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 id="2147483758" r:id="rId2"/>
    <p:sldMasterId id="2147483770" r:id="rId3"/>
    <p:sldMasterId id="2147483782" r:id="rId4"/>
    <p:sldMasterId id="2147483796" r:id="rId5"/>
    <p:sldMasterId id="2147483811" r:id="rId6"/>
  </p:sldMasterIdLst>
  <p:notesMasterIdLst>
    <p:notesMasterId r:id="rId128"/>
  </p:notesMasterIdLst>
  <p:handoutMasterIdLst>
    <p:handoutMasterId r:id="rId129"/>
  </p:handoutMasterIdLst>
  <p:sldIdLst>
    <p:sldId id="455" r:id="rId7"/>
    <p:sldId id="457" r:id="rId8"/>
    <p:sldId id="458" r:id="rId9"/>
    <p:sldId id="552" r:id="rId10"/>
    <p:sldId id="553" r:id="rId11"/>
    <p:sldId id="459" r:id="rId12"/>
    <p:sldId id="554" r:id="rId13"/>
    <p:sldId id="561" r:id="rId14"/>
    <p:sldId id="560" r:id="rId15"/>
    <p:sldId id="380" r:id="rId16"/>
    <p:sldId id="406" r:id="rId17"/>
    <p:sldId id="409" r:id="rId18"/>
    <p:sldId id="407" r:id="rId19"/>
    <p:sldId id="408" r:id="rId20"/>
    <p:sldId id="383" r:id="rId21"/>
    <p:sldId id="384" r:id="rId22"/>
    <p:sldId id="403" r:id="rId23"/>
    <p:sldId id="410" r:id="rId24"/>
    <p:sldId id="411" r:id="rId25"/>
    <p:sldId id="385" r:id="rId26"/>
    <p:sldId id="412" r:id="rId27"/>
    <p:sldId id="413" r:id="rId28"/>
    <p:sldId id="556" r:id="rId29"/>
    <p:sldId id="460" r:id="rId30"/>
    <p:sldId id="387" r:id="rId31"/>
    <p:sldId id="562" r:id="rId32"/>
    <p:sldId id="414" r:id="rId33"/>
    <p:sldId id="555" r:id="rId34"/>
    <p:sldId id="461" r:id="rId35"/>
    <p:sldId id="462" r:id="rId36"/>
    <p:sldId id="463" r:id="rId37"/>
    <p:sldId id="464" r:id="rId38"/>
    <p:sldId id="466" r:id="rId39"/>
    <p:sldId id="467" r:id="rId40"/>
    <p:sldId id="468" r:id="rId41"/>
    <p:sldId id="469" r:id="rId42"/>
    <p:sldId id="470" r:id="rId43"/>
    <p:sldId id="471" r:id="rId44"/>
    <p:sldId id="472" r:id="rId45"/>
    <p:sldId id="473" r:id="rId46"/>
    <p:sldId id="474" r:id="rId47"/>
    <p:sldId id="475" r:id="rId48"/>
    <p:sldId id="476" r:id="rId49"/>
    <p:sldId id="491" r:id="rId50"/>
    <p:sldId id="477" r:id="rId51"/>
    <p:sldId id="478" r:id="rId52"/>
    <p:sldId id="557" r:id="rId53"/>
    <p:sldId id="558" r:id="rId54"/>
    <p:sldId id="479" r:id="rId55"/>
    <p:sldId id="480" r:id="rId56"/>
    <p:sldId id="481" r:id="rId57"/>
    <p:sldId id="482" r:id="rId58"/>
    <p:sldId id="483" r:id="rId59"/>
    <p:sldId id="484" r:id="rId60"/>
    <p:sldId id="485" r:id="rId61"/>
    <p:sldId id="486" r:id="rId62"/>
    <p:sldId id="487" r:id="rId63"/>
    <p:sldId id="488" r:id="rId64"/>
    <p:sldId id="489" r:id="rId65"/>
    <p:sldId id="490" r:id="rId66"/>
    <p:sldId id="465" r:id="rId67"/>
    <p:sldId id="559" r:id="rId68"/>
    <p:sldId id="581" r:id="rId69"/>
    <p:sldId id="395" r:id="rId70"/>
    <p:sldId id="396" r:id="rId71"/>
    <p:sldId id="397" r:id="rId72"/>
    <p:sldId id="398" r:id="rId73"/>
    <p:sldId id="452" r:id="rId74"/>
    <p:sldId id="453" r:id="rId75"/>
    <p:sldId id="399" r:id="rId76"/>
    <p:sldId id="492" r:id="rId77"/>
    <p:sldId id="400" r:id="rId78"/>
    <p:sldId id="493" r:id="rId79"/>
    <p:sldId id="582" r:id="rId80"/>
    <p:sldId id="497" r:id="rId81"/>
    <p:sldId id="583" r:id="rId82"/>
    <p:sldId id="498" r:id="rId83"/>
    <p:sldId id="499" r:id="rId84"/>
    <p:sldId id="500" r:id="rId85"/>
    <p:sldId id="501" r:id="rId86"/>
    <p:sldId id="502" r:id="rId87"/>
    <p:sldId id="542" r:id="rId88"/>
    <p:sldId id="535" r:id="rId89"/>
    <p:sldId id="534" r:id="rId90"/>
    <p:sldId id="537" r:id="rId91"/>
    <p:sldId id="536" r:id="rId92"/>
    <p:sldId id="538" r:id="rId93"/>
    <p:sldId id="539" r:id="rId94"/>
    <p:sldId id="540" r:id="rId95"/>
    <p:sldId id="541" r:id="rId96"/>
    <p:sldId id="577" r:id="rId97"/>
    <p:sldId id="578" r:id="rId98"/>
    <p:sldId id="579" r:id="rId99"/>
    <p:sldId id="580" r:id="rId100"/>
    <p:sldId id="584" r:id="rId101"/>
    <p:sldId id="585" r:id="rId102"/>
    <p:sldId id="586" r:id="rId103"/>
    <p:sldId id="587" r:id="rId104"/>
    <p:sldId id="588" r:id="rId105"/>
    <p:sldId id="589" r:id="rId106"/>
    <p:sldId id="590" r:id="rId107"/>
    <p:sldId id="593" r:id="rId108"/>
    <p:sldId id="594" r:id="rId109"/>
    <p:sldId id="595" r:id="rId110"/>
    <p:sldId id="596" r:id="rId111"/>
    <p:sldId id="597" r:id="rId112"/>
    <p:sldId id="598" r:id="rId113"/>
    <p:sldId id="572" r:id="rId114"/>
    <p:sldId id="591" r:id="rId115"/>
    <p:sldId id="592" r:id="rId116"/>
    <p:sldId id="573" r:id="rId117"/>
    <p:sldId id="574" r:id="rId118"/>
    <p:sldId id="575" r:id="rId119"/>
    <p:sldId id="576" r:id="rId120"/>
    <p:sldId id="546" r:id="rId121"/>
    <p:sldId id="547" r:id="rId122"/>
    <p:sldId id="548" r:id="rId123"/>
    <p:sldId id="549" r:id="rId124"/>
    <p:sldId id="550" r:id="rId125"/>
    <p:sldId id="551" r:id="rId126"/>
    <p:sldId id="532" r:id="rId127"/>
  </p:sldIdLst>
  <p:sldSz cx="12192000" cy="6858000"/>
  <p:notesSz cx="7099300" cy="10234613"/>
  <p:kinsoku lang="zh-CN" invalStChars="!),.:;?]}、。—ˇ¨〃々～‖…’”〕〉》」』〗】∶！＂＇），．：；？］｀｜｝·" invalEndChars="([{‘“〔〈《「『〖【（［｛．·"/>
  <p:defaultTextStyle>
    <a:defPPr>
      <a:defRPr lang="zh-CN"/>
    </a:defPPr>
    <a:lvl1pPr algn="ctr"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ctr"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ctr"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ctr"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ctr"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01EB"/>
    <a:srgbClr val="FF6600"/>
    <a:srgbClr val="008000"/>
    <a:srgbClr val="FF9900"/>
    <a:srgbClr val="FEF5EE"/>
    <a:srgbClr val="FFEDED"/>
    <a:srgbClr val="FF3300"/>
    <a:srgbClr val="2C67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5" autoAdjust="0"/>
    <p:restoredTop sz="97893" autoAdjust="0"/>
  </p:normalViewPr>
  <p:slideViewPr>
    <p:cSldViewPr>
      <p:cViewPr varScale="1">
        <p:scale>
          <a:sx n="57" d="100"/>
          <a:sy n="57" d="100"/>
        </p:scale>
        <p:origin x="78" y="89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656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tableStyles" Target="tableStyle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notesMaster" Target="notesMasters/notesMaster1.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slide" Target="slides/slide112.xml"/><Relationship Id="rId126" Type="http://schemas.openxmlformats.org/officeDocument/2006/relationships/slide" Target="slides/slide120.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viewProps" Target="viewProp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1182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46574" y="4861441"/>
            <a:ext cx="5206153" cy="4605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017" tIns="48148" rIns="98017" bIns="48148"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125955" name="Rectangle 3"/>
          <p:cNvSpPr>
            <a:spLocks noGrp="1" noRot="1" noChangeAspect="1" noChangeArrowheads="1" noTextEdit="1"/>
          </p:cNvSpPr>
          <p:nvPr>
            <p:ph type="sldImg" idx="2"/>
          </p:nvPr>
        </p:nvSpPr>
        <p:spPr bwMode="auto">
          <a:xfrm>
            <a:off x="150813" y="774700"/>
            <a:ext cx="6797675" cy="3824288"/>
          </a:xfrm>
          <a:prstGeom prst="rect">
            <a:avLst/>
          </a:prstGeom>
          <a:noFill/>
          <a:ln w="12700">
            <a:solidFill>
              <a:schemeClr val="tx1"/>
            </a:solidFill>
            <a:miter lim="800000"/>
            <a:headEnd/>
            <a:tailEnd/>
          </a:ln>
          <a:effectLst/>
        </p:spPr>
      </p:sp>
    </p:spTree>
    <p:extLst>
      <p:ext uri="{BB962C8B-B14F-4D97-AF65-F5344CB8AC3E}">
        <p14:creationId xmlns:p14="http://schemas.microsoft.com/office/powerpoint/2010/main" val="35900953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hdr" sz="quarter" idx="4294967295"/>
          </p:nvPr>
        </p:nvSpPr>
        <p:spPr bwMode="auto">
          <a:xfrm>
            <a:off x="0" y="0"/>
            <a:ext cx="3076363" cy="511731"/>
          </a:xfrm>
          <a:prstGeom prst="rect">
            <a:avLst/>
          </a:prstGeom>
          <a:noFill/>
          <a:ln>
            <a:miter lim="800000"/>
            <a:headEnd/>
            <a:tailEnd/>
          </a:ln>
        </p:spPr>
        <p:txBody>
          <a:bodyPr lIns="99048" tIns="49524" rIns="99048" bIns="49524"/>
          <a:lstStyle/>
          <a:p>
            <a:r>
              <a:rPr lang="en-US" altLang="zh-CN"/>
              <a:t>1.1    Introduction</a:t>
            </a:r>
          </a:p>
        </p:txBody>
      </p:sp>
      <p:sp>
        <p:nvSpPr>
          <p:cNvPr id="126979" name="Rectangle 7"/>
          <p:cNvSpPr>
            <a:spLocks noGrp="1" noChangeArrowheads="1"/>
          </p:cNvSpPr>
          <p:nvPr>
            <p:ph type="sldNum" sz="quarter" idx="4294967295"/>
          </p:nvPr>
        </p:nvSpPr>
        <p:spPr bwMode="auto">
          <a:xfrm>
            <a:off x="4021294" y="9721106"/>
            <a:ext cx="3076363" cy="511731"/>
          </a:xfrm>
          <a:prstGeom prst="rect">
            <a:avLst/>
          </a:prstGeom>
          <a:noFill/>
          <a:ln>
            <a:miter lim="800000"/>
            <a:headEnd/>
            <a:tailEnd/>
          </a:ln>
        </p:spPr>
        <p:txBody>
          <a:bodyPr lIns="99048" tIns="49524" rIns="99048" bIns="49524"/>
          <a:lstStyle/>
          <a:p>
            <a:fld id="{FD632F31-4CA8-4A1D-AE66-43CED51B022B}" type="slidenum">
              <a:rPr lang="en-US" altLang="zh-CN"/>
              <a:pPr/>
              <a:t>1</a:t>
            </a:fld>
            <a:endParaRPr lang="en-US" altLang="zh-CN"/>
          </a:p>
        </p:txBody>
      </p:sp>
      <p:sp>
        <p:nvSpPr>
          <p:cNvPr id="126980" name="Rectangle 2"/>
          <p:cNvSpPr>
            <a:spLocks noGrp="1" noRot="1" noChangeAspect="1" noChangeArrowheads="1" noTextEdit="1"/>
          </p:cNvSpPr>
          <p:nvPr>
            <p:ph type="sldImg"/>
          </p:nvPr>
        </p:nvSpPr>
        <p:spPr>
          <a:xfrm>
            <a:off x="150813" y="774700"/>
            <a:ext cx="6797675" cy="3824288"/>
          </a:xfrm>
          <a:ln/>
        </p:spPr>
      </p:sp>
      <p:sp>
        <p:nvSpPr>
          <p:cNvPr id="126981"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3341566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body" idx="1"/>
          </p:nvPr>
        </p:nvSpPr>
        <p:spPr>
          <a:noFill/>
        </p:spPr>
        <p:txBody>
          <a:bodyPr/>
          <a:lstStyle/>
          <a:p>
            <a:endParaRPr lang="zh-CN" altLang="zh-CN" smtClean="0"/>
          </a:p>
        </p:txBody>
      </p:sp>
      <p:sp>
        <p:nvSpPr>
          <p:cNvPr id="136195" name="Rectangle 3"/>
          <p:cNvSpPr>
            <a:spLocks noGrp="1" noRot="1" noChangeAspect="1" noChangeArrowheads="1" noTextEdit="1"/>
          </p:cNvSpPr>
          <p:nvPr>
            <p:ph type="sldImg"/>
          </p:nvPr>
        </p:nvSpPr>
        <p:spPr>
          <a:xfrm>
            <a:off x="150813" y="774700"/>
            <a:ext cx="6797675" cy="3824288"/>
          </a:xfrm>
          <a:ln cap="flat"/>
        </p:spPr>
      </p:sp>
    </p:spTree>
    <p:extLst>
      <p:ext uri="{BB962C8B-B14F-4D97-AF65-F5344CB8AC3E}">
        <p14:creationId xmlns:p14="http://schemas.microsoft.com/office/powerpoint/2010/main" val="2584927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body" idx="1"/>
          </p:nvPr>
        </p:nvSpPr>
        <p:spPr>
          <a:noFill/>
        </p:spPr>
        <p:txBody>
          <a:bodyPr/>
          <a:lstStyle/>
          <a:p>
            <a:endParaRPr lang="zh-CN" altLang="zh-CN" smtClean="0"/>
          </a:p>
        </p:txBody>
      </p:sp>
      <p:sp>
        <p:nvSpPr>
          <p:cNvPr id="137219" name="Rectangle 3"/>
          <p:cNvSpPr>
            <a:spLocks noGrp="1" noRot="1" noChangeAspect="1" noChangeArrowheads="1" noTextEdit="1"/>
          </p:cNvSpPr>
          <p:nvPr>
            <p:ph type="sldImg"/>
          </p:nvPr>
        </p:nvSpPr>
        <p:spPr>
          <a:xfrm>
            <a:off x="150813" y="774700"/>
            <a:ext cx="6797675" cy="3824288"/>
          </a:xfrm>
          <a:ln cap="flat"/>
        </p:spPr>
      </p:sp>
    </p:spTree>
    <p:extLst>
      <p:ext uri="{BB962C8B-B14F-4D97-AF65-F5344CB8AC3E}">
        <p14:creationId xmlns:p14="http://schemas.microsoft.com/office/powerpoint/2010/main" val="971138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xfrm>
            <a:off x="150813" y="774700"/>
            <a:ext cx="6797675" cy="3824288"/>
          </a:xfrm>
          <a:ln cap="flat"/>
        </p:spPr>
      </p:sp>
      <p:sp>
        <p:nvSpPr>
          <p:cNvPr id="138243"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2795627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xfrm>
            <a:off x="150813" y="774700"/>
            <a:ext cx="6797675" cy="3824288"/>
          </a:xfrm>
          <a:ln cap="flat"/>
        </p:spPr>
      </p:sp>
      <p:sp>
        <p:nvSpPr>
          <p:cNvPr id="139267"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1970727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xfrm>
            <a:off x="150813" y="774700"/>
            <a:ext cx="6797675" cy="3824288"/>
          </a:xfrm>
          <a:ln cap="flat"/>
        </p:spPr>
      </p:sp>
      <p:sp>
        <p:nvSpPr>
          <p:cNvPr id="140291"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878835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xfrm>
            <a:off x="150813" y="774700"/>
            <a:ext cx="6797675" cy="3824288"/>
          </a:xfrm>
          <a:ln cap="flat"/>
        </p:spPr>
      </p:sp>
      <p:sp>
        <p:nvSpPr>
          <p:cNvPr id="141315"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2071388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50813" y="774700"/>
            <a:ext cx="6797675" cy="3824288"/>
          </a:xfrm>
          <a:ln cap="flat"/>
        </p:spPr>
      </p:sp>
      <p:sp>
        <p:nvSpPr>
          <p:cNvPr id="142339"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4014761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xfrm>
            <a:off x="150813" y="774700"/>
            <a:ext cx="6797675" cy="3824288"/>
          </a:xfrm>
          <a:ln cap="flat"/>
        </p:spPr>
      </p:sp>
      <p:sp>
        <p:nvSpPr>
          <p:cNvPr id="143363"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3876789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150813" y="774700"/>
            <a:ext cx="6797675" cy="3824288"/>
          </a:xfrm>
          <a:ln cap="flat"/>
        </p:spPr>
      </p:sp>
      <p:sp>
        <p:nvSpPr>
          <p:cNvPr id="144387"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3340148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body" idx="1"/>
          </p:nvPr>
        </p:nvSpPr>
        <p:spPr>
          <a:noFill/>
        </p:spPr>
        <p:txBody>
          <a:bodyPr/>
          <a:lstStyle/>
          <a:p>
            <a:endParaRPr lang="zh-CN" altLang="zh-CN" smtClean="0"/>
          </a:p>
        </p:txBody>
      </p:sp>
      <p:sp>
        <p:nvSpPr>
          <p:cNvPr id="145411" name="Rectangle 3"/>
          <p:cNvSpPr>
            <a:spLocks noGrp="1" noRot="1" noChangeAspect="1" noChangeArrowheads="1" noTextEdit="1"/>
          </p:cNvSpPr>
          <p:nvPr>
            <p:ph type="sldImg"/>
          </p:nvPr>
        </p:nvSpPr>
        <p:spPr>
          <a:xfrm>
            <a:off x="60325" y="909638"/>
            <a:ext cx="6821488" cy="3838575"/>
          </a:xfrm>
          <a:ln cap="flat"/>
        </p:spPr>
      </p:sp>
    </p:spTree>
    <p:extLst>
      <p:ext uri="{BB962C8B-B14F-4D97-AF65-F5344CB8AC3E}">
        <p14:creationId xmlns:p14="http://schemas.microsoft.com/office/powerpoint/2010/main" val="1988214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body" idx="1"/>
          </p:nvPr>
        </p:nvSpPr>
        <p:spPr>
          <a:noFill/>
        </p:spPr>
        <p:txBody>
          <a:bodyPr/>
          <a:lstStyle/>
          <a:p>
            <a:endParaRPr lang="zh-CN" altLang="zh-CN" smtClean="0"/>
          </a:p>
        </p:txBody>
      </p:sp>
      <p:sp>
        <p:nvSpPr>
          <p:cNvPr id="129027" name="Rectangle 3"/>
          <p:cNvSpPr>
            <a:spLocks noGrp="1" noRot="1" noChangeAspect="1" noChangeArrowheads="1" noTextEdit="1"/>
          </p:cNvSpPr>
          <p:nvPr>
            <p:ph type="sldImg"/>
          </p:nvPr>
        </p:nvSpPr>
        <p:spPr>
          <a:xfrm>
            <a:off x="150813" y="774700"/>
            <a:ext cx="6797675" cy="3824288"/>
          </a:xfrm>
          <a:ln cap="flat"/>
        </p:spPr>
      </p:sp>
    </p:spTree>
    <p:extLst>
      <p:ext uri="{BB962C8B-B14F-4D97-AF65-F5344CB8AC3E}">
        <p14:creationId xmlns:p14="http://schemas.microsoft.com/office/powerpoint/2010/main" val="3559750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150813" y="774700"/>
            <a:ext cx="6797675" cy="3824288"/>
          </a:xfrm>
          <a:ln cap="flat"/>
        </p:spPr>
      </p:sp>
      <p:sp>
        <p:nvSpPr>
          <p:cNvPr id="146435"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393234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xfrm>
            <a:off x="150813" y="774700"/>
            <a:ext cx="6797675" cy="3824288"/>
          </a:xfrm>
          <a:ln cap="flat"/>
        </p:spPr>
      </p:sp>
      <p:sp>
        <p:nvSpPr>
          <p:cNvPr id="147459" name="Rectangle 3"/>
          <p:cNvSpPr>
            <a:spLocks noGrp="1" noChangeArrowheads="1"/>
          </p:cNvSpPr>
          <p:nvPr>
            <p:ph type="body" idx="1"/>
          </p:nvPr>
        </p:nvSpPr>
        <p:spPr>
          <a:noFill/>
        </p:spPr>
        <p:txBody>
          <a:bodyPr/>
          <a:lstStyle/>
          <a:p>
            <a:endParaRPr lang="zh-CN" altLang="zh-CN" dirty="0" smtClean="0"/>
          </a:p>
        </p:txBody>
      </p:sp>
    </p:spTree>
    <p:extLst>
      <p:ext uri="{BB962C8B-B14F-4D97-AF65-F5344CB8AC3E}">
        <p14:creationId xmlns:p14="http://schemas.microsoft.com/office/powerpoint/2010/main" val="3806555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xfrm>
            <a:off x="150813" y="774700"/>
            <a:ext cx="6797675" cy="3824288"/>
          </a:xfrm>
          <a:ln cap="flat"/>
        </p:spPr>
      </p:sp>
      <p:sp>
        <p:nvSpPr>
          <p:cNvPr id="148483"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1377847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xfrm>
            <a:off x="150813" y="774700"/>
            <a:ext cx="6797675" cy="3824288"/>
          </a:xfrm>
          <a:ln cap="flat"/>
        </p:spPr>
      </p:sp>
      <p:sp>
        <p:nvSpPr>
          <p:cNvPr id="149507"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41461969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xfrm>
            <a:off x="150813" y="774700"/>
            <a:ext cx="6797675" cy="3824288"/>
          </a:xfrm>
          <a:ln cap="flat"/>
        </p:spPr>
      </p:sp>
      <p:sp>
        <p:nvSpPr>
          <p:cNvPr id="150531"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3931874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xfrm>
            <a:off x="150813" y="774700"/>
            <a:ext cx="6797675" cy="3824288"/>
          </a:xfrm>
          <a:ln cap="flat"/>
        </p:spPr>
      </p:sp>
      <p:sp>
        <p:nvSpPr>
          <p:cNvPr id="151555"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119813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xfrm>
            <a:off x="150813" y="774700"/>
            <a:ext cx="6797675" cy="3824288"/>
          </a:xfrm>
          <a:ln cap="flat"/>
        </p:spPr>
      </p:sp>
      <p:sp>
        <p:nvSpPr>
          <p:cNvPr id="152579"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4239226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body" idx="1"/>
          </p:nvPr>
        </p:nvSpPr>
        <p:spPr>
          <a:noFill/>
        </p:spPr>
        <p:txBody>
          <a:bodyPr/>
          <a:lstStyle/>
          <a:p>
            <a:endParaRPr lang="zh-CN" altLang="zh-CN" smtClean="0"/>
          </a:p>
        </p:txBody>
      </p:sp>
      <p:sp>
        <p:nvSpPr>
          <p:cNvPr id="130051" name="Rectangle 3"/>
          <p:cNvSpPr>
            <a:spLocks noGrp="1" noRot="1" noChangeAspect="1" noChangeArrowheads="1" noTextEdit="1"/>
          </p:cNvSpPr>
          <p:nvPr>
            <p:ph type="sldImg"/>
          </p:nvPr>
        </p:nvSpPr>
        <p:spPr>
          <a:xfrm>
            <a:off x="150813" y="774700"/>
            <a:ext cx="6797675" cy="3824288"/>
          </a:xfrm>
          <a:ln cap="flat"/>
        </p:spPr>
      </p:sp>
    </p:spTree>
    <p:extLst>
      <p:ext uri="{BB962C8B-B14F-4D97-AF65-F5344CB8AC3E}">
        <p14:creationId xmlns:p14="http://schemas.microsoft.com/office/powerpoint/2010/main" val="2487897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body" idx="1"/>
          </p:nvPr>
        </p:nvSpPr>
        <p:spPr>
          <a:noFill/>
        </p:spPr>
        <p:txBody>
          <a:bodyPr/>
          <a:lstStyle/>
          <a:p>
            <a:endParaRPr lang="zh-CN" altLang="zh-CN" smtClean="0"/>
          </a:p>
        </p:txBody>
      </p:sp>
      <p:sp>
        <p:nvSpPr>
          <p:cNvPr id="131075" name="Rectangle 3"/>
          <p:cNvSpPr>
            <a:spLocks noGrp="1" noRot="1" noChangeAspect="1" noChangeArrowheads="1" noTextEdit="1"/>
          </p:cNvSpPr>
          <p:nvPr>
            <p:ph type="sldImg"/>
          </p:nvPr>
        </p:nvSpPr>
        <p:spPr>
          <a:xfrm>
            <a:off x="150813" y="774700"/>
            <a:ext cx="6797675" cy="3824288"/>
          </a:xfrm>
          <a:ln cap="flat"/>
        </p:spPr>
      </p:sp>
    </p:spTree>
    <p:extLst>
      <p:ext uri="{BB962C8B-B14F-4D97-AF65-F5344CB8AC3E}">
        <p14:creationId xmlns:p14="http://schemas.microsoft.com/office/powerpoint/2010/main" val="4017743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body" idx="1"/>
          </p:nvPr>
        </p:nvSpPr>
        <p:spPr>
          <a:noFill/>
        </p:spPr>
        <p:txBody>
          <a:bodyPr/>
          <a:lstStyle/>
          <a:p>
            <a:endParaRPr lang="zh-CN" altLang="zh-CN" smtClean="0"/>
          </a:p>
        </p:txBody>
      </p:sp>
      <p:sp>
        <p:nvSpPr>
          <p:cNvPr id="132099" name="Rectangle 3"/>
          <p:cNvSpPr>
            <a:spLocks noGrp="1" noRot="1" noChangeAspect="1" noChangeArrowheads="1" noTextEdit="1"/>
          </p:cNvSpPr>
          <p:nvPr>
            <p:ph type="sldImg"/>
          </p:nvPr>
        </p:nvSpPr>
        <p:spPr>
          <a:xfrm>
            <a:off x="150813" y="774700"/>
            <a:ext cx="6797675" cy="3824288"/>
          </a:xfrm>
          <a:ln cap="flat"/>
        </p:spPr>
      </p:sp>
    </p:spTree>
    <p:extLst>
      <p:ext uri="{BB962C8B-B14F-4D97-AF65-F5344CB8AC3E}">
        <p14:creationId xmlns:p14="http://schemas.microsoft.com/office/powerpoint/2010/main" val="331530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body" idx="1"/>
          </p:nvPr>
        </p:nvSpPr>
        <p:spPr>
          <a:noFill/>
        </p:spPr>
        <p:txBody>
          <a:bodyPr/>
          <a:lstStyle/>
          <a:p>
            <a:endParaRPr lang="zh-CN" altLang="zh-CN" smtClean="0"/>
          </a:p>
        </p:txBody>
      </p:sp>
      <p:sp>
        <p:nvSpPr>
          <p:cNvPr id="133123" name="Rectangle 3"/>
          <p:cNvSpPr>
            <a:spLocks noGrp="1" noRot="1" noChangeAspect="1" noChangeArrowheads="1" noTextEdit="1"/>
          </p:cNvSpPr>
          <p:nvPr>
            <p:ph type="sldImg"/>
          </p:nvPr>
        </p:nvSpPr>
        <p:spPr>
          <a:xfrm>
            <a:off x="150813" y="774700"/>
            <a:ext cx="6797675" cy="3824288"/>
          </a:xfrm>
          <a:ln cap="flat"/>
        </p:spPr>
      </p:sp>
    </p:spTree>
    <p:extLst>
      <p:ext uri="{BB962C8B-B14F-4D97-AF65-F5344CB8AC3E}">
        <p14:creationId xmlns:p14="http://schemas.microsoft.com/office/powerpoint/2010/main" val="199055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body" idx="1"/>
          </p:nvPr>
        </p:nvSpPr>
        <p:spPr>
          <a:noFill/>
        </p:spPr>
        <p:txBody>
          <a:bodyPr/>
          <a:lstStyle/>
          <a:p>
            <a:endParaRPr lang="zh-CN" altLang="zh-CN" smtClean="0"/>
          </a:p>
        </p:txBody>
      </p:sp>
      <p:sp>
        <p:nvSpPr>
          <p:cNvPr id="134147" name="Rectangle 3"/>
          <p:cNvSpPr>
            <a:spLocks noGrp="1" noRot="1" noChangeAspect="1" noChangeArrowheads="1" noTextEdit="1"/>
          </p:cNvSpPr>
          <p:nvPr>
            <p:ph type="sldImg"/>
          </p:nvPr>
        </p:nvSpPr>
        <p:spPr>
          <a:xfrm>
            <a:off x="150813" y="774700"/>
            <a:ext cx="6797675" cy="3824288"/>
          </a:xfrm>
          <a:ln cap="flat"/>
        </p:spPr>
      </p:sp>
    </p:spTree>
    <p:extLst>
      <p:ext uri="{BB962C8B-B14F-4D97-AF65-F5344CB8AC3E}">
        <p14:creationId xmlns:p14="http://schemas.microsoft.com/office/powerpoint/2010/main" val="1667606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body" idx="1"/>
          </p:nvPr>
        </p:nvSpPr>
        <p:spPr>
          <a:noFill/>
        </p:spPr>
        <p:txBody>
          <a:bodyPr/>
          <a:lstStyle/>
          <a:p>
            <a:endParaRPr lang="zh-CN" altLang="zh-CN" smtClean="0"/>
          </a:p>
        </p:txBody>
      </p:sp>
      <p:sp>
        <p:nvSpPr>
          <p:cNvPr id="135171" name="Rectangle 3"/>
          <p:cNvSpPr>
            <a:spLocks noGrp="1" noRot="1" noChangeAspect="1" noChangeArrowheads="1" noTextEdit="1"/>
          </p:cNvSpPr>
          <p:nvPr>
            <p:ph type="sldImg"/>
          </p:nvPr>
        </p:nvSpPr>
        <p:spPr>
          <a:xfrm>
            <a:off x="150813" y="774700"/>
            <a:ext cx="6797675" cy="3824288"/>
          </a:xfrm>
          <a:ln cap="flat"/>
        </p:spPr>
      </p:sp>
    </p:spTree>
    <p:extLst>
      <p:ext uri="{BB962C8B-B14F-4D97-AF65-F5344CB8AC3E}">
        <p14:creationId xmlns:p14="http://schemas.microsoft.com/office/powerpoint/2010/main" val="4291947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body" idx="1"/>
          </p:nvPr>
        </p:nvSpPr>
        <p:spPr>
          <a:noFill/>
        </p:spPr>
        <p:txBody>
          <a:bodyPr/>
          <a:lstStyle/>
          <a:p>
            <a:endParaRPr lang="zh-CN" altLang="zh-CN" smtClean="0"/>
          </a:p>
        </p:txBody>
      </p:sp>
      <p:sp>
        <p:nvSpPr>
          <p:cNvPr id="134147" name="Rectangle 3"/>
          <p:cNvSpPr>
            <a:spLocks noGrp="1" noRot="1" noChangeAspect="1" noChangeArrowheads="1" noTextEdit="1"/>
          </p:cNvSpPr>
          <p:nvPr>
            <p:ph type="sldImg"/>
          </p:nvPr>
        </p:nvSpPr>
        <p:spPr>
          <a:xfrm>
            <a:off x="150813" y="774700"/>
            <a:ext cx="6797675" cy="3824288"/>
          </a:xfrm>
          <a:ln cap="flat"/>
        </p:spPr>
      </p:sp>
    </p:spTree>
    <p:extLst>
      <p:ext uri="{BB962C8B-B14F-4D97-AF65-F5344CB8AC3E}">
        <p14:creationId xmlns:p14="http://schemas.microsoft.com/office/powerpoint/2010/main" val="13303517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4.xml"/><Relationship Id="rId1" Type="http://schemas.openxmlformats.org/officeDocument/2006/relationships/audio" Target="../media/audio1.wav"/><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lvl1pPr>
              <a:defRPr>
                <a:solidFill>
                  <a:srgbClr val="00B0F0"/>
                </a:solidFill>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6" name="灯片编号占位符 5"/>
          <p:cNvSpPr>
            <a:spLocks noGrp="1"/>
          </p:cNvSpPr>
          <p:nvPr>
            <p:ph type="sldNum" sz="quarter" idx="12"/>
          </p:nvPr>
        </p:nvSpPr>
        <p:spPr>
          <a:xfrm>
            <a:off x="6000749" y="6429396"/>
            <a:ext cx="1714512" cy="428604"/>
          </a:xfrm>
        </p:spPr>
        <p:txBody>
          <a:bodyPr/>
          <a:lstStyle>
            <a:lvl1pPr>
              <a:defRPr>
                <a:solidFill>
                  <a:schemeClr val="bg1"/>
                </a:solidFill>
              </a:defRPr>
            </a:lvl1pPr>
          </a:lstStyle>
          <a:p>
            <a:pPr>
              <a:defRPr/>
            </a:pPr>
            <a:fld id="{CDFE70E5-4824-458D-BE32-1C130ACBADCC}" type="slidenum">
              <a:rPr lang="en-US" smtClean="0"/>
              <a:pPr>
                <a:defRPr/>
              </a:pPr>
              <a:t>‹#›</a:t>
            </a:fld>
            <a:endParaRPr 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p>
        </p:txBody>
      </p:sp>
      <p:sp>
        <p:nvSpPr>
          <p:cNvPr id="5" name="页脚占位符 4"/>
          <p:cNvSpPr>
            <a:spLocks noGrp="1"/>
          </p:cNvSpPr>
          <p:nvPr>
            <p:ph type="ftr" sz="quarter" idx="11"/>
          </p:nvPr>
        </p:nvSpPr>
        <p:spPr/>
        <p:txBody>
          <a:bodyPr/>
          <a:lstStyle>
            <a:lvl1pPr>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AF7C7B24-F490-46BD-9717-2DADFAAD6FE5}" type="slidenum">
              <a:rPr lang="en-US" smtClean="0"/>
              <a:pPr>
                <a:defRPr/>
              </a:pPr>
              <a:t>‹#›</a:t>
            </a:fld>
            <a:endParaRPr 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p>
        </p:txBody>
      </p:sp>
      <p:sp>
        <p:nvSpPr>
          <p:cNvPr id="5" name="页脚占位符 4"/>
          <p:cNvSpPr>
            <a:spLocks noGrp="1"/>
          </p:cNvSpPr>
          <p:nvPr>
            <p:ph type="ftr" sz="quarter" idx="11"/>
          </p:nvPr>
        </p:nvSpPr>
        <p:spPr/>
        <p:txBody>
          <a:bodyPr/>
          <a:lstStyle>
            <a:lvl1pPr>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86A8A7A6-F30E-46BD-8FFA-E5E587909AA1}" type="slidenum">
              <a:rPr lang="en-US" smtClean="0"/>
              <a:pPr>
                <a:defRPr/>
              </a:pPr>
              <a:t>‹#›</a:t>
            </a:fld>
            <a:endParaRPr 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727200" y="274638"/>
            <a:ext cx="9855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3938589"/>
            <a:ext cx="53848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609600" y="6245225"/>
            <a:ext cx="2844800" cy="476250"/>
          </a:xfrm>
        </p:spPr>
        <p:txBody>
          <a:bodyPr/>
          <a:lstStyle>
            <a:lvl1pPr>
              <a:defRPr/>
            </a:lvl1pPr>
          </a:lstStyle>
          <a:p>
            <a:pPr>
              <a:defRPr/>
            </a:pPr>
            <a:endParaRPr lang="en-US"/>
          </a:p>
        </p:txBody>
      </p:sp>
      <p:sp>
        <p:nvSpPr>
          <p:cNvPr id="7" name="页脚占位符 6"/>
          <p:cNvSpPr>
            <a:spLocks noGrp="1"/>
          </p:cNvSpPr>
          <p:nvPr>
            <p:ph type="ftr" sz="quarter" idx="11"/>
          </p:nvPr>
        </p:nvSpPr>
        <p:spPr>
          <a:xfrm>
            <a:off x="4165600" y="6245225"/>
            <a:ext cx="3860800" cy="476250"/>
          </a:xfrm>
        </p:spPr>
        <p:txBody>
          <a:bodyPr/>
          <a:lstStyle>
            <a:lvl1pPr>
              <a:defRPr/>
            </a:lvl1pPr>
          </a:lstStyle>
          <a:p>
            <a:pPr>
              <a:defRPr/>
            </a:pPr>
            <a:endParaRPr lang="en-US"/>
          </a:p>
        </p:txBody>
      </p:sp>
      <p:sp>
        <p:nvSpPr>
          <p:cNvPr id="8" name="灯片编号占位符 7"/>
          <p:cNvSpPr>
            <a:spLocks noGrp="1"/>
          </p:cNvSpPr>
          <p:nvPr>
            <p:ph type="sldNum" sz="quarter" idx="12"/>
          </p:nvPr>
        </p:nvSpPr>
        <p:spPr>
          <a:xfrm>
            <a:off x="8737600" y="6245225"/>
            <a:ext cx="2844800" cy="476250"/>
          </a:xfrm>
        </p:spPr>
        <p:txBody>
          <a:bodyPr/>
          <a:lstStyle>
            <a:lvl1pPr>
              <a:defRPr/>
            </a:lvl1pPr>
          </a:lstStyle>
          <a:p>
            <a:pPr>
              <a:defRPr/>
            </a:pPr>
            <a:fld id="{5D6FD3FE-3A0A-480E-BC78-54696FD1A3C3}" type="slidenum">
              <a:rPr lang="en-US" smtClean="0"/>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27200" y="274638"/>
            <a:ext cx="9855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600" y="6245225"/>
            <a:ext cx="2844800" cy="476250"/>
          </a:xfrm>
        </p:spPr>
        <p:txBody>
          <a:bodyPr/>
          <a:lstStyle>
            <a:lvl1pPr>
              <a:defRPr/>
            </a:lvl1pPr>
          </a:lstStyle>
          <a:p>
            <a:pPr>
              <a:defRPr/>
            </a:pPr>
            <a:endParaRPr lang="en-US"/>
          </a:p>
        </p:txBody>
      </p:sp>
      <p:sp>
        <p:nvSpPr>
          <p:cNvPr id="6" name="页脚占位符 5"/>
          <p:cNvSpPr>
            <a:spLocks noGrp="1"/>
          </p:cNvSpPr>
          <p:nvPr>
            <p:ph type="ftr" sz="quarter" idx="11"/>
          </p:nvPr>
        </p:nvSpPr>
        <p:spPr>
          <a:xfrm>
            <a:off x="4165600" y="6245225"/>
            <a:ext cx="3860800" cy="476250"/>
          </a:xfrm>
        </p:spPr>
        <p:txBody>
          <a:bodyPr/>
          <a:lstStyle>
            <a:lvl1pPr>
              <a:defRPr/>
            </a:lvl1pPr>
          </a:lstStyle>
          <a:p>
            <a:pPr>
              <a:defRPr/>
            </a:pPr>
            <a:endParaRPr lang="en-US"/>
          </a:p>
        </p:txBody>
      </p:sp>
      <p:sp>
        <p:nvSpPr>
          <p:cNvPr id="7" name="灯片编号占位符 6"/>
          <p:cNvSpPr>
            <a:spLocks noGrp="1"/>
          </p:cNvSpPr>
          <p:nvPr>
            <p:ph type="sldNum" sz="quarter" idx="12"/>
          </p:nvPr>
        </p:nvSpPr>
        <p:spPr>
          <a:xfrm>
            <a:off x="8737600" y="6245225"/>
            <a:ext cx="2844800" cy="476250"/>
          </a:xfrm>
        </p:spPr>
        <p:txBody>
          <a:bodyPr/>
          <a:lstStyle>
            <a:lvl1pPr>
              <a:defRPr/>
            </a:lvl1pPr>
          </a:lstStyle>
          <a:p>
            <a:pPr>
              <a:defRPr/>
            </a:pPr>
            <a:fld id="{4D641FC4-E79C-4C3A-9413-BCF04BFD652A}" type="slidenum">
              <a:rPr lang="en-US" smtClean="0"/>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62100" y="0"/>
            <a:ext cx="10363200" cy="8445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914400" y="1143000"/>
            <a:ext cx="10896600" cy="4762500"/>
          </a:xfrm>
        </p:spPr>
        <p:txBody>
          <a:bodyPr/>
          <a:lstStyle/>
          <a:p>
            <a:r>
              <a:rPr lang="zh-CN" altLang="en-US" smtClean="0"/>
              <a:t>单击图标添加表格</a:t>
            </a:r>
            <a:endParaRPr lang="zh-CN" altLang="en-US"/>
          </a:p>
        </p:txBody>
      </p:sp>
      <p:sp>
        <p:nvSpPr>
          <p:cNvPr id="4" name="页脚占位符 3"/>
          <p:cNvSpPr>
            <a:spLocks noGrp="1"/>
          </p:cNvSpPr>
          <p:nvPr>
            <p:ph type="ftr" sz="quarter" idx="10"/>
          </p:nvPr>
        </p:nvSpPr>
        <p:spPr>
          <a:xfrm>
            <a:off x="4432300" y="6524625"/>
            <a:ext cx="4639733" cy="344488"/>
          </a:xfrm>
        </p:spPr>
        <p:txBody>
          <a:bodyPr/>
          <a:lstStyle>
            <a:lvl1pPr>
              <a:defRPr/>
            </a:lvl1pPr>
          </a:lstStyle>
          <a:p>
            <a:pPr>
              <a:defRPr/>
            </a:pPr>
            <a:endParaRPr lang="en-US"/>
          </a:p>
        </p:txBody>
      </p:sp>
      <p:sp>
        <p:nvSpPr>
          <p:cNvPr id="5" name="日期占位符 4"/>
          <p:cNvSpPr>
            <a:spLocks noGrp="1"/>
          </p:cNvSpPr>
          <p:nvPr>
            <p:ph type="dt" sz="half" idx="11"/>
          </p:nvPr>
        </p:nvSpPr>
        <p:spPr>
          <a:xfrm>
            <a:off x="0" y="6400800"/>
            <a:ext cx="4368800" cy="457200"/>
          </a:xfrm>
        </p:spPr>
        <p:txBody>
          <a:bodyPr/>
          <a:lstStyle>
            <a:lvl1pPr>
              <a:defRPr/>
            </a:lvl1pPr>
          </a:lstStyle>
          <a:p>
            <a:pPr>
              <a:defRPr/>
            </a:pPr>
            <a:endParaRPr lang="en-US"/>
          </a:p>
        </p:txBody>
      </p:sp>
    </p:spTree>
  </p:cSld>
  <p:clrMapOvr>
    <a:masterClrMapping/>
  </p:clrMapOvr>
  <p:transition spd="med">
    <p:random/>
    <p:sndAc>
      <p:stSnd>
        <p:snd r:embed="rId1" name="chimes.wav"/>
      </p:stSnd>
    </p:sndAc>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2036EC52-C345-48C0-AC65-01DB492855A5}" type="slidenum">
              <a:rPr lang="en-US" altLang="zh-CN"/>
              <a:pPr/>
              <a:t>‹#›</a:t>
            </a:fld>
            <a:endParaRPr lang="en-US" altLang="zh-CN"/>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281EB50-E33C-4630-81AC-D7831CF8482B}" type="slidenum">
              <a:rPr lang="en-US" altLang="zh-CN"/>
              <a:pPr/>
              <a:t>‹#›</a:t>
            </a:fld>
            <a:endParaRPr lang="en-US" altLang="zh-CN"/>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77F18D0-4322-469A-9E24-97ABEB7398C6}" type="slidenum">
              <a:rPr lang="en-US" altLang="zh-CN"/>
              <a:pPr/>
              <a:t>‹#›</a:t>
            </a:fld>
            <a:endParaRPr lang="en-US" altLang="zh-CN"/>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98501" y="12144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6286501" y="12144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67E34D8B-25E4-460D-99CD-72A219E13BAA}" type="slidenum">
              <a:rPr lang="en-US" altLang="zh-CN"/>
              <a:pPr/>
              <a:t>‹#›</a:t>
            </a:fld>
            <a:endParaRPr lang="en-US" altLang="zh-CN"/>
          </a:p>
        </p:txBody>
      </p:sp>
    </p:spTree>
  </p:cSld>
  <p:clrMapOvr>
    <a:masterClrMapping/>
  </p:clrMapOv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66712" y="1214422"/>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66712" y="1854184"/>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0480" y="1214422"/>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250480" y="1854184"/>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4A096F89-6BA1-4855-825B-46615653CEC9}" type="slidenum">
              <a:rPr lang="en-US" altLang="zh-CN"/>
              <a:pPr/>
              <a:t>‹#›</a:t>
            </a:fld>
            <a:endParaRPr lang="en-US" altLang="zh-CN"/>
          </a:p>
        </p:txBody>
      </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pPr>
              <a:defRPr/>
            </a:pPr>
            <a:endParaRPr lang="en-US"/>
          </a:p>
        </p:txBody>
      </p:sp>
      <p:sp>
        <p:nvSpPr>
          <p:cNvPr id="5" name="页脚占位符 4"/>
          <p:cNvSpPr>
            <a:spLocks noGrp="1"/>
          </p:cNvSpPr>
          <p:nvPr>
            <p:ph type="ftr" sz="quarter" idx="11"/>
          </p:nvPr>
        </p:nvSpPr>
        <p:spPr/>
        <p:txBody>
          <a:bodyPr/>
          <a:lstStyle>
            <a:lvl1pPr>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8805BA9D-0B7A-48E5-A63C-2FE855DD18FA}" type="slidenum">
              <a:rPr lang="en-US" smtClean="0"/>
              <a:pPr>
                <a:defRPr/>
              </a:pPr>
              <a:t>‹#›</a:t>
            </a:fld>
            <a:endParaRPr lang="en-US"/>
          </a:p>
        </p:txBody>
      </p:sp>
      <p:pic>
        <p:nvPicPr>
          <p:cNvPr id="7" name="Picture 256" descr="03-1"/>
          <p:cNvPicPr>
            <a:picLocks noChangeAspect="1" noChangeArrowheads="1"/>
          </p:cNvPicPr>
          <p:nvPr/>
        </p:nvPicPr>
        <p:blipFill>
          <a:blip r:embed="rId3"/>
          <a:srcRect/>
          <a:stretch>
            <a:fillRect/>
          </a:stretch>
        </p:blipFill>
        <p:spPr bwMode="auto">
          <a:xfrm>
            <a:off x="912285" y="6286544"/>
            <a:ext cx="11279716" cy="571480"/>
          </a:xfrm>
          <a:prstGeom prst="rect">
            <a:avLst/>
          </a:prstGeom>
          <a:noFill/>
          <a:ln w="9525">
            <a:noFill/>
            <a:miter lim="800000"/>
            <a:headEnd/>
            <a:tailEnd/>
          </a:ln>
        </p:spPr>
      </p:pic>
      <p:pic>
        <p:nvPicPr>
          <p:cNvPr id="8" name="Picture 257" descr="eagle_blue"/>
          <p:cNvPicPr>
            <a:picLocks noChangeAspect="1" noChangeArrowheads="1"/>
          </p:cNvPicPr>
          <p:nvPr/>
        </p:nvPicPr>
        <p:blipFill>
          <a:blip r:embed="rId4"/>
          <a:srcRect/>
          <a:stretch>
            <a:fillRect/>
          </a:stretch>
        </p:blipFill>
        <p:spPr bwMode="auto">
          <a:xfrm>
            <a:off x="1" y="6286544"/>
            <a:ext cx="912284" cy="571480"/>
          </a:xfrm>
          <a:prstGeom prst="rect">
            <a:avLst/>
          </a:prstGeom>
          <a:noFill/>
          <a:ln w="9525">
            <a:noFill/>
            <a:miter lim="800000"/>
            <a:headEnd/>
            <a:tailEnd/>
          </a:ln>
        </p:spPr>
      </p:pic>
      <p:sp>
        <p:nvSpPr>
          <p:cNvPr id="9" name="灯片编号占位符 5"/>
          <p:cNvSpPr txBox="1">
            <a:spLocks/>
          </p:cNvSpPr>
          <p:nvPr/>
        </p:nvSpPr>
        <p:spPr bwMode="auto">
          <a:xfrm>
            <a:off x="6000749" y="6429396"/>
            <a:ext cx="1714512" cy="4286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bg1"/>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23AB107-6101-439A-BA7F-80ADDA7E7EB6}" type="slidenum">
              <a:rPr kumimoji="0" lang="zh-CN" altLang="en-US" sz="2000" b="0" i="0" u="none" strike="noStrike" kern="1200" cap="none" spc="0" normalizeH="0" baseline="0" noProof="0" smtClean="0">
                <a:ln>
                  <a:noFill/>
                </a:ln>
                <a:solidFill>
                  <a:schemeClr val="bg1"/>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2000" b="0" i="0" u="none" strike="noStrike" kern="1200" cap="none" spc="0" normalizeH="0" baseline="0" noProof="0">
              <a:ln>
                <a:noFill/>
              </a:ln>
              <a:solidFill>
                <a:schemeClr val="bg1"/>
              </a:solidFill>
              <a:effectLst/>
              <a:uLnTx/>
              <a:uFillTx/>
              <a:latin typeface="Arial" charset="0"/>
              <a:ea typeface="+mn-ea"/>
              <a:cs typeface="+mn-cs"/>
            </a:endParaRPr>
          </a:p>
        </p:txBody>
      </p:sp>
      <p:sp>
        <p:nvSpPr>
          <p:cNvPr id="11" name="TextBox 10"/>
          <p:cNvSpPr txBox="1"/>
          <p:nvPr/>
        </p:nvSpPr>
        <p:spPr>
          <a:xfrm>
            <a:off x="1047715" y="6324547"/>
            <a:ext cx="5810291" cy="461665"/>
          </a:xfrm>
          <a:prstGeom prst="rect">
            <a:avLst/>
          </a:prstGeom>
          <a:noFill/>
        </p:spPr>
        <p:txBody>
          <a:bodyPr wrap="square" rtlCol="0">
            <a:spAutoFit/>
          </a:bodyPr>
          <a:lstStyle/>
          <a:p>
            <a:r>
              <a:rPr lang="en-US" altLang="zh-CN" sz="2400" b="0" baseline="0" dirty="0" err="1" smtClean="0">
                <a:solidFill>
                  <a:schemeClr val="bg1"/>
                </a:solidFill>
              </a:rPr>
              <a:t>Organization_jxh</a:t>
            </a:r>
            <a:endParaRPr lang="zh-CN" altLang="en-US" sz="2400" b="0" dirty="0">
              <a:solidFill>
                <a:schemeClr val="bg1"/>
              </a:solidFill>
            </a:endParaRPr>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7CA5D8F0-096B-4D6C-9C4D-F4367F481A21}" type="slidenum">
              <a:rPr lang="en-US" altLang="zh-CN"/>
              <a:pPr/>
              <a:t>‹#›</a:t>
            </a:fld>
            <a:endParaRPr lang="en-US" altLang="zh-CN"/>
          </a:p>
        </p:txBody>
      </p:sp>
    </p:spTree>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4444ECF-E3F7-44D7-96FA-975EFF48A6A9}" type="slidenum">
              <a:rPr lang="en-US" altLang="zh-CN"/>
              <a:pPr/>
              <a:t>‹#›</a:t>
            </a:fld>
            <a:endParaRPr lang="en-US" altLang="zh-CN"/>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03A29E91-2B1C-4011-97A3-A25E2B8B39DA}" type="slidenum">
              <a:rPr lang="en-US" altLang="zh-CN"/>
              <a:pPr/>
              <a:t>‹#›</a:t>
            </a:fld>
            <a:endParaRPr lang="en-US" altLang="zh-CN"/>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1E11303D-D08A-49E0-9F72-123243A3EED5}" type="slidenum">
              <a:rPr lang="en-US" altLang="zh-CN"/>
              <a:pPr/>
              <a:t>‹#›</a:t>
            </a:fld>
            <a:endParaRPr lang="en-US" altLang="zh-CN"/>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925834B4-21A2-4CC0-B0EC-C67028DD99CB}" type="slidenum">
              <a:rPr lang="en-US" altLang="zh-CN"/>
              <a:pPr/>
              <a:t>‹#›</a:t>
            </a:fld>
            <a:endParaRPr lang="en-US" altLang="zh-CN"/>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BA9D32C-6795-417B-B03A-DDC1B90C414A}" type="slidenum">
              <a:rPr lang="en-US" altLang="zh-CN"/>
              <a:pPr/>
              <a:t>‹#›</a:t>
            </a:fld>
            <a:endParaRPr lang="en-US" altLang="zh-CN"/>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605CBF8-6B0C-4DC4-A363-FF759C41A8BE}" type="slidenum">
              <a:rPr lang="en-US" altLang="zh-CN"/>
              <a:pPr/>
              <a:t>‹#›</a:t>
            </a:fld>
            <a:endParaRPr lang="en-US" altLang="zh-CN"/>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949F931-0881-4852-9C5A-BCDB41AB84B8}" type="slidenum">
              <a:rPr lang="en-US" altLang="zh-CN"/>
              <a:pPr/>
              <a:t>‹#›</a:t>
            </a:fld>
            <a:endParaRPr lang="en-US" altLang="zh-CN"/>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9564E30-1739-403B-907B-2139806D09A2}" type="slidenum">
              <a:rPr lang="en-US" altLang="zh-CN"/>
              <a:pPr/>
              <a:t>‹#›</a:t>
            </a:fld>
            <a:endParaRPr lang="en-US" altLang="zh-CN"/>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1" y="1600200"/>
            <a:ext cx="5425017" cy="226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37818" y="1600200"/>
            <a:ext cx="5427133" cy="226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9CE551B-C2B4-477E-AEF1-C1FEC7C24D4F}" type="slidenum">
              <a:rPr lang="en-US" altLang="zh-CN"/>
              <a:pPr/>
              <a:t>‹#›</a:t>
            </a:fld>
            <a:endParaRPr lang="en-US" altLang="zh-CN"/>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6" name="灯片编号占位符 5"/>
          <p:cNvSpPr>
            <a:spLocks noGrp="1"/>
          </p:cNvSpPr>
          <p:nvPr>
            <p:ph type="sldNum" sz="quarter" idx="12"/>
          </p:nvPr>
        </p:nvSpPr>
        <p:spPr/>
        <p:txBody>
          <a:bodyPr/>
          <a:lstStyle>
            <a:lvl1pPr>
              <a:defRPr/>
            </a:lvl1pPr>
          </a:lstStyle>
          <a:p>
            <a:pPr>
              <a:defRPr/>
            </a:pPr>
            <a:fld id="{FC53FFFE-8DB9-4574-B947-9A1863032FDA}" type="slidenum">
              <a:rPr lang="en-US" smtClean="0"/>
              <a:pPr>
                <a:defRPr/>
              </a:pPr>
              <a:t>‹#›</a:t>
            </a:fld>
            <a:endParaRPr 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64F95ABE-ECCD-4B62-B9C1-9E291BEC2876}" type="slidenum">
              <a:rPr lang="en-US" altLang="zh-CN"/>
              <a:pPr/>
              <a:t>‹#›</a:t>
            </a:fld>
            <a:endParaRPr lang="en-US" altLang="zh-CN"/>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48A2F4DE-B2D1-4EB9-A0A1-070F1F226689}" type="slidenum">
              <a:rPr lang="en-US" altLang="zh-CN"/>
              <a:pPr/>
              <a:t>‹#›</a:t>
            </a:fld>
            <a:endParaRPr lang="en-US" altLang="zh-CN"/>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079B59FF-2783-4EDA-A34C-94E511123C92}" type="slidenum">
              <a:rPr lang="en-US" altLang="zh-CN"/>
              <a:pPr/>
              <a:t>‹#›</a:t>
            </a:fld>
            <a:endParaRPr lang="en-US" altLang="zh-CN"/>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6CB2D049-70F0-4DD1-8307-41DDC73616B0}" type="slidenum">
              <a:rPr lang="en-US" altLang="zh-CN"/>
              <a:pPr/>
              <a:t>‹#›</a:t>
            </a:fld>
            <a:endParaRPr lang="en-US" altLang="zh-CN"/>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BEC77660-B2BF-4316-B62F-F19E59DD8111}" type="slidenum">
              <a:rPr lang="en-US" altLang="zh-CN"/>
              <a:pPr/>
              <a:t>‹#›</a:t>
            </a:fld>
            <a:endParaRPr lang="en-US" altLang="zh-CN"/>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F9CA088B-0E2A-488E-9EF3-405015557568}" type="slidenum">
              <a:rPr lang="en-US" altLang="zh-CN"/>
              <a:pPr/>
              <a:t>‹#›</a:t>
            </a:fld>
            <a:endParaRPr lang="en-US" altLang="zh-CN"/>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02700" y="274638"/>
            <a:ext cx="2762251" cy="35861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1" y="274638"/>
            <a:ext cx="8089900" cy="35861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7F14685-EBD7-4DAA-A215-16CEB1ECDA20}" type="slidenum">
              <a:rPr lang="en-US" altLang="zh-CN"/>
              <a:pPr/>
              <a:t>‹#›</a:t>
            </a:fld>
            <a:endParaRPr lang="en-US" altLang="zh-CN"/>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lvl1pPr>
              <a:defRPr>
                <a:solidFill>
                  <a:srgbClr val="00B0F0"/>
                </a:solidFill>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6" name="灯片编号占位符 5"/>
          <p:cNvSpPr>
            <a:spLocks noGrp="1"/>
          </p:cNvSpPr>
          <p:nvPr>
            <p:ph type="sldNum" sz="quarter" idx="12"/>
          </p:nvPr>
        </p:nvSpPr>
        <p:spPr>
          <a:xfrm>
            <a:off x="6000749" y="6429396"/>
            <a:ext cx="1714512" cy="428604"/>
          </a:xfrm>
        </p:spPr>
        <p:txBody>
          <a:bodyPr/>
          <a:lstStyle>
            <a:lvl1pPr>
              <a:defRPr>
                <a:solidFill>
                  <a:schemeClr val="bg1"/>
                </a:solidFill>
              </a:defRPr>
            </a:lvl1pPr>
          </a:lstStyle>
          <a:p>
            <a:fld id="{B450263B-6185-48C7-B149-443ADD9A2F88}" type="slidenum">
              <a:rPr lang="en-US" altLang="zh-CN" smtClean="0"/>
              <a:pPr/>
              <a:t>‹#›</a:t>
            </a:fld>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C7F4713-FF3D-4424-87A0-38E0DE0C413E}" type="slidenum">
              <a:rPr lang="en-US" altLang="zh-CN" smtClean="0"/>
              <a:pPr/>
              <a:t>‹#›</a:t>
            </a:fld>
            <a:endParaRPr lang="en-US" altLang="zh-CN"/>
          </a:p>
        </p:txBody>
      </p:sp>
      <p:pic>
        <p:nvPicPr>
          <p:cNvPr id="7" name="Picture 256" descr="03-1"/>
          <p:cNvPicPr>
            <a:picLocks noChangeAspect="1" noChangeArrowheads="1"/>
          </p:cNvPicPr>
          <p:nvPr/>
        </p:nvPicPr>
        <p:blipFill>
          <a:blip r:embed="rId3"/>
          <a:srcRect/>
          <a:stretch>
            <a:fillRect/>
          </a:stretch>
        </p:blipFill>
        <p:spPr bwMode="auto">
          <a:xfrm>
            <a:off x="912285" y="6286544"/>
            <a:ext cx="11279716" cy="571480"/>
          </a:xfrm>
          <a:prstGeom prst="rect">
            <a:avLst/>
          </a:prstGeom>
          <a:noFill/>
          <a:ln w="9525">
            <a:noFill/>
            <a:miter lim="800000"/>
            <a:headEnd/>
            <a:tailEnd/>
          </a:ln>
        </p:spPr>
      </p:pic>
      <p:pic>
        <p:nvPicPr>
          <p:cNvPr id="8" name="Picture 257" descr="eagle_blue"/>
          <p:cNvPicPr>
            <a:picLocks noChangeAspect="1" noChangeArrowheads="1"/>
          </p:cNvPicPr>
          <p:nvPr/>
        </p:nvPicPr>
        <p:blipFill>
          <a:blip r:embed="rId4"/>
          <a:srcRect/>
          <a:stretch>
            <a:fillRect/>
          </a:stretch>
        </p:blipFill>
        <p:spPr bwMode="auto">
          <a:xfrm>
            <a:off x="1" y="6286544"/>
            <a:ext cx="912284" cy="571480"/>
          </a:xfrm>
          <a:prstGeom prst="rect">
            <a:avLst/>
          </a:prstGeom>
          <a:noFill/>
          <a:ln w="9525">
            <a:noFill/>
            <a:miter lim="800000"/>
            <a:headEnd/>
            <a:tailEnd/>
          </a:ln>
        </p:spPr>
      </p:pic>
      <p:sp>
        <p:nvSpPr>
          <p:cNvPr id="9" name="灯片编号占位符 5"/>
          <p:cNvSpPr txBox="1">
            <a:spLocks/>
          </p:cNvSpPr>
          <p:nvPr/>
        </p:nvSpPr>
        <p:spPr bwMode="auto">
          <a:xfrm>
            <a:off x="6000749" y="6429396"/>
            <a:ext cx="1714512" cy="4286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bg1"/>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23AB107-6101-439A-BA7F-80ADDA7E7EB6}" type="slidenum">
              <a:rPr kumimoji="0" lang="zh-CN" altLang="en-US" sz="2000" b="0" i="0" u="none" strike="noStrike" kern="1200" cap="none" spc="0" normalizeH="0" baseline="0" noProof="0" smtClean="0">
                <a:ln>
                  <a:noFill/>
                </a:ln>
                <a:solidFill>
                  <a:schemeClr val="bg1"/>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2000" b="0" i="0" u="none" strike="noStrike" kern="1200" cap="none" spc="0" normalizeH="0" baseline="0" noProof="0">
              <a:ln>
                <a:noFill/>
              </a:ln>
              <a:solidFill>
                <a:schemeClr val="bg1"/>
              </a:solidFill>
              <a:effectLst/>
              <a:uLnTx/>
              <a:uFillTx/>
              <a:latin typeface="Arial" charset="0"/>
              <a:ea typeface="+mn-ea"/>
              <a:cs typeface="+mn-cs"/>
            </a:endParaRPr>
          </a:p>
        </p:txBody>
      </p:sp>
      <p:sp>
        <p:nvSpPr>
          <p:cNvPr id="11" name="TextBox 10"/>
          <p:cNvSpPr txBox="1"/>
          <p:nvPr/>
        </p:nvSpPr>
        <p:spPr>
          <a:xfrm>
            <a:off x="1047715" y="6324547"/>
            <a:ext cx="5810291" cy="461665"/>
          </a:xfrm>
          <a:prstGeom prst="rect">
            <a:avLst/>
          </a:prstGeom>
          <a:noFill/>
        </p:spPr>
        <p:txBody>
          <a:bodyPr wrap="square" rtlCol="0">
            <a:spAutoFit/>
          </a:bodyPr>
          <a:lstStyle/>
          <a:p>
            <a:r>
              <a:rPr lang="en-US" altLang="zh-CN" sz="2400" b="0" baseline="0" dirty="0" smtClean="0">
                <a:solidFill>
                  <a:schemeClr val="bg1"/>
                </a:solidFill>
              </a:rPr>
              <a:t>Architecture </a:t>
            </a:r>
            <a:r>
              <a:rPr lang="en-US" altLang="zh-CN" sz="2400" b="0" baseline="0" dirty="0" err="1" smtClean="0">
                <a:solidFill>
                  <a:schemeClr val="bg1"/>
                </a:solidFill>
              </a:rPr>
              <a:t>Lab_jxh</a:t>
            </a:r>
            <a:endParaRPr lang="zh-CN" altLang="en-US" sz="2400" b="0" dirty="0">
              <a:solidFill>
                <a:schemeClr val="bg1"/>
              </a:solidFill>
            </a:endParaRPr>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6" name="灯片编号占位符 5"/>
          <p:cNvSpPr>
            <a:spLocks noGrp="1"/>
          </p:cNvSpPr>
          <p:nvPr>
            <p:ph type="sldNum" sz="quarter" idx="12"/>
          </p:nvPr>
        </p:nvSpPr>
        <p:spPr/>
        <p:txBody>
          <a:bodyPr/>
          <a:lstStyle>
            <a:lvl1pPr>
              <a:defRPr/>
            </a:lvl1pPr>
          </a:lstStyle>
          <a:p>
            <a:fld id="{7C2B9E01-C16F-4649-A4EF-BD5C70A2EE5B}" type="slidenum">
              <a:rPr lang="en-US" altLang="zh-CN" smtClean="0"/>
              <a:pPr/>
              <a:t>‹#›</a:t>
            </a:fld>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pPr>
              <a:defRPr/>
            </a:pPr>
            <a:endParaRPr lang="en-US"/>
          </a:p>
        </p:txBody>
      </p:sp>
      <p:sp>
        <p:nvSpPr>
          <p:cNvPr id="6" name="页脚占位符 5"/>
          <p:cNvSpPr>
            <a:spLocks noGrp="1"/>
          </p:cNvSpPr>
          <p:nvPr>
            <p:ph type="ftr" sz="quarter" idx="11"/>
          </p:nvPr>
        </p:nvSpPr>
        <p:spPr/>
        <p:txBody>
          <a:bodyPr/>
          <a:lstStyle>
            <a:lvl1pPr>
              <a:defRPr/>
            </a:lvl1pPr>
          </a:lstStyle>
          <a:p>
            <a:pPr>
              <a:defRPr/>
            </a:pPr>
            <a:endParaRPr lang="en-US"/>
          </a:p>
        </p:txBody>
      </p:sp>
      <p:sp>
        <p:nvSpPr>
          <p:cNvPr id="7" name="灯片编号占位符 6"/>
          <p:cNvSpPr>
            <a:spLocks noGrp="1"/>
          </p:cNvSpPr>
          <p:nvPr>
            <p:ph type="sldNum" sz="quarter" idx="12"/>
          </p:nvPr>
        </p:nvSpPr>
        <p:spPr/>
        <p:txBody>
          <a:bodyPr/>
          <a:lstStyle>
            <a:lvl1pPr>
              <a:defRPr/>
            </a:lvl1pPr>
          </a:lstStyle>
          <a:p>
            <a:pPr>
              <a:defRPr/>
            </a:pPr>
            <a:fld id="{A2A7E9A0-3A81-442C-A042-94E3931C3CB8}" type="slidenum">
              <a:rPr lang="en-US" smtClean="0"/>
              <a:pPr>
                <a:defRPr/>
              </a:pPr>
              <a:t>‹#›</a:t>
            </a:fld>
            <a:endParaRPr 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2FB114C-66A7-4EB6-B3FE-5DC607EE1188}" type="slidenum">
              <a:rPr lang="en-US" altLang="zh-CN" smtClean="0"/>
              <a:pPr/>
              <a:t>‹#›</a:t>
            </a:fld>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727200" y="274638"/>
            <a:ext cx="9855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3938589"/>
            <a:ext cx="53848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609600" y="6245225"/>
            <a:ext cx="2844800" cy="476250"/>
          </a:xfrm>
        </p:spPr>
        <p:txBody>
          <a:bodyPr/>
          <a:lstStyle>
            <a:lvl1pPr>
              <a:defRPr/>
            </a:lvl1pPr>
          </a:lstStyle>
          <a:p>
            <a:endParaRPr lang="en-US" altLang="zh-CN"/>
          </a:p>
        </p:txBody>
      </p:sp>
      <p:sp>
        <p:nvSpPr>
          <p:cNvPr id="7" name="页脚占位符 6"/>
          <p:cNvSpPr>
            <a:spLocks noGrp="1"/>
          </p:cNvSpPr>
          <p:nvPr>
            <p:ph type="ftr" sz="quarter" idx="11"/>
          </p:nvPr>
        </p:nvSpPr>
        <p:spPr>
          <a:xfrm>
            <a:off x="4165600" y="6245225"/>
            <a:ext cx="3860800" cy="476250"/>
          </a:xfrm>
        </p:spPr>
        <p:txBody>
          <a:bodyPr/>
          <a:lstStyle>
            <a:lvl1pPr>
              <a:defRPr/>
            </a:lvl1pPr>
          </a:lstStyle>
          <a:p>
            <a:endParaRPr lang="en-US" altLang="zh-CN"/>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27200" y="274638"/>
            <a:ext cx="9855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600" y="6245225"/>
            <a:ext cx="2844800"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4165600" y="6245225"/>
            <a:ext cx="3860800" cy="476250"/>
          </a:xfrm>
        </p:spPr>
        <p:txBody>
          <a:bodyPr/>
          <a:lstStyle>
            <a:lvl1pPr>
              <a:defRPr/>
            </a:lvl1pPr>
          </a:lstStyle>
          <a:p>
            <a:endParaRPr lang="en-US" altLang="zh-CN"/>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PhAnim="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914400" y="2286000"/>
            <a:ext cx="10363200" cy="1143000"/>
          </a:xfrm>
        </p:spPr>
        <p:txBody>
          <a:bodyPr/>
          <a:lstStyle>
            <a:lvl1pPr>
              <a:defRPr/>
            </a:lvl1pPr>
          </a:lstStyle>
          <a:p>
            <a:r>
              <a:rPr lang="zh-CN" altLang="en-US" smtClean="0"/>
              <a:t>单击此处编辑母版标题样式</a:t>
            </a:r>
            <a:endParaRPr lang="zh-CN" altLang="en-US"/>
          </a:p>
        </p:txBody>
      </p:sp>
      <p:sp>
        <p:nvSpPr>
          <p:cNvPr id="5123" name="Rectangle 3"/>
          <p:cNvSpPr>
            <a:spLocks noGrp="1" noRot="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zh-CN" altLang="en-US" smtClean="0"/>
              <a:t>单击此处编辑母版副标题样式</a:t>
            </a:r>
            <a:endParaRPr lang="zh-CN" altLang="en-US"/>
          </a:p>
        </p:txBody>
      </p:sp>
      <p:sp>
        <p:nvSpPr>
          <p:cNvPr id="5124" name="Rectangle 4"/>
          <p:cNvSpPr>
            <a:spLocks noGrp="1" noChangeArrowheads="1"/>
          </p:cNvSpPr>
          <p:nvPr>
            <p:ph type="dt" sz="half" idx="2"/>
          </p:nvPr>
        </p:nvSpPr>
        <p:spPr/>
        <p:txBody>
          <a:bodyPr/>
          <a:lstStyle>
            <a:lvl1pPr>
              <a:defRPr/>
            </a:lvl1pPr>
          </a:lstStyle>
          <a:p>
            <a:endParaRPr lang="en-US" altLang="zh-CN"/>
          </a:p>
        </p:txBody>
      </p:sp>
      <p:sp>
        <p:nvSpPr>
          <p:cNvPr id="5125" name="Rectangle 5"/>
          <p:cNvSpPr>
            <a:spLocks noGrp="1" noChangeArrowheads="1"/>
          </p:cNvSpPr>
          <p:nvPr>
            <p:ph type="ftr" sz="quarter" idx="3"/>
          </p:nvPr>
        </p:nvSpPr>
        <p:spPr/>
        <p:txBody>
          <a:bodyPr/>
          <a:lstStyle>
            <a:lvl1pPr>
              <a:defRPr/>
            </a:lvl1pPr>
          </a:lstStyle>
          <a:p>
            <a:endParaRPr lang="en-US" altLang="zh-CN"/>
          </a:p>
        </p:txBody>
      </p:sp>
      <p:sp>
        <p:nvSpPr>
          <p:cNvPr id="5126" name="Rectangle 6"/>
          <p:cNvSpPr>
            <a:spLocks noGrp="1" noChangeArrowheads="1"/>
          </p:cNvSpPr>
          <p:nvPr>
            <p:ph type="sldNum" sz="quarter" idx="4"/>
          </p:nvPr>
        </p:nvSpPr>
        <p:spPr/>
        <p:txBody>
          <a:bodyPr/>
          <a:lstStyle>
            <a:lvl1pPr>
              <a:defRPr/>
            </a:lvl1pPr>
          </a:lstStyle>
          <a:p>
            <a:fld id="{F105839E-F177-4213-BB55-97ABE955935F}" type="slidenum">
              <a:rPr lang="en-US" altLang="zh-CN"/>
              <a:pPr/>
              <a:t>‹#›</a:t>
            </a:fld>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0" fill="hold">
                                          <p:stCondLst>
                                            <p:cond delay="0"/>
                                          </p:stCondLst>
                                        </p:cTn>
                                        <p:tgtEl>
                                          <p:spTgt spid="5122"/>
                                        </p:tgtEl>
                                        <p:attrNameLst>
                                          <p:attrName>style.visibility</p:attrName>
                                        </p:attrNameLst>
                                      </p:cBhvr>
                                      <p:to>
                                        <p:strVal val="visible"/>
                                      </p:to>
                                    </p:set>
                                    <p:anim calcmode="lin" valueType="num">
                                      <p:cBhvr>
                                        <p:cTn id="7" dur="1000" fill="hold"/>
                                        <p:tgtEl>
                                          <p:spTgt spid="5122"/>
                                        </p:tgtEl>
                                        <p:attrNameLst>
                                          <p:attrName>ppt_x</p:attrName>
                                        </p:attrNameLst>
                                      </p:cBhvr>
                                      <p:tavLst>
                                        <p:tav tm="0">
                                          <p:val>
                                            <p:strVal val="#ppt_x-.2"/>
                                          </p:val>
                                        </p:tav>
                                        <p:tav tm="100000">
                                          <p:val>
                                            <p:strVal val="#ppt_x"/>
                                          </p:val>
                                        </p:tav>
                                      </p:tavLst>
                                    </p:anim>
                                    <p:anim calcmode="lin" valueType="num">
                                      <p:cBhvr>
                                        <p:cTn id="8" dur="1000" fill="hold"/>
                                        <p:tgtEl>
                                          <p:spTgt spid="5122"/>
                                        </p:tgtEl>
                                        <p:attrNameLst>
                                          <p:attrName>ppt_y</p:attrName>
                                        </p:attrNameLst>
                                      </p:cBhvr>
                                      <p:tavLst>
                                        <p:tav tm="0">
                                          <p:val>
                                            <p:strVal val="#ppt_y"/>
                                          </p:val>
                                        </p:tav>
                                        <p:tav tm="100000">
                                          <p:val>
                                            <p:strVal val="#ppt_y"/>
                                          </p:val>
                                        </p:tav>
                                      </p:tavLst>
                                    </p:anim>
                                    <p:animEffect transition="in" filter="wipe(right)" prLst="gradientSize: 0.1">
                                      <p:cBhvr>
                                        <p:cTn id="9" dur="1000"/>
                                        <p:tgtEl>
                                          <p:spTgt spid="5122"/>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5123">
                                            <p:txEl>
                                              <p:pRg st="0" end="0"/>
                                            </p:txEl>
                                          </p:spTgt>
                                        </p:tgtEl>
                                        <p:attrNameLst>
                                          <p:attrName>style.visibility</p:attrName>
                                        </p:attrNameLst>
                                      </p:cBhvr>
                                      <p:to>
                                        <p:strVal val="visible"/>
                                      </p:to>
                                    </p:set>
                                    <p:animEffect transition="in" filter="fade">
                                      <p:cBhvr>
                                        <p:cTn id="14" dur="500"/>
                                        <p:tgtEl>
                                          <p:spTgt spid="5123">
                                            <p:txEl>
                                              <p:pRg st="0" end="0"/>
                                            </p:txEl>
                                          </p:spTgt>
                                        </p:tgtEl>
                                      </p:cBhvr>
                                    </p:animEffect>
                                    <p:anim calcmode="lin" valueType="num">
                                      <p:cBhvr>
                                        <p:cTn id="15" dur="500" fill="hold"/>
                                        <p:tgtEl>
                                          <p:spTgt spid="512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5123">
                                            <p:txEl>
                                              <p:pRg st="0" end="0"/>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p:bldP spid="5123" grpId="0" build="p">
        <p:tmplLst>
          <p:tmpl lvl="1">
            <p:tnLst>
              <p:par>
                <p:cTn presetID="44" presetClass="entr" presetSubtype="0" fill="hold" nodeType="clickEffect">
                  <p:stCondLst>
                    <p:cond delay="0"/>
                  </p:stCondLst>
                  <p:childTnLst>
                    <p:set>
                      <p:cBhvr>
                        <p:cTn dur="0" fill="hold">
                          <p:stCondLst>
                            <p:cond delay="0"/>
                          </p:stCondLst>
                        </p:cTn>
                        <p:tgtEl>
                          <p:spTgt spid="5123"/>
                        </p:tgtEl>
                        <p:attrNameLst>
                          <p:attrName>style.visibility</p:attrName>
                        </p:attrNameLst>
                      </p:cBhvr>
                      <p:to>
                        <p:strVal val="visible"/>
                      </p:to>
                    </p:set>
                    <p:animEffect transition="in" filter="fade">
                      <p:cBhvr>
                        <p:cTn dur="500"/>
                        <p:tgtEl>
                          <p:spTgt spid="5123"/>
                        </p:tgtEl>
                      </p:cBhvr>
                    </p:animEffect>
                    <p:anim calcmode="lin" valueType="num">
                      <p:cBhvr>
                        <p:cTn dur="500" fill="hold"/>
                        <p:tgtEl>
                          <p:spTgt spid="5123"/>
                        </p:tgtEl>
                        <p:attrNameLst>
                          <p:attrName>ppt_x</p:attrName>
                        </p:attrNameLst>
                      </p:cBhvr>
                      <p:tavLst>
                        <p:tav tm="0">
                          <p:val>
                            <p:strVal val="#ppt_x"/>
                          </p:val>
                        </p:tav>
                        <p:tav tm="100000">
                          <p:val>
                            <p:strVal val="#ppt_x"/>
                          </p:val>
                        </p:tav>
                      </p:tavLst>
                    </p:anim>
                    <p:anim calcmode="lin" valueType="num">
                      <p:cBhvr>
                        <p:cTn dur="500" fill="hold"/>
                        <p:tgtEl>
                          <p:spTgt spid="5123"/>
                        </p:tgtEl>
                        <p:attrNameLst>
                          <p:attrName>ppt_y</p:attrName>
                        </p:attrNameLst>
                      </p:cBhvr>
                      <p:tavLst>
                        <p:tav tm="0">
                          <p:val>
                            <p:strVal val="#ppt_y+.05"/>
                          </p:val>
                        </p:tav>
                        <p:tav tm="100000">
                          <p:val>
                            <p:strVal val="#ppt_y"/>
                          </p:val>
                        </p:tav>
                      </p:tavLst>
                    </p:anim>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01B1F64-6D85-4AC5-8B2A-6E144C35D79A}" type="slidenum">
              <a:rPr lang="en-US" altLang="zh-CN"/>
              <a:pPr/>
              <a:t>‹#›</a:t>
            </a:fld>
            <a:endParaRPr lang="en-US" altLang="zh-CN"/>
          </a:p>
        </p:txBody>
      </p:sp>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70FE9E4-3DF1-484A-8472-28323113CBD9}" type="slidenum">
              <a:rPr lang="en-US" altLang="zh-CN"/>
              <a:pPr/>
              <a:t>‹#›</a:t>
            </a:fld>
            <a:endParaRPr lang="en-US" altLang="zh-CN"/>
          </a:p>
        </p:txBody>
      </p:sp>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168" y="1905001"/>
            <a:ext cx="5592233"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1" y="1905001"/>
            <a:ext cx="5592233"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4C09B91-8A5A-4658-818E-7DB8E43C5DB5}" type="slidenum">
              <a:rPr lang="en-US" altLang="zh-CN"/>
              <a:pPr/>
              <a:t>‹#›</a:t>
            </a:fld>
            <a:endParaRPr lang="en-US" altLang="zh-CN"/>
          </a:p>
        </p:txBody>
      </p:sp>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E8D572D2-FAE3-4C4D-8A83-FAA14E0D11D0}" type="slidenum">
              <a:rPr lang="en-US" altLang="zh-CN"/>
              <a:pPr/>
              <a:t>‹#›</a:t>
            </a:fld>
            <a:endParaRPr lang="en-US" altLang="zh-CN"/>
          </a:p>
        </p:txBody>
      </p:sp>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F9A22B02-BA5A-4051-A902-E0C5996A1A0C}" type="slidenum">
              <a:rPr lang="en-US" altLang="zh-CN"/>
              <a:pPr/>
              <a:t>‹#›</a:t>
            </a:fld>
            <a:endParaRPr lang="en-US" altLang="zh-CN"/>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14C8399-028E-45CB-8927-DBA97B776EB7}" type="slidenum">
              <a:rPr lang="en-US" altLang="zh-CN"/>
              <a:pPr/>
              <a:t>‹#›</a:t>
            </a:fld>
            <a:endParaRPr lang="en-US" altLang="zh-CN"/>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FA08D9A-9437-4EA3-ADA3-0510FB2D75A2}" type="slidenum">
              <a:rPr lang="en-US" altLang="zh-CN"/>
              <a:pPr/>
              <a:t>‹#›</a:t>
            </a:fld>
            <a:endParaRPr lang="en-US" altLang="zh-CN"/>
          </a:p>
        </p:txBody>
      </p:sp>
    </p:spTree>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20DB15F-CDEC-4BE2-83E1-36EAA817E06A}" type="slidenum">
              <a:rPr lang="en-US" altLang="zh-CN"/>
              <a:pPr/>
              <a:t>‹#›</a:t>
            </a:fld>
            <a:endParaRPr lang="en-US" altLang="zh-CN"/>
          </a:p>
        </p:txBody>
      </p:sp>
    </p:spTree>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2D49618-56E0-4264-BD0D-45982F60B301}" type="slidenum">
              <a:rPr lang="en-US" altLang="zh-CN"/>
              <a:pPr/>
              <a:t>‹#›</a:t>
            </a:fld>
            <a:endParaRPr lang="en-US" altLang="zh-CN"/>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8" y="609601"/>
            <a:ext cx="2846916"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167" y="609601"/>
            <a:ext cx="8337551" cy="54895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8426029-F3C9-43D6-B187-38DE4D188303}" type="slidenum">
              <a:rPr lang="en-US" altLang="zh-CN"/>
              <a:pPr/>
              <a:t>‹#›</a:t>
            </a:fld>
            <a:endParaRPr lang="en-US" altLang="zh-CN"/>
          </a:p>
        </p:txBody>
      </p:sp>
    </p:spTree>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2167" y="609600"/>
            <a:ext cx="11387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02167" y="1905001"/>
            <a:ext cx="11387667" cy="4194175"/>
          </a:xfrm>
        </p:spPr>
        <p:txBody>
          <a:bodyPr/>
          <a:lstStyle/>
          <a:p>
            <a:r>
              <a:rPr lang="zh-CN" altLang="en-US" smtClean="0"/>
              <a:t>单击图标添加表格</a:t>
            </a:r>
            <a:endParaRPr lang="zh-CN" altLang="en-US"/>
          </a:p>
        </p:txBody>
      </p:sp>
      <p:sp>
        <p:nvSpPr>
          <p:cNvPr id="4" name="日期占位符 3"/>
          <p:cNvSpPr>
            <a:spLocks noGrp="1"/>
          </p:cNvSpPr>
          <p:nvPr>
            <p:ph type="dt" sz="half" idx="10"/>
          </p:nvPr>
        </p:nvSpPr>
        <p:spPr>
          <a:xfrm>
            <a:off x="402167" y="6245225"/>
            <a:ext cx="3052233" cy="476250"/>
          </a:xfrm>
        </p:spPr>
        <p:txBody>
          <a:bodyPr/>
          <a:lstStyle>
            <a:lvl1pPr>
              <a:defRPr/>
            </a:lvl1pPr>
          </a:lstStyle>
          <a:p>
            <a:endParaRPr lang="en-US" altLang="zh-CN"/>
          </a:p>
        </p:txBody>
      </p:sp>
      <p:sp>
        <p:nvSpPr>
          <p:cNvPr id="5" name="页脚占位符 4"/>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8737601" y="6245225"/>
            <a:ext cx="3052233" cy="476250"/>
          </a:xfrm>
        </p:spPr>
        <p:txBody>
          <a:bodyPr/>
          <a:lstStyle>
            <a:lvl1pPr>
              <a:defRPr/>
            </a:lvl1pPr>
          </a:lstStyle>
          <a:p>
            <a:fld id="{CE53965A-DD0B-4F99-8EEE-F2D15EF28353}" type="slidenum">
              <a:rPr lang="en-US" altLang="zh-CN"/>
              <a:pPr/>
              <a:t>‹#›</a:t>
            </a:fld>
            <a:endParaRPr lang="en-US" altLang="zh-CN"/>
          </a:p>
        </p:txBody>
      </p:sp>
    </p:spTree>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2167" y="609600"/>
            <a:ext cx="11387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02168" y="1905001"/>
            <a:ext cx="55922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1" y="1905001"/>
            <a:ext cx="55922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02167" y="6245225"/>
            <a:ext cx="3052233"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8737601" y="6245225"/>
            <a:ext cx="3052233" cy="476250"/>
          </a:xfrm>
        </p:spPr>
        <p:txBody>
          <a:bodyPr/>
          <a:lstStyle>
            <a:lvl1pPr>
              <a:defRPr/>
            </a:lvl1pPr>
          </a:lstStyle>
          <a:p>
            <a:fld id="{CDA2D4B0-21C6-49A8-947E-D16446171034}" type="slidenum">
              <a:rPr lang="en-US" altLang="zh-CN"/>
              <a:pPr/>
              <a:t>‹#›</a:t>
            </a:fld>
            <a:endParaRPr lang="en-US" altLang="zh-CN"/>
          </a:p>
        </p:txBody>
      </p:sp>
    </p:spTree>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2167" y="609601"/>
            <a:ext cx="11387667" cy="5489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02167" y="6245225"/>
            <a:ext cx="3052233" cy="476250"/>
          </a:xfrm>
        </p:spPr>
        <p:txBody>
          <a:bodyPr/>
          <a:lstStyle>
            <a:lvl1pPr>
              <a:defRPr/>
            </a:lvl1pPr>
          </a:lstStyle>
          <a:p>
            <a:endParaRPr lang="en-US" altLang="zh-CN"/>
          </a:p>
        </p:txBody>
      </p:sp>
      <p:sp>
        <p:nvSpPr>
          <p:cNvPr id="4" name="页脚占位符 3"/>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8737601" y="6245225"/>
            <a:ext cx="3052233" cy="476250"/>
          </a:xfrm>
        </p:spPr>
        <p:txBody>
          <a:bodyPr/>
          <a:lstStyle>
            <a:lvl1pPr>
              <a:defRPr/>
            </a:lvl1pPr>
          </a:lstStyle>
          <a:p>
            <a:fld id="{DF520633-AD61-46AC-9A52-6249CA64F411}" type="slidenum">
              <a:rPr lang="en-US" altLang="zh-CN"/>
              <a:pPr/>
              <a:t>‹#›</a:t>
            </a:fld>
            <a:endParaRPr lang="en-US" altLang="zh-CN"/>
          </a:p>
        </p:txBody>
      </p:sp>
    </p:spTree>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PhAnim="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914400" y="2286000"/>
            <a:ext cx="10363200" cy="1143000"/>
          </a:xfrm>
        </p:spPr>
        <p:txBody>
          <a:bodyPr/>
          <a:lstStyle>
            <a:lvl1pPr>
              <a:defRPr/>
            </a:lvl1pPr>
          </a:lstStyle>
          <a:p>
            <a:r>
              <a:rPr lang="zh-CN" altLang="en-US" smtClean="0"/>
              <a:t>单击此处编辑母版标题样式</a:t>
            </a:r>
            <a:endParaRPr lang="zh-CN" altLang="en-US"/>
          </a:p>
        </p:txBody>
      </p:sp>
      <p:sp>
        <p:nvSpPr>
          <p:cNvPr id="5123" name="Rectangle 3"/>
          <p:cNvSpPr>
            <a:spLocks noGrp="1" noRot="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zh-CN" altLang="en-US" smtClean="0"/>
              <a:t>单击此处编辑母版副标题样式</a:t>
            </a:r>
            <a:endParaRPr lang="zh-CN" altLang="en-US"/>
          </a:p>
        </p:txBody>
      </p:sp>
      <p:sp>
        <p:nvSpPr>
          <p:cNvPr id="5124" name="Rectangle 4"/>
          <p:cNvSpPr>
            <a:spLocks noGrp="1" noChangeArrowheads="1"/>
          </p:cNvSpPr>
          <p:nvPr>
            <p:ph type="dt" sz="half" idx="2"/>
          </p:nvPr>
        </p:nvSpPr>
        <p:spPr/>
        <p:txBody>
          <a:bodyPr/>
          <a:lstStyle>
            <a:lvl1pPr>
              <a:defRPr/>
            </a:lvl1pPr>
          </a:lstStyle>
          <a:p>
            <a:endParaRPr lang="en-US" altLang="zh-CN"/>
          </a:p>
        </p:txBody>
      </p:sp>
      <p:sp>
        <p:nvSpPr>
          <p:cNvPr id="5125" name="Rectangle 5"/>
          <p:cNvSpPr>
            <a:spLocks noGrp="1" noChangeArrowheads="1"/>
          </p:cNvSpPr>
          <p:nvPr>
            <p:ph type="ftr" sz="quarter" idx="3"/>
          </p:nvPr>
        </p:nvSpPr>
        <p:spPr/>
        <p:txBody>
          <a:bodyPr/>
          <a:lstStyle>
            <a:lvl1pPr>
              <a:defRPr/>
            </a:lvl1pPr>
          </a:lstStyle>
          <a:p>
            <a:endParaRPr lang="en-US" altLang="zh-CN"/>
          </a:p>
        </p:txBody>
      </p:sp>
      <p:sp>
        <p:nvSpPr>
          <p:cNvPr id="5126" name="Rectangle 6"/>
          <p:cNvSpPr>
            <a:spLocks noGrp="1" noChangeArrowheads="1"/>
          </p:cNvSpPr>
          <p:nvPr>
            <p:ph type="sldNum" sz="quarter" idx="4"/>
          </p:nvPr>
        </p:nvSpPr>
        <p:spPr/>
        <p:txBody>
          <a:bodyPr/>
          <a:lstStyle>
            <a:lvl1pPr>
              <a:defRPr/>
            </a:lvl1pPr>
          </a:lstStyle>
          <a:p>
            <a:fld id="{F105839E-F177-4213-BB55-97ABE955935F}" type="slidenum">
              <a:rPr lang="en-US" altLang="zh-CN"/>
              <a:pPr/>
              <a:t>‹#›</a:t>
            </a:fld>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0" fill="hold">
                                          <p:stCondLst>
                                            <p:cond delay="0"/>
                                          </p:stCondLst>
                                        </p:cTn>
                                        <p:tgtEl>
                                          <p:spTgt spid="5122"/>
                                        </p:tgtEl>
                                        <p:attrNameLst>
                                          <p:attrName>style.visibility</p:attrName>
                                        </p:attrNameLst>
                                      </p:cBhvr>
                                      <p:to>
                                        <p:strVal val="visible"/>
                                      </p:to>
                                    </p:set>
                                    <p:anim calcmode="lin" valueType="num">
                                      <p:cBhvr>
                                        <p:cTn id="7" dur="1000" fill="hold"/>
                                        <p:tgtEl>
                                          <p:spTgt spid="5122"/>
                                        </p:tgtEl>
                                        <p:attrNameLst>
                                          <p:attrName>ppt_x</p:attrName>
                                        </p:attrNameLst>
                                      </p:cBhvr>
                                      <p:tavLst>
                                        <p:tav tm="0">
                                          <p:val>
                                            <p:strVal val="#ppt_x-.2"/>
                                          </p:val>
                                        </p:tav>
                                        <p:tav tm="100000">
                                          <p:val>
                                            <p:strVal val="#ppt_x"/>
                                          </p:val>
                                        </p:tav>
                                      </p:tavLst>
                                    </p:anim>
                                    <p:anim calcmode="lin" valueType="num">
                                      <p:cBhvr>
                                        <p:cTn id="8" dur="1000" fill="hold"/>
                                        <p:tgtEl>
                                          <p:spTgt spid="5122"/>
                                        </p:tgtEl>
                                        <p:attrNameLst>
                                          <p:attrName>ppt_y</p:attrName>
                                        </p:attrNameLst>
                                      </p:cBhvr>
                                      <p:tavLst>
                                        <p:tav tm="0">
                                          <p:val>
                                            <p:strVal val="#ppt_y"/>
                                          </p:val>
                                        </p:tav>
                                        <p:tav tm="100000">
                                          <p:val>
                                            <p:strVal val="#ppt_y"/>
                                          </p:val>
                                        </p:tav>
                                      </p:tavLst>
                                    </p:anim>
                                    <p:animEffect transition="in" filter="wipe(right)" prLst="gradientSize: 0.1">
                                      <p:cBhvr>
                                        <p:cTn id="9" dur="1000"/>
                                        <p:tgtEl>
                                          <p:spTgt spid="5122"/>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5123">
                                            <p:txEl>
                                              <p:pRg st="0" end="0"/>
                                            </p:txEl>
                                          </p:spTgt>
                                        </p:tgtEl>
                                        <p:attrNameLst>
                                          <p:attrName>style.visibility</p:attrName>
                                        </p:attrNameLst>
                                      </p:cBhvr>
                                      <p:to>
                                        <p:strVal val="visible"/>
                                      </p:to>
                                    </p:set>
                                    <p:animEffect transition="in" filter="fade">
                                      <p:cBhvr>
                                        <p:cTn id="14" dur="500"/>
                                        <p:tgtEl>
                                          <p:spTgt spid="5123">
                                            <p:txEl>
                                              <p:pRg st="0" end="0"/>
                                            </p:txEl>
                                          </p:spTgt>
                                        </p:tgtEl>
                                      </p:cBhvr>
                                    </p:animEffect>
                                    <p:anim calcmode="lin" valueType="num">
                                      <p:cBhvr>
                                        <p:cTn id="15" dur="500" fill="hold"/>
                                        <p:tgtEl>
                                          <p:spTgt spid="512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5123">
                                            <p:txEl>
                                              <p:pRg st="0" end="0"/>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p:bldP spid="5123" grpId="0" build="p">
        <p:tmplLst>
          <p:tmpl lvl="1">
            <p:tnLst>
              <p:par>
                <p:cTn presetID="44" presetClass="entr" presetSubtype="0" fill="hold" nodeType="clickEffect">
                  <p:stCondLst>
                    <p:cond delay="0"/>
                  </p:stCondLst>
                  <p:childTnLst>
                    <p:set>
                      <p:cBhvr>
                        <p:cTn dur="0" fill="hold">
                          <p:stCondLst>
                            <p:cond delay="0"/>
                          </p:stCondLst>
                        </p:cTn>
                        <p:tgtEl>
                          <p:spTgt spid="5123"/>
                        </p:tgtEl>
                        <p:attrNameLst>
                          <p:attrName>style.visibility</p:attrName>
                        </p:attrNameLst>
                      </p:cBhvr>
                      <p:to>
                        <p:strVal val="visible"/>
                      </p:to>
                    </p:set>
                    <p:animEffect transition="in" filter="fade">
                      <p:cBhvr>
                        <p:cTn dur="500"/>
                        <p:tgtEl>
                          <p:spTgt spid="5123"/>
                        </p:tgtEl>
                      </p:cBhvr>
                    </p:animEffect>
                    <p:anim calcmode="lin" valueType="num">
                      <p:cBhvr>
                        <p:cTn dur="500" fill="hold"/>
                        <p:tgtEl>
                          <p:spTgt spid="5123"/>
                        </p:tgtEl>
                        <p:attrNameLst>
                          <p:attrName>ppt_x</p:attrName>
                        </p:attrNameLst>
                      </p:cBhvr>
                      <p:tavLst>
                        <p:tav tm="0">
                          <p:val>
                            <p:strVal val="#ppt_x"/>
                          </p:val>
                        </p:tav>
                        <p:tav tm="100000">
                          <p:val>
                            <p:strVal val="#ppt_x"/>
                          </p:val>
                        </p:tav>
                      </p:tavLst>
                    </p:anim>
                    <p:anim calcmode="lin" valueType="num">
                      <p:cBhvr>
                        <p:cTn dur="500" fill="hold"/>
                        <p:tgtEl>
                          <p:spTgt spid="5123"/>
                        </p:tgtEl>
                        <p:attrNameLst>
                          <p:attrName>ppt_y</p:attrName>
                        </p:attrNameLst>
                      </p:cBhvr>
                      <p:tavLst>
                        <p:tav tm="0">
                          <p:val>
                            <p:strVal val="#ppt_y+.05"/>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01B1F64-6D85-4AC5-8B2A-6E144C35D79A}" type="slidenum">
              <a:rPr lang="en-US" altLang="zh-CN"/>
              <a:pPr/>
              <a:t>‹#›</a:t>
            </a:fld>
            <a:endParaRPr lang="en-US" altLang="zh-CN"/>
          </a:p>
        </p:txBody>
      </p:sp>
    </p:spTree>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70FE9E4-3DF1-484A-8472-28323113CBD9}" type="slidenum">
              <a:rPr lang="en-US" altLang="zh-CN"/>
              <a:pPr/>
              <a:t>‹#›</a:t>
            </a:fld>
            <a:endParaRPr lang="en-US" altLang="zh-CN"/>
          </a:p>
        </p:txBody>
      </p:sp>
    </p:spTree>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168" y="1905001"/>
            <a:ext cx="5592233"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1" y="1905001"/>
            <a:ext cx="5592233"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4C09B91-8A5A-4658-818E-7DB8E43C5DB5}" type="slidenum">
              <a:rPr lang="en-US" altLang="zh-CN"/>
              <a:pPr/>
              <a:t>‹#›</a:t>
            </a:fld>
            <a:endParaRPr lang="en-US" altLang="zh-CN"/>
          </a:p>
        </p:txBody>
      </p:sp>
    </p:spTree>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E8D572D2-FAE3-4C4D-8A83-FAA14E0D11D0}" type="slidenum">
              <a:rPr lang="en-US" altLang="zh-CN"/>
              <a:pPr/>
              <a:t>‹#›</a:t>
            </a:fld>
            <a:endParaRPr lang="en-US" altLang="zh-CN"/>
          </a:p>
        </p:txBody>
      </p:sp>
    </p:spTree>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F9A22B02-BA5A-4051-A902-E0C5996A1A0C}" type="slidenum">
              <a:rPr lang="en-US" altLang="zh-CN"/>
              <a:pPr/>
              <a:t>‹#›</a:t>
            </a:fld>
            <a:endParaRPr lang="en-US" altLang="zh-CN"/>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14C8399-028E-45CB-8927-DBA97B776EB7}" type="slidenum">
              <a:rPr lang="en-US" altLang="zh-CN"/>
              <a:pPr/>
              <a:t>‹#›</a:t>
            </a:fld>
            <a:endParaRPr lang="en-US" altLang="zh-CN"/>
          </a:p>
        </p:txBody>
      </p:sp>
    </p:spTree>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FA08D9A-9437-4EA3-ADA3-0510FB2D75A2}" type="slidenum">
              <a:rPr lang="en-US" altLang="zh-CN"/>
              <a:pPr/>
              <a:t>‹#›</a:t>
            </a:fld>
            <a:endParaRPr lang="en-US" altLang="zh-CN"/>
          </a:p>
        </p:txBody>
      </p:sp>
    </p:spTree>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20DB15F-CDEC-4BE2-83E1-36EAA817E06A}" type="slidenum">
              <a:rPr lang="en-US" altLang="zh-CN"/>
              <a:pPr/>
              <a:t>‹#›</a:t>
            </a:fld>
            <a:endParaRPr lang="en-US" altLang="zh-CN"/>
          </a:p>
        </p:txBody>
      </p:sp>
    </p:spTree>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2D49618-56E0-4264-BD0D-45982F60B301}" type="slidenum">
              <a:rPr lang="en-US" altLang="zh-CN"/>
              <a:pPr/>
              <a:t>‹#›</a:t>
            </a:fld>
            <a:endParaRPr lang="en-US" altLang="zh-CN"/>
          </a:p>
        </p:txBody>
      </p:sp>
    </p:spTree>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8" y="609601"/>
            <a:ext cx="2846916"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167" y="609601"/>
            <a:ext cx="8337551" cy="54895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8426029-F3C9-43D6-B187-38DE4D188303}" type="slidenum">
              <a:rPr lang="en-US" altLang="zh-CN"/>
              <a:pPr/>
              <a:t>‹#›</a:t>
            </a:fld>
            <a:endParaRPr lang="en-US" altLang="zh-CN"/>
          </a:p>
        </p:txBody>
      </p:sp>
    </p:spTree>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2167" y="609600"/>
            <a:ext cx="11387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02167" y="1905001"/>
            <a:ext cx="11387667" cy="4194175"/>
          </a:xfrm>
        </p:spPr>
        <p:txBody>
          <a:bodyPr/>
          <a:lstStyle/>
          <a:p>
            <a:r>
              <a:rPr lang="zh-CN" altLang="en-US" smtClean="0"/>
              <a:t>单击图标添加表格</a:t>
            </a:r>
            <a:endParaRPr lang="zh-CN" altLang="en-US"/>
          </a:p>
        </p:txBody>
      </p:sp>
      <p:sp>
        <p:nvSpPr>
          <p:cNvPr id="4" name="日期占位符 3"/>
          <p:cNvSpPr>
            <a:spLocks noGrp="1"/>
          </p:cNvSpPr>
          <p:nvPr>
            <p:ph type="dt" sz="half" idx="10"/>
          </p:nvPr>
        </p:nvSpPr>
        <p:spPr>
          <a:xfrm>
            <a:off x="402167" y="6245225"/>
            <a:ext cx="3052233" cy="476250"/>
          </a:xfrm>
        </p:spPr>
        <p:txBody>
          <a:bodyPr/>
          <a:lstStyle>
            <a:lvl1pPr>
              <a:defRPr/>
            </a:lvl1pPr>
          </a:lstStyle>
          <a:p>
            <a:endParaRPr lang="en-US" altLang="zh-CN"/>
          </a:p>
        </p:txBody>
      </p:sp>
      <p:sp>
        <p:nvSpPr>
          <p:cNvPr id="5" name="页脚占位符 4"/>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8737601" y="6245225"/>
            <a:ext cx="3052233" cy="476250"/>
          </a:xfrm>
        </p:spPr>
        <p:txBody>
          <a:bodyPr/>
          <a:lstStyle>
            <a:lvl1pPr>
              <a:defRPr/>
            </a:lvl1pPr>
          </a:lstStyle>
          <a:p>
            <a:fld id="{CE53965A-DD0B-4F99-8EEE-F2D15EF28353}" type="slidenum">
              <a:rPr lang="en-US" altLang="zh-CN"/>
              <a:pPr/>
              <a:t>‹#›</a:t>
            </a:fld>
            <a:endParaRPr lang="en-US" altLang="zh-CN"/>
          </a:p>
        </p:txBody>
      </p:sp>
    </p:spTree>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2167" y="609600"/>
            <a:ext cx="11387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02168" y="1905001"/>
            <a:ext cx="55922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1" y="1905001"/>
            <a:ext cx="55922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02167" y="6245225"/>
            <a:ext cx="3052233"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8737601" y="6245225"/>
            <a:ext cx="3052233" cy="476250"/>
          </a:xfrm>
        </p:spPr>
        <p:txBody>
          <a:bodyPr/>
          <a:lstStyle>
            <a:lvl1pPr>
              <a:defRPr/>
            </a:lvl1pPr>
          </a:lstStyle>
          <a:p>
            <a:fld id="{CDA2D4B0-21C6-49A8-947E-D16446171034}" type="slidenum">
              <a:rPr lang="en-US" altLang="zh-CN"/>
              <a:pPr/>
              <a:t>‹#›</a:t>
            </a:fld>
            <a:endParaRPr lang="en-US" altLang="zh-CN"/>
          </a:p>
        </p:txBody>
      </p:sp>
    </p:spTree>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2167" y="609601"/>
            <a:ext cx="11387667" cy="5489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02167" y="6245225"/>
            <a:ext cx="3052233" cy="476250"/>
          </a:xfrm>
        </p:spPr>
        <p:txBody>
          <a:bodyPr/>
          <a:lstStyle>
            <a:lvl1pPr>
              <a:defRPr/>
            </a:lvl1pPr>
          </a:lstStyle>
          <a:p>
            <a:endParaRPr lang="en-US" altLang="zh-CN"/>
          </a:p>
        </p:txBody>
      </p:sp>
      <p:sp>
        <p:nvSpPr>
          <p:cNvPr id="4" name="页脚占位符 3"/>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8737601" y="6245225"/>
            <a:ext cx="3052233" cy="476250"/>
          </a:xfrm>
        </p:spPr>
        <p:txBody>
          <a:bodyPr/>
          <a:lstStyle>
            <a:lvl1pPr>
              <a:defRPr/>
            </a:lvl1pPr>
          </a:lstStyle>
          <a:p>
            <a:fld id="{DF520633-AD61-46AC-9A52-6249CA64F411}" type="slidenum">
              <a:rPr lang="en-US" altLang="zh-CN"/>
              <a:pPr/>
              <a:t>‹#›</a:t>
            </a:fld>
            <a:endParaRPr lang="en-US" altLang="zh-CN"/>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p>
        </p:txBody>
      </p:sp>
      <p:sp>
        <p:nvSpPr>
          <p:cNvPr id="6" name="页脚占位符 5"/>
          <p:cNvSpPr>
            <a:spLocks noGrp="1"/>
          </p:cNvSpPr>
          <p:nvPr>
            <p:ph type="ftr" sz="quarter" idx="11"/>
          </p:nvPr>
        </p:nvSpPr>
        <p:spPr/>
        <p:txBody>
          <a:bodyPr/>
          <a:lstStyle>
            <a:lvl1pPr>
              <a:defRPr/>
            </a:lvl1pPr>
          </a:lstStyle>
          <a:p>
            <a:pPr>
              <a:defRPr/>
            </a:pPr>
            <a:endParaRPr lang="en-US"/>
          </a:p>
        </p:txBody>
      </p:sp>
      <p:sp>
        <p:nvSpPr>
          <p:cNvPr id="7" name="灯片编号占位符 6"/>
          <p:cNvSpPr>
            <a:spLocks noGrp="1"/>
          </p:cNvSpPr>
          <p:nvPr>
            <p:ph type="sldNum" sz="quarter" idx="12"/>
          </p:nvPr>
        </p:nvSpPr>
        <p:spPr/>
        <p:txBody>
          <a:bodyPr/>
          <a:lstStyle>
            <a:lvl1pPr>
              <a:defRPr/>
            </a:lvl1pPr>
          </a:lstStyle>
          <a:p>
            <a:pPr>
              <a:defRPr/>
            </a:pPr>
            <a:fld id="{71709C69-ED90-4B11-A01B-43DB28835668}" type="slidenum">
              <a:rPr lang="en-US" smtClean="0"/>
              <a:pPr>
                <a:defRPr/>
              </a:pPr>
              <a:t>‹#›</a:t>
            </a:fld>
            <a:endParaRPr 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p>
        </p:txBody>
      </p:sp>
      <p:sp>
        <p:nvSpPr>
          <p:cNvPr id="6" name="页脚占位符 5"/>
          <p:cNvSpPr>
            <a:spLocks noGrp="1"/>
          </p:cNvSpPr>
          <p:nvPr>
            <p:ph type="ftr" sz="quarter" idx="11"/>
          </p:nvPr>
        </p:nvSpPr>
        <p:spPr/>
        <p:txBody>
          <a:bodyPr/>
          <a:lstStyle>
            <a:lvl1pPr>
              <a:defRPr/>
            </a:lvl1pPr>
          </a:lstStyle>
          <a:p>
            <a:pPr>
              <a:defRPr/>
            </a:pPr>
            <a:endParaRPr lang="en-US"/>
          </a:p>
        </p:txBody>
      </p:sp>
      <p:sp>
        <p:nvSpPr>
          <p:cNvPr id="7" name="灯片编号占位符 6"/>
          <p:cNvSpPr>
            <a:spLocks noGrp="1"/>
          </p:cNvSpPr>
          <p:nvPr>
            <p:ph type="sldNum" sz="quarter" idx="12"/>
          </p:nvPr>
        </p:nvSpPr>
        <p:spPr/>
        <p:txBody>
          <a:bodyPr/>
          <a:lstStyle>
            <a:lvl1pPr>
              <a:defRPr/>
            </a:lvl1pPr>
          </a:lstStyle>
          <a:p>
            <a:pPr>
              <a:defRPr/>
            </a:pPr>
            <a:fld id="{55837DB6-3490-4C13-828F-5417DB15D2CE}" type="slidenum">
              <a:rPr lang="en-US" smtClean="0"/>
              <a:pPr>
                <a:defRPr/>
              </a:pPr>
              <a:t>‹#›</a:t>
            </a:fld>
            <a:endParaRPr 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image" Target="../media/image3.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2.png"/><Relationship Id="rId2" Type="http://schemas.openxmlformats.org/officeDocument/2006/relationships/slideLayout" Target="../slideLayouts/slideLayout38.xml"/><Relationship Id="rId16" Type="http://schemas.openxmlformats.org/officeDocument/2006/relationships/image" Target="../media/image1.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audio" Target="../media/audio1.wav"/><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6" Type="http://schemas.openxmlformats.org/officeDocument/2006/relationships/image" Target="../media/image4.jpe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theme" Target="../theme/theme5.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6" Type="http://schemas.openxmlformats.org/officeDocument/2006/relationships/image" Target="../media/image4.jpeg"/><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theme" Target="../theme/theme6.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3809984" y="81558"/>
            <a:ext cx="7867667" cy="11319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a:t>
            </a:r>
            <a:endParaRPr lang="en-US" altLang="zh-CN" dirty="0" smtClean="0"/>
          </a:p>
        </p:txBody>
      </p:sp>
      <p:sp>
        <p:nvSpPr>
          <p:cNvPr id="15363" name="Rectangle 3"/>
          <p:cNvSpPr>
            <a:spLocks noGrp="1" noChangeArrowheads="1"/>
          </p:cNvSpPr>
          <p:nvPr>
            <p:ph type="body" idx="1"/>
          </p:nvPr>
        </p:nvSpPr>
        <p:spPr bwMode="auto">
          <a:xfrm>
            <a:off x="609600" y="1357298"/>
            <a:ext cx="10972800" cy="47688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altLang="zh-CN" dirty="0" smtClean="0"/>
          </a:p>
        </p:txBody>
      </p:sp>
      <p:sp>
        <p:nvSpPr>
          <p:cNvPr id="15364"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5365"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5366"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5D6FD3FE-3A0A-480E-BC78-54696FD1A3C3}" type="slidenum">
              <a:rPr lang="en-US" smtClean="0"/>
              <a:pPr>
                <a:defRPr/>
              </a:pPr>
              <a:t>‹#›</a:t>
            </a:fld>
            <a:endParaRPr lang="en-US"/>
          </a:p>
        </p:txBody>
      </p:sp>
      <p:pic>
        <p:nvPicPr>
          <p:cNvPr id="9" name="Picture 256" descr="03-1"/>
          <p:cNvPicPr>
            <a:picLocks noChangeAspect="1" noChangeArrowheads="1"/>
          </p:cNvPicPr>
          <p:nvPr/>
        </p:nvPicPr>
        <p:blipFill>
          <a:blip r:embed="rId17"/>
          <a:srcRect/>
          <a:stretch>
            <a:fillRect/>
          </a:stretch>
        </p:blipFill>
        <p:spPr bwMode="auto">
          <a:xfrm>
            <a:off x="912285" y="6308726"/>
            <a:ext cx="11279716" cy="549275"/>
          </a:xfrm>
          <a:prstGeom prst="rect">
            <a:avLst/>
          </a:prstGeom>
          <a:noFill/>
          <a:ln w="9525">
            <a:noFill/>
            <a:miter lim="800000"/>
            <a:headEnd/>
            <a:tailEnd/>
          </a:ln>
        </p:spPr>
      </p:pic>
      <p:pic>
        <p:nvPicPr>
          <p:cNvPr id="10" name="Picture 257" descr="eagle_blue"/>
          <p:cNvPicPr>
            <a:picLocks noChangeAspect="1" noChangeArrowheads="1"/>
          </p:cNvPicPr>
          <p:nvPr/>
        </p:nvPicPr>
        <p:blipFill>
          <a:blip r:embed="rId18"/>
          <a:srcRect/>
          <a:stretch>
            <a:fillRect/>
          </a:stretch>
        </p:blipFill>
        <p:spPr bwMode="auto">
          <a:xfrm>
            <a:off x="1" y="6308726"/>
            <a:ext cx="912284" cy="549275"/>
          </a:xfrm>
          <a:prstGeom prst="rect">
            <a:avLst/>
          </a:prstGeom>
          <a:noFill/>
          <a:ln w="9525">
            <a:noFill/>
            <a:miter lim="800000"/>
            <a:headEnd/>
            <a:tailEnd/>
          </a:ln>
        </p:spPr>
      </p:pic>
      <p:pic>
        <p:nvPicPr>
          <p:cNvPr id="11" name="图片 10" descr="zju.bmp"/>
          <p:cNvPicPr>
            <a:picLocks noChangeAspect="1"/>
          </p:cNvPicPr>
          <p:nvPr/>
        </p:nvPicPr>
        <p:blipFill>
          <a:blip r:embed="rId19"/>
          <a:stretch>
            <a:fillRect/>
          </a:stretch>
        </p:blipFill>
        <p:spPr>
          <a:xfrm>
            <a:off x="190459" y="285728"/>
            <a:ext cx="3490155" cy="857256"/>
          </a:xfrm>
          <a:prstGeom prst="rect">
            <a:avLst/>
          </a:prstGeom>
        </p:spPr>
      </p:pic>
      <p:sp>
        <p:nvSpPr>
          <p:cNvPr id="12" name="TextBox 11"/>
          <p:cNvSpPr txBox="1"/>
          <p:nvPr/>
        </p:nvSpPr>
        <p:spPr>
          <a:xfrm>
            <a:off x="1047715" y="6324547"/>
            <a:ext cx="5810291" cy="461665"/>
          </a:xfrm>
          <a:prstGeom prst="rect">
            <a:avLst/>
          </a:prstGeom>
          <a:noFill/>
        </p:spPr>
        <p:txBody>
          <a:bodyPr wrap="square" rtlCol="0">
            <a:spAutoFit/>
          </a:bodyPr>
          <a:lstStyle/>
          <a:p>
            <a:r>
              <a:rPr lang="en-US" altLang="zh-CN" sz="2400" b="0" baseline="0" dirty="0" err="1" smtClean="0">
                <a:solidFill>
                  <a:schemeClr val="bg1"/>
                </a:solidFill>
              </a:rPr>
              <a:t>Organization_jxh</a:t>
            </a:r>
            <a:endParaRPr lang="zh-CN" altLang="en-US" sz="2400" b="0" dirty="0">
              <a:solidFill>
                <a:schemeClr val="bg1"/>
              </a:solidFill>
            </a:endParaRPr>
          </a:p>
        </p:txBody>
      </p:sp>
      <p:sp>
        <p:nvSpPr>
          <p:cNvPr id="13" name="灯片编号占位符 5"/>
          <p:cNvSpPr txBox="1">
            <a:spLocks/>
          </p:cNvSpPr>
          <p:nvPr/>
        </p:nvSpPr>
        <p:spPr>
          <a:xfrm>
            <a:off x="6762755" y="6357958"/>
            <a:ext cx="1714512" cy="428604"/>
          </a:xfrm>
          <a:prstGeom prst="rect">
            <a:avLst/>
          </a:prstGeom>
        </p:spPr>
        <p:txBody>
          <a:bodyPr/>
          <a:lstStyle>
            <a:lvl1pPr>
              <a:defRPr>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23AB107-6101-439A-BA7F-80ADDA7E7EB6}" type="slidenum">
              <a:rPr kumimoji="0" lang="zh-CN" altLang="en-US" sz="2400" b="0" i="0" u="none" strike="noStrike" kern="1200" cap="none" spc="0" normalizeH="0" baseline="0" noProof="0" smtClean="0">
                <a:ln>
                  <a:noFill/>
                </a:ln>
                <a:solidFill>
                  <a:schemeClr val="bg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altLang="zh-CN" sz="2400" b="0" i="0" u="none" strike="noStrike" kern="1200" cap="none" spc="0" normalizeH="0" baseline="0" noProof="0">
              <a:ln>
                <a:noFill/>
              </a:ln>
              <a:solidFill>
                <a:schemeClr val="bg1"/>
              </a:solidFill>
              <a:effectLst/>
              <a:uLnTx/>
              <a:uFillTx/>
              <a:latin typeface="Arial" charset="0"/>
              <a:ea typeface="+mn-ea"/>
              <a:cs typeface="+mn-cs"/>
            </a:endParaRPr>
          </a:p>
        </p:txBody>
      </p:sp>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Lst>
  <p:transition spd="med">
    <p:random/>
    <p:sndAc>
      <p:stSnd>
        <p:snd r:embed="rId16" name="chimes.wav"/>
      </p:stSnd>
    </p:sndAc>
  </p:transition>
  <p:timing>
    <p:tnLst>
      <p:par>
        <p:cTn id="1" dur="indefinite" restart="never" nodeType="tmRoot"/>
      </p:par>
    </p:tnLst>
  </p:timing>
  <p:txStyles>
    <p:titleStyle>
      <a:lvl1pPr algn="ctr" rtl="0" eaLnBrk="1" fontAlgn="base" hangingPunct="1">
        <a:spcBef>
          <a:spcPct val="0"/>
        </a:spcBef>
        <a:spcAft>
          <a:spcPct val="0"/>
        </a:spcAft>
        <a:defRPr sz="4000" b="1">
          <a:solidFill>
            <a:srgbClr val="0099FF"/>
          </a:solidFill>
          <a:latin typeface="+mj-lt"/>
          <a:ea typeface="+mj-ea"/>
          <a:cs typeface="+mj-cs"/>
        </a:defRPr>
      </a:lvl1pPr>
      <a:lvl2pPr algn="ctr" rtl="0" eaLnBrk="1" fontAlgn="base" hangingPunct="1">
        <a:spcBef>
          <a:spcPct val="0"/>
        </a:spcBef>
        <a:spcAft>
          <a:spcPct val="0"/>
        </a:spcAft>
        <a:defRPr sz="4000" b="1">
          <a:solidFill>
            <a:srgbClr val="0099FF"/>
          </a:solidFill>
          <a:latin typeface="Arial" charset="0"/>
          <a:ea typeface="宋体" pitchFamily="2" charset="-122"/>
        </a:defRPr>
      </a:lvl2pPr>
      <a:lvl3pPr algn="ctr" rtl="0" eaLnBrk="1" fontAlgn="base" hangingPunct="1">
        <a:spcBef>
          <a:spcPct val="0"/>
        </a:spcBef>
        <a:spcAft>
          <a:spcPct val="0"/>
        </a:spcAft>
        <a:defRPr sz="4000" b="1">
          <a:solidFill>
            <a:srgbClr val="0099FF"/>
          </a:solidFill>
          <a:latin typeface="Arial" charset="0"/>
          <a:ea typeface="宋体" pitchFamily="2" charset="-122"/>
        </a:defRPr>
      </a:lvl3pPr>
      <a:lvl4pPr algn="ctr" rtl="0" eaLnBrk="1" fontAlgn="base" hangingPunct="1">
        <a:spcBef>
          <a:spcPct val="0"/>
        </a:spcBef>
        <a:spcAft>
          <a:spcPct val="0"/>
        </a:spcAft>
        <a:defRPr sz="4000" b="1">
          <a:solidFill>
            <a:srgbClr val="0099FF"/>
          </a:solidFill>
          <a:latin typeface="Arial" charset="0"/>
          <a:ea typeface="宋体" pitchFamily="2" charset="-122"/>
        </a:defRPr>
      </a:lvl4pPr>
      <a:lvl5pPr algn="ctr" rtl="0" eaLnBrk="1" fontAlgn="base" hangingPunct="1">
        <a:spcBef>
          <a:spcPct val="0"/>
        </a:spcBef>
        <a:spcAft>
          <a:spcPct val="0"/>
        </a:spcAft>
        <a:defRPr sz="4000" b="1">
          <a:solidFill>
            <a:srgbClr val="0099FF"/>
          </a:solidFill>
          <a:latin typeface="Arial" charset="0"/>
          <a:ea typeface="宋体" pitchFamily="2" charset="-122"/>
        </a:defRPr>
      </a:lvl5pPr>
      <a:lvl6pPr marL="457200" algn="ctr" rtl="0" eaLnBrk="1" fontAlgn="base" hangingPunct="1">
        <a:spcBef>
          <a:spcPct val="0"/>
        </a:spcBef>
        <a:spcAft>
          <a:spcPct val="0"/>
        </a:spcAft>
        <a:defRPr sz="4000" b="1">
          <a:solidFill>
            <a:srgbClr val="0099FF"/>
          </a:solidFill>
          <a:latin typeface="Arial" charset="0"/>
          <a:ea typeface="宋体" pitchFamily="2" charset="-122"/>
        </a:defRPr>
      </a:lvl6pPr>
      <a:lvl7pPr marL="914400" algn="ctr" rtl="0" eaLnBrk="1" fontAlgn="base" hangingPunct="1">
        <a:spcBef>
          <a:spcPct val="0"/>
        </a:spcBef>
        <a:spcAft>
          <a:spcPct val="0"/>
        </a:spcAft>
        <a:defRPr sz="4000" b="1">
          <a:solidFill>
            <a:srgbClr val="0099FF"/>
          </a:solidFill>
          <a:latin typeface="Arial" charset="0"/>
          <a:ea typeface="宋体" pitchFamily="2" charset="-122"/>
        </a:defRPr>
      </a:lvl7pPr>
      <a:lvl8pPr marL="1371600" algn="ctr" rtl="0" eaLnBrk="1" fontAlgn="base" hangingPunct="1">
        <a:spcBef>
          <a:spcPct val="0"/>
        </a:spcBef>
        <a:spcAft>
          <a:spcPct val="0"/>
        </a:spcAft>
        <a:defRPr sz="4000" b="1">
          <a:solidFill>
            <a:srgbClr val="0099FF"/>
          </a:solidFill>
          <a:latin typeface="Arial" charset="0"/>
          <a:ea typeface="宋体" pitchFamily="2" charset="-122"/>
        </a:defRPr>
      </a:lvl8pPr>
      <a:lvl9pPr marL="1828800" algn="ctr" rtl="0" eaLnBrk="1" fontAlgn="base" hangingPunct="1">
        <a:spcBef>
          <a:spcPct val="0"/>
        </a:spcBef>
        <a:spcAft>
          <a:spcPct val="0"/>
        </a:spcAft>
        <a:defRPr sz="4000" b="1">
          <a:solidFill>
            <a:srgbClr val="0099FF"/>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bwMode="auto">
          <a:xfrm>
            <a:off x="666712" y="0"/>
            <a:ext cx="109728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96259" name="Rectangle 3"/>
          <p:cNvSpPr>
            <a:spLocks noGrp="1" noChangeArrowheads="1"/>
          </p:cNvSpPr>
          <p:nvPr>
            <p:ph type="body" idx="1"/>
          </p:nvPr>
        </p:nvSpPr>
        <p:spPr bwMode="auto">
          <a:xfrm>
            <a:off x="666712" y="1214422"/>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626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buClrTx/>
              <a:defRPr/>
            </a:lvl1pPr>
          </a:lstStyle>
          <a:p>
            <a:endParaRPr lang="en-US" altLang="zh-CN"/>
          </a:p>
        </p:txBody>
      </p:sp>
      <p:sp>
        <p:nvSpPr>
          <p:cNvPr id="9626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buClrTx/>
              <a:defRPr/>
            </a:lvl1pPr>
          </a:lstStyle>
          <a:p>
            <a:endParaRPr lang="en-US" altLang="zh-CN"/>
          </a:p>
        </p:txBody>
      </p:sp>
      <p:sp>
        <p:nvSpPr>
          <p:cNvPr id="9626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buClrTx/>
              <a:defRPr/>
            </a:lvl1pPr>
          </a:lstStyle>
          <a:p>
            <a:fld id="{7B92D8AC-6FB5-4907-AE0D-3C1A69372422}"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ransition/>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ea typeface="宋体" pitchFamily="2" charset="-122"/>
        </a:defRPr>
      </a:lvl2pPr>
      <a:lvl3pPr algn="ctr" rtl="0" eaLnBrk="1" fontAlgn="base" hangingPunct="1">
        <a:spcBef>
          <a:spcPct val="0"/>
        </a:spcBef>
        <a:spcAft>
          <a:spcPct val="0"/>
        </a:spcAft>
        <a:defRPr sz="4400">
          <a:solidFill>
            <a:schemeClr val="tx2"/>
          </a:solidFill>
          <a:latin typeface="Arial" pitchFamily="34" charset="0"/>
          <a:ea typeface="宋体" pitchFamily="2" charset="-122"/>
        </a:defRPr>
      </a:lvl3pPr>
      <a:lvl4pPr algn="ctr" rtl="0" eaLnBrk="1" fontAlgn="base" hangingPunct="1">
        <a:spcBef>
          <a:spcPct val="0"/>
        </a:spcBef>
        <a:spcAft>
          <a:spcPct val="0"/>
        </a:spcAft>
        <a:defRPr sz="4400">
          <a:solidFill>
            <a:schemeClr val="tx2"/>
          </a:solidFill>
          <a:latin typeface="Arial" pitchFamily="34" charset="0"/>
          <a:ea typeface="宋体" pitchFamily="2" charset="-122"/>
        </a:defRPr>
      </a:lvl4pPr>
      <a:lvl5pPr algn="ctr" rtl="0" eaLnBrk="1" fontAlgn="base" hangingPunct="1">
        <a:spcBef>
          <a:spcPct val="0"/>
        </a:spcBef>
        <a:spcAft>
          <a:spcPct val="0"/>
        </a:spcAft>
        <a:defRPr sz="4400">
          <a:solidFill>
            <a:schemeClr val="tx2"/>
          </a:solidFill>
          <a:latin typeface="Arial" pitchFamily="34" charset="0"/>
          <a:ea typeface="宋体" pitchFamily="2" charset="-122"/>
        </a:defRPr>
      </a:lvl5pPr>
      <a:lvl6pPr marL="457200" algn="ctr" rtl="0" eaLnBrk="1" fontAlgn="base" hangingPunct="1">
        <a:spcBef>
          <a:spcPct val="0"/>
        </a:spcBef>
        <a:spcAft>
          <a:spcPct val="0"/>
        </a:spcAft>
        <a:defRPr sz="4400">
          <a:solidFill>
            <a:schemeClr val="tx2"/>
          </a:solidFill>
          <a:latin typeface="Arial" pitchFamily="34" charset="0"/>
          <a:ea typeface="宋体" pitchFamily="2" charset="-122"/>
        </a:defRPr>
      </a:lvl6pPr>
      <a:lvl7pPr marL="914400" algn="ctr" rtl="0" eaLnBrk="1" fontAlgn="base" hangingPunct="1">
        <a:spcBef>
          <a:spcPct val="0"/>
        </a:spcBef>
        <a:spcAft>
          <a:spcPct val="0"/>
        </a:spcAft>
        <a:defRPr sz="4400">
          <a:solidFill>
            <a:schemeClr val="tx2"/>
          </a:solidFill>
          <a:latin typeface="Arial" pitchFamily="34" charset="0"/>
          <a:ea typeface="宋体" pitchFamily="2" charset="-122"/>
        </a:defRPr>
      </a:lvl7pPr>
      <a:lvl8pPr marL="1371600" algn="ctr" rtl="0" eaLnBrk="1" fontAlgn="base" hangingPunct="1">
        <a:spcBef>
          <a:spcPct val="0"/>
        </a:spcBef>
        <a:spcAft>
          <a:spcPct val="0"/>
        </a:spcAft>
        <a:defRPr sz="4400">
          <a:solidFill>
            <a:schemeClr val="tx2"/>
          </a:solidFill>
          <a:latin typeface="Arial" pitchFamily="34" charset="0"/>
          <a:ea typeface="宋体" pitchFamily="2" charset="-122"/>
        </a:defRPr>
      </a:lvl8pPr>
      <a:lvl9pPr marL="1828800" algn="ctr" rtl="0" eaLnBrk="1" fontAlgn="base" hangingPunct="1">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95235" name="Rectangle 3"/>
          <p:cNvSpPr>
            <a:spLocks noGrp="1" noChangeArrowheads="1"/>
          </p:cNvSpPr>
          <p:nvPr>
            <p:ph type="body" idx="1"/>
          </p:nvPr>
        </p:nvSpPr>
        <p:spPr bwMode="auto">
          <a:xfrm>
            <a:off x="609601" y="1600200"/>
            <a:ext cx="11055351" cy="2260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5236"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buClrTx/>
              <a:defRPr/>
            </a:lvl1pPr>
          </a:lstStyle>
          <a:p>
            <a:endParaRPr lang="en-US" altLang="zh-CN"/>
          </a:p>
        </p:txBody>
      </p:sp>
      <p:sp>
        <p:nvSpPr>
          <p:cNvPr id="95237"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buClrTx/>
              <a:defRPr/>
            </a:lvl1pPr>
          </a:lstStyle>
          <a:p>
            <a:endParaRPr lang="en-US" altLang="zh-CN"/>
          </a:p>
        </p:txBody>
      </p:sp>
      <p:sp>
        <p:nvSpPr>
          <p:cNvPr id="95238"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buClrTx/>
              <a:defRPr/>
            </a:lvl1pPr>
          </a:lstStyle>
          <a:p>
            <a:fld id="{6A830C9D-C376-4D0A-BE9D-F16796CCB111}" type="slidenum">
              <a:rPr lang="en-US" altLang="zh-CN"/>
              <a:pPr/>
              <a:t>‹#›</a:t>
            </a:fld>
            <a:endParaRPr lang="en-US" altLang="zh-CN"/>
          </a:p>
        </p:txBody>
      </p:sp>
      <p:sp>
        <p:nvSpPr>
          <p:cNvPr id="95239" name="Text Box 7"/>
          <p:cNvSpPr txBox="1">
            <a:spLocks noChangeArrowheads="1"/>
          </p:cNvSpPr>
          <p:nvPr/>
        </p:nvSpPr>
        <p:spPr bwMode="auto">
          <a:xfrm>
            <a:off x="814918" y="4365626"/>
            <a:ext cx="10850033" cy="904863"/>
          </a:xfrm>
          <a:prstGeom prst="rect">
            <a:avLst/>
          </a:prstGeom>
          <a:noFill/>
          <a:ln w="9525">
            <a:noFill/>
            <a:miter lim="800000"/>
            <a:headEnd/>
            <a:tailEnd/>
          </a:ln>
          <a:effectLst/>
        </p:spPr>
        <p:txBody>
          <a:bodyPr>
            <a:spAutoFit/>
          </a:bodyPr>
          <a:lstStyle/>
          <a:p>
            <a:pPr>
              <a:spcBef>
                <a:spcPct val="20000"/>
              </a:spcBef>
              <a:buClrTx/>
              <a:buFontTx/>
              <a:buChar char="•"/>
            </a:pPr>
            <a:r>
              <a:rPr lang="zh-CN" altLang="en-US" sz="2400">
                <a:ea typeface="Arial Unicode MS" pitchFamily="34" charset="-122"/>
                <a:cs typeface="Arial Unicode MS" pitchFamily="34" charset="-122"/>
              </a:rPr>
              <a:t>单击此处编辑母版文本样式</a:t>
            </a:r>
          </a:p>
          <a:p>
            <a:pPr>
              <a:spcBef>
                <a:spcPct val="20000"/>
              </a:spcBef>
              <a:buClrTx/>
            </a:pPr>
            <a:endParaRPr lang="en-US" altLang="zh-CN" sz="2400">
              <a:ea typeface="Arial Unicode MS" pitchFamily="34" charset="-122"/>
              <a:cs typeface="Arial Unicode MS" pitchFamily="34" charset="-122"/>
            </a:endParaRPr>
          </a:p>
        </p:txBody>
      </p:sp>
    </p:spTree>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ransition/>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ea typeface="宋体" pitchFamily="2" charset="-122"/>
        </a:defRPr>
      </a:lvl2pPr>
      <a:lvl3pPr algn="ctr" rtl="0" eaLnBrk="1" fontAlgn="base" hangingPunct="1">
        <a:spcBef>
          <a:spcPct val="0"/>
        </a:spcBef>
        <a:spcAft>
          <a:spcPct val="0"/>
        </a:spcAft>
        <a:defRPr sz="4400">
          <a:solidFill>
            <a:schemeClr val="tx2"/>
          </a:solidFill>
          <a:latin typeface="Arial" pitchFamily="34" charset="0"/>
          <a:ea typeface="宋体" pitchFamily="2" charset="-122"/>
        </a:defRPr>
      </a:lvl3pPr>
      <a:lvl4pPr algn="ctr" rtl="0" eaLnBrk="1" fontAlgn="base" hangingPunct="1">
        <a:spcBef>
          <a:spcPct val="0"/>
        </a:spcBef>
        <a:spcAft>
          <a:spcPct val="0"/>
        </a:spcAft>
        <a:defRPr sz="4400">
          <a:solidFill>
            <a:schemeClr val="tx2"/>
          </a:solidFill>
          <a:latin typeface="Arial" pitchFamily="34" charset="0"/>
          <a:ea typeface="宋体" pitchFamily="2" charset="-122"/>
        </a:defRPr>
      </a:lvl4pPr>
      <a:lvl5pPr algn="ctr" rtl="0" eaLnBrk="1" fontAlgn="base" hangingPunct="1">
        <a:spcBef>
          <a:spcPct val="0"/>
        </a:spcBef>
        <a:spcAft>
          <a:spcPct val="0"/>
        </a:spcAft>
        <a:defRPr sz="4400">
          <a:solidFill>
            <a:schemeClr val="tx2"/>
          </a:solidFill>
          <a:latin typeface="Arial" pitchFamily="34" charset="0"/>
          <a:ea typeface="宋体" pitchFamily="2" charset="-122"/>
        </a:defRPr>
      </a:lvl5pPr>
      <a:lvl6pPr marL="457200" algn="ctr" rtl="0" eaLnBrk="1" fontAlgn="base" hangingPunct="1">
        <a:spcBef>
          <a:spcPct val="0"/>
        </a:spcBef>
        <a:spcAft>
          <a:spcPct val="0"/>
        </a:spcAft>
        <a:defRPr sz="4400">
          <a:solidFill>
            <a:schemeClr val="tx2"/>
          </a:solidFill>
          <a:latin typeface="Arial" pitchFamily="34" charset="0"/>
          <a:ea typeface="宋体" pitchFamily="2" charset="-122"/>
        </a:defRPr>
      </a:lvl6pPr>
      <a:lvl7pPr marL="914400" algn="ctr" rtl="0" eaLnBrk="1" fontAlgn="base" hangingPunct="1">
        <a:spcBef>
          <a:spcPct val="0"/>
        </a:spcBef>
        <a:spcAft>
          <a:spcPct val="0"/>
        </a:spcAft>
        <a:defRPr sz="4400">
          <a:solidFill>
            <a:schemeClr val="tx2"/>
          </a:solidFill>
          <a:latin typeface="Arial" pitchFamily="34" charset="0"/>
          <a:ea typeface="宋体" pitchFamily="2" charset="-122"/>
        </a:defRPr>
      </a:lvl7pPr>
      <a:lvl8pPr marL="1371600" algn="ctr" rtl="0" eaLnBrk="1" fontAlgn="base" hangingPunct="1">
        <a:spcBef>
          <a:spcPct val="0"/>
        </a:spcBef>
        <a:spcAft>
          <a:spcPct val="0"/>
        </a:spcAft>
        <a:defRPr sz="4400">
          <a:solidFill>
            <a:schemeClr val="tx2"/>
          </a:solidFill>
          <a:latin typeface="Arial" pitchFamily="34" charset="0"/>
          <a:ea typeface="宋体" pitchFamily="2" charset="-122"/>
        </a:defRPr>
      </a:lvl8pPr>
      <a:lvl9pPr marL="1828800" algn="ctr" rtl="0" eaLnBrk="1" fontAlgn="base" hangingPunct="1">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3905235" y="0"/>
            <a:ext cx="7867667" cy="92867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a:t>
            </a:r>
            <a:endParaRPr lang="en-US" altLang="zh-CN" dirty="0" smtClean="0"/>
          </a:p>
        </p:txBody>
      </p:sp>
      <p:sp>
        <p:nvSpPr>
          <p:cNvPr id="15363" name="Rectangle 3"/>
          <p:cNvSpPr>
            <a:spLocks noGrp="1" noChangeArrowheads="1"/>
          </p:cNvSpPr>
          <p:nvPr>
            <p:ph type="body" idx="1"/>
          </p:nvPr>
        </p:nvSpPr>
        <p:spPr bwMode="auto">
          <a:xfrm>
            <a:off x="666712" y="928671"/>
            <a:ext cx="10972800" cy="47688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altLang="zh-CN" dirty="0" smtClean="0"/>
          </a:p>
        </p:txBody>
      </p:sp>
      <p:sp>
        <p:nvSpPr>
          <p:cNvPr id="15364"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5365"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15366"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A9DC9DB0-14F1-426C-A00E-451C377CB50B}" type="slidenum">
              <a:rPr lang="en-US" altLang="zh-CN" smtClean="0"/>
              <a:pPr/>
              <a:t>‹#›</a:t>
            </a:fld>
            <a:endParaRPr lang="en-US" altLang="zh-CN"/>
          </a:p>
        </p:txBody>
      </p:sp>
      <p:pic>
        <p:nvPicPr>
          <p:cNvPr id="9" name="Picture 256" descr="03-1"/>
          <p:cNvPicPr>
            <a:picLocks noChangeAspect="1" noChangeArrowheads="1"/>
          </p:cNvPicPr>
          <p:nvPr/>
        </p:nvPicPr>
        <p:blipFill>
          <a:blip r:embed="rId16"/>
          <a:srcRect/>
          <a:stretch>
            <a:fillRect/>
          </a:stretch>
        </p:blipFill>
        <p:spPr bwMode="auto">
          <a:xfrm>
            <a:off x="912285" y="6308726"/>
            <a:ext cx="11279716" cy="549275"/>
          </a:xfrm>
          <a:prstGeom prst="rect">
            <a:avLst/>
          </a:prstGeom>
          <a:noFill/>
          <a:ln w="9525">
            <a:noFill/>
            <a:miter lim="800000"/>
            <a:headEnd/>
            <a:tailEnd/>
          </a:ln>
        </p:spPr>
      </p:pic>
      <p:pic>
        <p:nvPicPr>
          <p:cNvPr id="10" name="Picture 257" descr="eagle_blue"/>
          <p:cNvPicPr>
            <a:picLocks noChangeAspect="1" noChangeArrowheads="1"/>
          </p:cNvPicPr>
          <p:nvPr/>
        </p:nvPicPr>
        <p:blipFill>
          <a:blip r:embed="rId17"/>
          <a:srcRect/>
          <a:stretch>
            <a:fillRect/>
          </a:stretch>
        </p:blipFill>
        <p:spPr bwMode="auto">
          <a:xfrm>
            <a:off x="1" y="6308726"/>
            <a:ext cx="912284" cy="549275"/>
          </a:xfrm>
          <a:prstGeom prst="rect">
            <a:avLst/>
          </a:prstGeom>
          <a:noFill/>
          <a:ln w="9525">
            <a:noFill/>
            <a:miter lim="800000"/>
            <a:headEnd/>
            <a:tailEnd/>
          </a:ln>
        </p:spPr>
      </p:pic>
      <p:pic>
        <p:nvPicPr>
          <p:cNvPr id="11" name="图片 10" descr="zju.bmp"/>
          <p:cNvPicPr>
            <a:picLocks noChangeAspect="1"/>
          </p:cNvPicPr>
          <p:nvPr/>
        </p:nvPicPr>
        <p:blipFill>
          <a:blip r:embed="rId18"/>
          <a:stretch>
            <a:fillRect/>
          </a:stretch>
        </p:blipFill>
        <p:spPr>
          <a:xfrm>
            <a:off x="0" y="0"/>
            <a:ext cx="3490155" cy="857256"/>
          </a:xfrm>
          <a:prstGeom prst="rect">
            <a:avLst/>
          </a:prstGeom>
        </p:spPr>
      </p:pic>
      <p:sp>
        <p:nvSpPr>
          <p:cNvPr id="12" name="TextBox 11"/>
          <p:cNvSpPr txBox="1"/>
          <p:nvPr/>
        </p:nvSpPr>
        <p:spPr>
          <a:xfrm>
            <a:off x="1047715" y="6324547"/>
            <a:ext cx="5810291" cy="461665"/>
          </a:xfrm>
          <a:prstGeom prst="rect">
            <a:avLst/>
          </a:prstGeom>
          <a:noFill/>
        </p:spPr>
        <p:txBody>
          <a:bodyPr wrap="square" rtlCol="0">
            <a:spAutoFit/>
          </a:bodyPr>
          <a:lstStyle/>
          <a:p>
            <a:r>
              <a:rPr lang="en-US" altLang="zh-CN" sz="2400" b="0" baseline="0" dirty="0" err="1" smtClean="0">
                <a:solidFill>
                  <a:schemeClr val="bg1"/>
                </a:solidFill>
              </a:rPr>
              <a:t>Organization_Instruction_jxh</a:t>
            </a:r>
            <a:endParaRPr lang="zh-CN" altLang="en-US" sz="2400" b="0" dirty="0">
              <a:solidFill>
                <a:schemeClr val="bg1"/>
              </a:solidFill>
            </a:endParaRPr>
          </a:p>
        </p:txBody>
      </p:sp>
      <p:sp>
        <p:nvSpPr>
          <p:cNvPr id="13" name="灯片编号占位符 5"/>
          <p:cNvSpPr txBox="1">
            <a:spLocks/>
          </p:cNvSpPr>
          <p:nvPr/>
        </p:nvSpPr>
        <p:spPr>
          <a:xfrm>
            <a:off x="5429245" y="6326528"/>
            <a:ext cx="1714512" cy="428604"/>
          </a:xfrm>
          <a:prstGeom prst="rect">
            <a:avLst/>
          </a:prstGeom>
        </p:spPr>
        <p:txBody>
          <a:bodyPr/>
          <a:lstStyle>
            <a:lvl1pPr>
              <a:defRPr>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smtClean="0">
                <a:ln>
                  <a:noFill/>
                </a:ln>
                <a:solidFill>
                  <a:schemeClr val="bg1"/>
                </a:solidFill>
                <a:effectLst/>
                <a:uLnTx/>
                <a:uFillTx/>
                <a:latin typeface="Arial" charset="0"/>
                <a:ea typeface="+mn-ea"/>
                <a:cs typeface="+mn-cs"/>
              </a:rPr>
              <a:t>2.</a:t>
            </a:r>
            <a:fld id="{523AB107-6101-439A-BA7F-80ADDA7E7EB6}" type="slidenum">
              <a:rPr kumimoji="0" lang="zh-CN" altLang="en-US" sz="2400" b="0" i="0" u="none" strike="noStrike" kern="1200" cap="none" spc="0" normalizeH="0" baseline="0" noProof="0" smtClean="0">
                <a:ln>
                  <a:noFill/>
                </a:ln>
                <a:solidFill>
                  <a:schemeClr val="bg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altLang="zh-CN" sz="2400" b="0" i="0" u="none" strike="noStrike" kern="1200" cap="none" spc="0" normalizeH="0" baseline="0" noProof="0" dirty="0">
              <a:ln>
                <a:noFill/>
              </a:ln>
              <a:solidFill>
                <a:schemeClr val="bg1"/>
              </a:solidFill>
              <a:effectLst/>
              <a:uLnTx/>
              <a:uFillTx/>
              <a:latin typeface="Arial" charset="0"/>
              <a:ea typeface="+mn-ea"/>
              <a:cs typeface="+mn-cs"/>
            </a:endParaRPr>
          </a:p>
        </p:txBody>
      </p:sp>
    </p:spTree>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Lst>
  <p:transition spd="med">
    <p:random/>
    <p:sndAc>
      <p:stSnd>
        <p:snd r:embed="rId15" name="chimes.wav"/>
      </p:stSnd>
    </p:sndAc>
  </p:transition>
  <p:timing>
    <p:tnLst>
      <p:par>
        <p:cTn id="1" dur="indefinite" restart="never" nodeType="tmRoot"/>
      </p:par>
    </p:tnLst>
  </p:timing>
  <p:txStyles>
    <p:titleStyle>
      <a:lvl1pPr algn="ctr" rtl="0" eaLnBrk="1" fontAlgn="base" hangingPunct="1">
        <a:spcBef>
          <a:spcPct val="0"/>
        </a:spcBef>
        <a:spcAft>
          <a:spcPct val="0"/>
        </a:spcAft>
        <a:defRPr sz="4000" b="1">
          <a:solidFill>
            <a:srgbClr val="0099FF"/>
          </a:solidFill>
          <a:latin typeface="+mj-lt"/>
          <a:ea typeface="+mj-ea"/>
          <a:cs typeface="+mj-cs"/>
        </a:defRPr>
      </a:lvl1pPr>
      <a:lvl2pPr algn="ctr" rtl="0" eaLnBrk="1" fontAlgn="base" hangingPunct="1">
        <a:spcBef>
          <a:spcPct val="0"/>
        </a:spcBef>
        <a:spcAft>
          <a:spcPct val="0"/>
        </a:spcAft>
        <a:defRPr sz="4000" b="1">
          <a:solidFill>
            <a:srgbClr val="0099FF"/>
          </a:solidFill>
          <a:latin typeface="Arial" charset="0"/>
          <a:ea typeface="宋体" pitchFamily="2" charset="-122"/>
        </a:defRPr>
      </a:lvl2pPr>
      <a:lvl3pPr algn="ctr" rtl="0" eaLnBrk="1" fontAlgn="base" hangingPunct="1">
        <a:spcBef>
          <a:spcPct val="0"/>
        </a:spcBef>
        <a:spcAft>
          <a:spcPct val="0"/>
        </a:spcAft>
        <a:defRPr sz="4000" b="1">
          <a:solidFill>
            <a:srgbClr val="0099FF"/>
          </a:solidFill>
          <a:latin typeface="Arial" charset="0"/>
          <a:ea typeface="宋体" pitchFamily="2" charset="-122"/>
        </a:defRPr>
      </a:lvl3pPr>
      <a:lvl4pPr algn="ctr" rtl="0" eaLnBrk="1" fontAlgn="base" hangingPunct="1">
        <a:spcBef>
          <a:spcPct val="0"/>
        </a:spcBef>
        <a:spcAft>
          <a:spcPct val="0"/>
        </a:spcAft>
        <a:defRPr sz="4000" b="1">
          <a:solidFill>
            <a:srgbClr val="0099FF"/>
          </a:solidFill>
          <a:latin typeface="Arial" charset="0"/>
          <a:ea typeface="宋体" pitchFamily="2" charset="-122"/>
        </a:defRPr>
      </a:lvl4pPr>
      <a:lvl5pPr algn="ctr" rtl="0" eaLnBrk="1" fontAlgn="base" hangingPunct="1">
        <a:spcBef>
          <a:spcPct val="0"/>
        </a:spcBef>
        <a:spcAft>
          <a:spcPct val="0"/>
        </a:spcAft>
        <a:defRPr sz="4000" b="1">
          <a:solidFill>
            <a:srgbClr val="0099FF"/>
          </a:solidFill>
          <a:latin typeface="Arial" charset="0"/>
          <a:ea typeface="宋体" pitchFamily="2" charset="-122"/>
        </a:defRPr>
      </a:lvl5pPr>
      <a:lvl6pPr marL="457200" algn="ctr" rtl="0" eaLnBrk="1" fontAlgn="base" hangingPunct="1">
        <a:spcBef>
          <a:spcPct val="0"/>
        </a:spcBef>
        <a:spcAft>
          <a:spcPct val="0"/>
        </a:spcAft>
        <a:defRPr sz="4000" b="1">
          <a:solidFill>
            <a:srgbClr val="0099FF"/>
          </a:solidFill>
          <a:latin typeface="Arial" charset="0"/>
          <a:ea typeface="宋体" pitchFamily="2" charset="-122"/>
        </a:defRPr>
      </a:lvl6pPr>
      <a:lvl7pPr marL="914400" algn="ctr" rtl="0" eaLnBrk="1" fontAlgn="base" hangingPunct="1">
        <a:spcBef>
          <a:spcPct val="0"/>
        </a:spcBef>
        <a:spcAft>
          <a:spcPct val="0"/>
        </a:spcAft>
        <a:defRPr sz="4000" b="1">
          <a:solidFill>
            <a:srgbClr val="0099FF"/>
          </a:solidFill>
          <a:latin typeface="Arial" charset="0"/>
          <a:ea typeface="宋体" pitchFamily="2" charset="-122"/>
        </a:defRPr>
      </a:lvl7pPr>
      <a:lvl8pPr marL="1371600" algn="ctr" rtl="0" eaLnBrk="1" fontAlgn="base" hangingPunct="1">
        <a:spcBef>
          <a:spcPct val="0"/>
        </a:spcBef>
        <a:spcAft>
          <a:spcPct val="0"/>
        </a:spcAft>
        <a:defRPr sz="4000" b="1">
          <a:solidFill>
            <a:srgbClr val="0099FF"/>
          </a:solidFill>
          <a:latin typeface="Arial" charset="0"/>
          <a:ea typeface="宋体" pitchFamily="2" charset="-122"/>
        </a:defRPr>
      </a:lvl8pPr>
      <a:lvl9pPr marL="1828800" algn="ctr" rtl="0" eaLnBrk="1" fontAlgn="base" hangingPunct="1">
        <a:spcBef>
          <a:spcPct val="0"/>
        </a:spcBef>
        <a:spcAft>
          <a:spcPct val="0"/>
        </a:spcAft>
        <a:defRPr sz="4000" b="1">
          <a:solidFill>
            <a:srgbClr val="0099FF"/>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402167" y="609600"/>
            <a:ext cx="11387667"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099" name="Rectangle 3"/>
          <p:cNvSpPr>
            <a:spLocks noGrp="1" noRot="1" noChangeArrowheads="1"/>
          </p:cNvSpPr>
          <p:nvPr>
            <p:ph type="body" idx="1"/>
          </p:nvPr>
        </p:nvSpPr>
        <p:spPr bwMode="auto">
          <a:xfrm>
            <a:off x="402167" y="1905001"/>
            <a:ext cx="11387667" cy="4194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100" name="Rectangle 4"/>
          <p:cNvSpPr>
            <a:spLocks noGrp="1" noChangeArrowheads="1"/>
          </p:cNvSpPr>
          <p:nvPr>
            <p:ph type="dt" sz="half" idx="2"/>
          </p:nvPr>
        </p:nvSpPr>
        <p:spPr bwMode="auto">
          <a:xfrm>
            <a:off x="402167" y="6245225"/>
            <a:ext cx="305223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410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4102" name="Rectangle 6"/>
          <p:cNvSpPr>
            <a:spLocks noGrp="1" noChangeArrowheads="1"/>
          </p:cNvSpPr>
          <p:nvPr>
            <p:ph type="sldNum" sz="quarter" idx="4"/>
          </p:nvPr>
        </p:nvSpPr>
        <p:spPr bwMode="auto">
          <a:xfrm>
            <a:off x="8737601" y="6245225"/>
            <a:ext cx="305223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91F82ABB-03CF-40B6-A6C0-B182921F2F7B}"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Lst>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0" fill="hold">
                                          <p:stCondLst>
                                            <p:cond delay="0"/>
                                          </p:stCondLst>
                                        </p:cTn>
                                        <p:tgtEl>
                                          <p:spTgt spid="4098"/>
                                        </p:tgtEl>
                                        <p:attrNameLst>
                                          <p:attrName>style.visibility</p:attrName>
                                        </p:attrNameLst>
                                      </p:cBhvr>
                                      <p:to>
                                        <p:strVal val="visible"/>
                                      </p:to>
                                    </p:set>
                                    <p:anim calcmode="lin" valueType="num">
                                      <p:cBhvr>
                                        <p:cTn id="7" dur="1000" fill="hold"/>
                                        <p:tgtEl>
                                          <p:spTgt spid="4098"/>
                                        </p:tgtEl>
                                        <p:attrNameLst>
                                          <p:attrName>ppt_x</p:attrName>
                                        </p:attrNameLst>
                                      </p:cBhvr>
                                      <p:tavLst>
                                        <p:tav tm="0">
                                          <p:val>
                                            <p:strVal val="#ppt_x-.2"/>
                                          </p:val>
                                        </p:tav>
                                        <p:tav tm="100000">
                                          <p:val>
                                            <p:strVal val="#ppt_x"/>
                                          </p:val>
                                        </p:tav>
                                      </p:tavLst>
                                    </p:anim>
                                    <p:anim calcmode="lin" valueType="num">
                                      <p:cBhvr>
                                        <p:cTn id="8" dur="1000" fill="hold"/>
                                        <p:tgtEl>
                                          <p:spTgt spid="4098"/>
                                        </p:tgtEl>
                                        <p:attrNameLst>
                                          <p:attrName>ppt_y</p:attrName>
                                        </p:attrNameLst>
                                      </p:cBhvr>
                                      <p:tavLst>
                                        <p:tav tm="0">
                                          <p:val>
                                            <p:strVal val="#ppt_y"/>
                                          </p:val>
                                        </p:tav>
                                        <p:tav tm="100000">
                                          <p:val>
                                            <p:strVal val="#ppt_y"/>
                                          </p:val>
                                        </p:tav>
                                      </p:tavLst>
                                    </p:anim>
                                    <p:animEffect transition="in" filter="wipe(right)" prLst="gradientSize: 0.1">
                                      <p:cBhvr>
                                        <p:cTn id="9" dur="1000"/>
                                        <p:tgtEl>
                                          <p:spTgt spid="4098"/>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4099">
                                            <p:txEl>
                                              <p:pRg st="0" end="0"/>
                                            </p:txEl>
                                          </p:spTgt>
                                        </p:tgtEl>
                                        <p:attrNameLst>
                                          <p:attrName>style.visibility</p:attrName>
                                        </p:attrNameLst>
                                      </p:cBhvr>
                                      <p:to>
                                        <p:strVal val="visible"/>
                                      </p:to>
                                    </p:set>
                                    <p:animEffect transition="in" filter="fade">
                                      <p:cBhvr>
                                        <p:cTn id="14" dur="500"/>
                                        <p:tgtEl>
                                          <p:spTgt spid="4099">
                                            <p:txEl>
                                              <p:pRg st="0" end="0"/>
                                            </p:txEl>
                                          </p:spTgt>
                                        </p:tgtEl>
                                      </p:cBhvr>
                                    </p:animEffect>
                                    <p:anim calcmode="lin" valueType="num">
                                      <p:cBhvr>
                                        <p:cTn id="15" dur="500" fill="hold"/>
                                        <p:tgtEl>
                                          <p:spTgt spid="4099">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4099">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4" presetClass="entr" presetSubtype="0" fill="hold" grpId="0" nodeType="clickEffect">
                                  <p:stCondLst>
                                    <p:cond delay="0"/>
                                  </p:stCondLst>
                                  <p:childTnLst>
                                    <p:set>
                                      <p:cBhvr>
                                        <p:cTn id="20" dur="0" fill="hold">
                                          <p:stCondLst>
                                            <p:cond delay="0"/>
                                          </p:stCondLst>
                                        </p:cTn>
                                        <p:tgtEl>
                                          <p:spTgt spid="4099">
                                            <p:txEl>
                                              <p:pRg st="1" end="1"/>
                                            </p:txEl>
                                          </p:spTgt>
                                        </p:tgtEl>
                                        <p:attrNameLst>
                                          <p:attrName>style.visibility</p:attrName>
                                        </p:attrNameLst>
                                      </p:cBhvr>
                                      <p:to>
                                        <p:strVal val="visible"/>
                                      </p:to>
                                    </p:set>
                                    <p:animEffect transition="in" filter="fade">
                                      <p:cBhvr>
                                        <p:cTn id="21" dur="500"/>
                                        <p:tgtEl>
                                          <p:spTgt spid="4099">
                                            <p:txEl>
                                              <p:pRg st="1" end="1"/>
                                            </p:txEl>
                                          </p:spTgt>
                                        </p:tgtEl>
                                      </p:cBhvr>
                                    </p:animEffect>
                                    <p:anim calcmode="lin" valueType="num">
                                      <p:cBhvr>
                                        <p:cTn id="22" dur="500" fill="hold"/>
                                        <p:tgtEl>
                                          <p:spTgt spid="4099">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4099">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4" presetClass="entr" presetSubtype="0" fill="hold" grpId="0" nodeType="clickEffect">
                                  <p:stCondLst>
                                    <p:cond delay="0"/>
                                  </p:stCondLst>
                                  <p:childTnLst>
                                    <p:set>
                                      <p:cBhvr>
                                        <p:cTn id="27" dur="0" fill="hold">
                                          <p:stCondLst>
                                            <p:cond delay="0"/>
                                          </p:stCondLst>
                                        </p:cTn>
                                        <p:tgtEl>
                                          <p:spTgt spid="4099">
                                            <p:txEl>
                                              <p:pRg st="2" end="2"/>
                                            </p:txEl>
                                          </p:spTgt>
                                        </p:tgtEl>
                                        <p:attrNameLst>
                                          <p:attrName>style.visibility</p:attrName>
                                        </p:attrNameLst>
                                      </p:cBhvr>
                                      <p:to>
                                        <p:strVal val="visible"/>
                                      </p:to>
                                    </p:set>
                                    <p:animEffect transition="in" filter="fade">
                                      <p:cBhvr>
                                        <p:cTn id="28" dur="500"/>
                                        <p:tgtEl>
                                          <p:spTgt spid="4099">
                                            <p:txEl>
                                              <p:pRg st="2" end="2"/>
                                            </p:txEl>
                                          </p:spTgt>
                                        </p:tgtEl>
                                      </p:cBhvr>
                                    </p:animEffect>
                                    <p:anim calcmode="lin" valueType="num">
                                      <p:cBhvr>
                                        <p:cTn id="29" dur="500" fill="hold"/>
                                        <p:tgtEl>
                                          <p:spTgt spid="4099">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4099">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4" presetClass="entr" presetSubtype="0" fill="hold" grpId="0" nodeType="clickEffect">
                                  <p:stCondLst>
                                    <p:cond delay="0"/>
                                  </p:stCondLst>
                                  <p:childTnLst>
                                    <p:set>
                                      <p:cBhvr>
                                        <p:cTn id="34" dur="0" fill="hold">
                                          <p:stCondLst>
                                            <p:cond delay="0"/>
                                          </p:stCondLst>
                                        </p:cTn>
                                        <p:tgtEl>
                                          <p:spTgt spid="4099">
                                            <p:txEl>
                                              <p:pRg st="3" end="3"/>
                                            </p:txEl>
                                          </p:spTgt>
                                        </p:tgtEl>
                                        <p:attrNameLst>
                                          <p:attrName>style.visibility</p:attrName>
                                        </p:attrNameLst>
                                      </p:cBhvr>
                                      <p:to>
                                        <p:strVal val="visible"/>
                                      </p:to>
                                    </p:set>
                                    <p:animEffect transition="in" filter="fade">
                                      <p:cBhvr>
                                        <p:cTn id="35" dur="500"/>
                                        <p:tgtEl>
                                          <p:spTgt spid="4099">
                                            <p:txEl>
                                              <p:pRg st="3" end="3"/>
                                            </p:txEl>
                                          </p:spTgt>
                                        </p:tgtEl>
                                      </p:cBhvr>
                                    </p:animEffect>
                                    <p:anim calcmode="lin" valueType="num">
                                      <p:cBhvr>
                                        <p:cTn id="36" dur="500" fill="hold"/>
                                        <p:tgtEl>
                                          <p:spTgt spid="4099">
                                            <p:txEl>
                                              <p:pRg st="3" end="3"/>
                                            </p:txEl>
                                          </p:spTgt>
                                        </p:tgtEl>
                                        <p:attrNameLst>
                                          <p:attrName>ppt_x</p:attrName>
                                        </p:attrNameLst>
                                      </p:cBhvr>
                                      <p:tavLst>
                                        <p:tav tm="0">
                                          <p:val>
                                            <p:strVal val="#ppt_x"/>
                                          </p:val>
                                        </p:tav>
                                        <p:tav tm="100000">
                                          <p:val>
                                            <p:strVal val="#ppt_x"/>
                                          </p:val>
                                        </p:tav>
                                      </p:tavLst>
                                    </p:anim>
                                    <p:anim calcmode="lin" valueType="num">
                                      <p:cBhvr>
                                        <p:cTn id="37" dur="500" fill="hold"/>
                                        <p:tgtEl>
                                          <p:spTgt spid="4099">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4" presetClass="entr" presetSubtype="0" fill="hold" grpId="0" nodeType="clickEffect">
                                  <p:stCondLst>
                                    <p:cond delay="0"/>
                                  </p:stCondLst>
                                  <p:childTnLst>
                                    <p:set>
                                      <p:cBhvr>
                                        <p:cTn id="41" dur="0" fill="hold">
                                          <p:stCondLst>
                                            <p:cond delay="0"/>
                                          </p:stCondLst>
                                        </p:cTn>
                                        <p:tgtEl>
                                          <p:spTgt spid="4099">
                                            <p:txEl>
                                              <p:pRg st="4" end="4"/>
                                            </p:txEl>
                                          </p:spTgt>
                                        </p:tgtEl>
                                        <p:attrNameLst>
                                          <p:attrName>style.visibility</p:attrName>
                                        </p:attrNameLst>
                                      </p:cBhvr>
                                      <p:to>
                                        <p:strVal val="visible"/>
                                      </p:to>
                                    </p:set>
                                    <p:animEffect transition="in" filter="fade">
                                      <p:cBhvr>
                                        <p:cTn id="42" dur="500"/>
                                        <p:tgtEl>
                                          <p:spTgt spid="4099">
                                            <p:txEl>
                                              <p:pRg st="4" end="4"/>
                                            </p:txEl>
                                          </p:spTgt>
                                        </p:tgtEl>
                                      </p:cBhvr>
                                    </p:animEffect>
                                    <p:anim calcmode="lin" valueType="num">
                                      <p:cBhvr>
                                        <p:cTn id="43" dur="500" fill="hold"/>
                                        <p:tgtEl>
                                          <p:spTgt spid="4099">
                                            <p:txEl>
                                              <p:pRg st="4" end="4"/>
                                            </p:txEl>
                                          </p:spTgt>
                                        </p:tgtEl>
                                        <p:attrNameLst>
                                          <p:attrName>ppt_x</p:attrName>
                                        </p:attrNameLst>
                                      </p:cBhvr>
                                      <p:tavLst>
                                        <p:tav tm="0">
                                          <p:val>
                                            <p:strVal val="#ppt_x"/>
                                          </p:val>
                                        </p:tav>
                                        <p:tav tm="100000">
                                          <p:val>
                                            <p:strVal val="#ppt_x"/>
                                          </p:val>
                                        </p:tav>
                                      </p:tavLst>
                                    </p:anim>
                                    <p:anim calcmode="lin" valueType="num">
                                      <p:cBhvr>
                                        <p:cTn id="44" dur="500" fill="hold"/>
                                        <p:tgtEl>
                                          <p:spTgt spid="4099">
                                            <p:txEl>
                                              <p:pRg st="4" end="4"/>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build="p">
        <p:tmplLst>
          <p:tmpl lvl="1">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2">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3">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4">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5">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Lst>
      </p:bldP>
    </p:bldLst>
  </p:timing>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宋体" pitchFamily="2" charset="-122"/>
        </a:defRPr>
      </a:lvl2pPr>
      <a:lvl3pPr algn="ctr" rtl="0" eaLnBrk="1" fontAlgn="base" hangingPunct="1">
        <a:spcBef>
          <a:spcPct val="0"/>
        </a:spcBef>
        <a:spcAft>
          <a:spcPct val="0"/>
        </a:spcAft>
        <a:defRPr sz="4400">
          <a:solidFill>
            <a:schemeClr val="tx2"/>
          </a:solidFill>
          <a:latin typeface="Arial" charset="0"/>
          <a:ea typeface="宋体" pitchFamily="2" charset="-122"/>
        </a:defRPr>
      </a:lvl3pPr>
      <a:lvl4pPr algn="ctr" rtl="0" eaLnBrk="1" fontAlgn="base" hangingPunct="1">
        <a:spcBef>
          <a:spcPct val="0"/>
        </a:spcBef>
        <a:spcAft>
          <a:spcPct val="0"/>
        </a:spcAft>
        <a:defRPr sz="4400">
          <a:solidFill>
            <a:schemeClr val="tx2"/>
          </a:solidFill>
          <a:latin typeface="Arial" charset="0"/>
          <a:ea typeface="宋体" pitchFamily="2" charset="-122"/>
        </a:defRPr>
      </a:lvl4pPr>
      <a:lvl5pPr algn="ctr" rtl="0" eaLnBrk="1" fontAlgn="base" hangingPunct="1">
        <a:spcBef>
          <a:spcPct val="0"/>
        </a:spcBef>
        <a:spcAft>
          <a:spcPct val="0"/>
        </a:spcAft>
        <a:defRPr sz="4400">
          <a:solidFill>
            <a:schemeClr val="tx2"/>
          </a:solidFill>
          <a:latin typeface="Arial" charset="0"/>
          <a:ea typeface="宋体" pitchFamily="2" charset="-122"/>
        </a:defRPr>
      </a:lvl5pPr>
      <a:lvl6pPr marL="457200" algn="ctr" rtl="0" eaLnBrk="1" fontAlgn="base" hangingPunct="1">
        <a:spcBef>
          <a:spcPct val="0"/>
        </a:spcBef>
        <a:spcAft>
          <a:spcPct val="0"/>
        </a:spcAft>
        <a:defRPr sz="4400">
          <a:solidFill>
            <a:schemeClr val="tx2"/>
          </a:solidFill>
          <a:latin typeface="Arial" charset="0"/>
          <a:ea typeface="宋体" pitchFamily="2" charset="-122"/>
        </a:defRPr>
      </a:lvl6pPr>
      <a:lvl7pPr marL="914400" algn="ctr" rtl="0" eaLnBrk="1" fontAlgn="base" hangingPunct="1">
        <a:spcBef>
          <a:spcPct val="0"/>
        </a:spcBef>
        <a:spcAft>
          <a:spcPct val="0"/>
        </a:spcAft>
        <a:defRPr sz="4400">
          <a:solidFill>
            <a:schemeClr val="tx2"/>
          </a:solidFill>
          <a:latin typeface="Arial" charset="0"/>
          <a:ea typeface="宋体" pitchFamily="2" charset="-122"/>
        </a:defRPr>
      </a:lvl7pPr>
      <a:lvl8pPr marL="1371600" algn="ctr" rtl="0" eaLnBrk="1" fontAlgn="base" hangingPunct="1">
        <a:spcBef>
          <a:spcPct val="0"/>
        </a:spcBef>
        <a:spcAft>
          <a:spcPct val="0"/>
        </a:spcAft>
        <a:defRPr sz="4400">
          <a:solidFill>
            <a:schemeClr val="tx2"/>
          </a:solidFill>
          <a:latin typeface="Arial" charset="0"/>
          <a:ea typeface="宋体" pitchFamily="2" charset="-122"/>
        </a:defRPr>
      </a:lvl8pPr>
      <a:lvl9pPr marL="1828800" algn="ctr" rtl="0" eaLnBrk="1" fontAlgn="base" hangingPunct="1">
        <a:spcBef>
          <a:spcPct val="0"/>
        </a:spcBef>
        <a:spcAft>
          <a:spcPct val="0"/>
        </a:spcAft>
        <a:defRPr sz="44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lr>
          <a:schemeClr val="hlink"/>
        </a:buClr>
        <a:buSzPct val="75000"/>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85000"/>
        <a:buFont typeface="Wingdings" pitchFamily="2" charset="2"/>
        <a:buChar char=""/>
        <a:defRPr sz="2800">
          <a:solidFill>
            <a:schemeClr val="tx1"/>
          </a:solidFill>
          <a:latin typeface="+mn-lt"/>
          <a:ea typeface="+mn-ea"/>
        </a:defRPr>
      </a:lvl2pPr>
      <a:lvl3pPr marL="1143000" indent="-228600" algn="l" rtl="0" eaLnBrk="1" fontAlgn="base" hangingPunct="1">
        <a:spcBef>
          <a:spcPct val="20000"/>
        </a:spcBef>
        <a:spcAft>
          <a:spcPct val="0"/>
        </a:spcAft>
        <a:buClr>
          <a:schemeClr val="hlink"/>
        </a:buClr>
        <a:buSzPct val="85000"/>
        <a:buFont typeface="Wingdings" pitchFamily="2" charset="2"/>
        <a:buChar char="v"/>
        <a:defRPr sz="2400">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90000"/>
        <a:buFont typeface="Wingdings" pitchFamily="2" charset="2"/>
        <a:buChar char=""/>
        <a:defRPr sz="2000">
          <a:solidFill>
            <a:schemeClr val="tx1"/>
          </a:solidFill>
          <a:latin typeface="+mn-lt"/>
          <a:ea typeface="+mn-ea"/>
        </a:defRPr>
      </a:lvl4pPr>
      <a:lvl5pPr marL="20574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5pPr>
      <a:lvl6pPr marL="25146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402167" y="609600"/>
            <a:ext cx="11387667"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099" name="Rectangle 3"/>
          <p:cNvSpPr>
            <a:spLocks noGrp="1" noRot="1" noChangeArrowheads="1"/>
          </p:cNvSpPr>
          <p:nvPr>
            <p:ph type="body" idx="1"/>
          </p:nvPr>
        </p:nvSpPr>
        <p:spPr bwMode="auto">
          <a:xfrm>
            <a:off x="402167" y="1905001"/>
            <a:ext cx="11387667" cy="4194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100" name="Rectangle 4"/>
          <p:cNvSpPr>
            <a:spLocks noGrp="1" noChangeArrowheads="1"/>
          </p:cNvSpPr>
          <p:nvPr>
            <p:ph type="dt" sz="half" idx="2"/>
          </p:nvPr>
        </p:nvSpPr>
        <p:spPr bwMode="auto">
          <a:xfrm>
            <a:off x="402167" y="6245225"/>
            <a:ext cx="305223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410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4102" name="Rectangle 6"/>
          <p:cNvSpPr>
            <a:spLocks noGrp="1" noChangeArrowheads="1"/>
          </p:cNvSpPr>
          <p:nvPr>
            <p:ph type="sldNum" sz="quarter" idx="4"/>
          </p:nvPr>
        </p:nvSpPr>
        <p:spPr bwMode="auto">
          <a:xfrm>
            <a:off x="8737601" y="6245225"/>
            <a:ext cx="305223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91F82ABB-03CF-40B6-A6C0-B182921F2F7B}"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Lst>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0" fill="hold">
                                          <p:stCondLst>
                                            <p:cond delay="0"/>
                                          </p:stCondLst>
                                        </p:cTn>
                                        <p:tgtEl>
                                          <p:spTgt spid="4098"/>
                                        </p:tgtEl>
                                        <p:attrNameLst>
                                          <p:attrName>style.visibility</p:attrName>
                                        </p:attrNameLst>
                                      </p:cBhvr>
                                      <p:to>
                                        <p:strVal val="visible"/>
                                      </p:to>
                                    </p:set>
                                    <p:anim calcmode="lin" valueType="num">
                                      <p:cBhvr>
                                        <p:cTn id="7" dur="1000" fill="hold"/>
                                        <p:tgtEl>
                                          <p:spTgt spid="4098"/>
                                        </p:tgtEl>
                                        <p:attrNameLst>
                                          <p:attrName>ppt_x</p:attrName>
                                        </p:attrNameLst>
                                      </p:cBhvr>
                                      <p:tavLst>
                                        <p:tav tm="0">
                                          <p:val>
                                            <p:strVal val="#ppt_x-.2"/>
                                          </p:val>
                                        </p:tav>
                                        <p:tav tm="100000">
                                          <p:val>
                                            <p:strVal val="#ppt_x"/>
                                          </p:val>
                                        </p:tav>
                                      </p:tavLst>
                                    </p:anim>
                                    <p:anim calcmode="lin" valueType="num">
                                      <p:cBhvr>
                                        <p:cTn id="8" dur="1000" fill="hold"/>
                                        <p:tgtEl>
                                          <p:spTgt spid="4098"/>
                                        </p:tgtEl>
                                        <p:attrNameLst>
                                          <p:attrName>ppt_y</p:attrName>
                                        </p:attrNameLst>
                                      </p:cBhvr>
                                      <p:tavLst>
                                        <p:tav tm="0">
                                          <p:val>
                                            <p:strVal val="#ppt_y"/>
                                          </p:val>
                                        </p:tav>
                                        <p:tav tm="100000">
                                          <p:val>
                                            <p:strVal val="#ppt_y"/>
                                          </p:val>
                                        </p:tav>
                                      </p:tavLst>
                                    </p:anim>
                                    <p:animEffect transition="in" filter="wipe(right)" prLst="gradientSize: 0.1">
                                      <p:cBhvr>
                                        <p:cTn id="9" dur="1000"/>
                                        <p:tgtEl>
                                          <p:spTgt spid="4098"/>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4099">
                                            <p:txEl>
                                              <p:pRg st="0" end="0"/>
                                            </p:txEl>
                                          </p:spTgt>
                                        </p:tgtEl>
                                        <p:attrNameLst>
                                          <p:attrName>style.visibility</p:attrName>
                                        </p:attrNameLst>
                                      </p:cBhvr>
                                      <p:to>
                                        <p:strVal val="visible"/>
                                      </p:to>
                                    </p:set>
                                    <p:animEffect transition="in" filter="fade">
                                      <p:cBhvr>
                                        <p:cTn id="14" dur="500"/>
                                        <p:tgtEl>
                                          <p:spTgt spid="4099">
                                            <p:txEl>
                                              <p:pRg st="0" end="0"/>
                                            </p:txEl>
                                          </p:spTgt>
                                        </p:tgtEl>
                                      </p:cBhvr>
                                    </p:animEffect>
                                    <p:anim calcmode="lin" valueType="num">
                                      <p:cBhvr>
                                        <p:cTn id="15" dur="500" fill="hold"/>
                                        <p:tgtEl>
                                          <p:spTgt spid="4099">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4099">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4" presetClass="entr" presetSubtype="0" fill="hold" grpId="0" nodeType="clickEffect">
                                  <p:stCondLst>
                                    <p:cond delay="0"/>
                                  </p:stCondLst>
                                  <p:childTnLst>
                                    <p:set>
                                      <p:cBhvr>
                                        <p:cTn id="20" dur="0" fill="hold">
                                          <p:stCondLst>
                                            <p:cond delay="0"/>
                                          </p:stCondLst>
                                        </p:cTn>
                                        <p:tgtEl>
                                          <p:spTgt spid="4099">
                                            <p:txEl>
                                              <p:pRg st="1" end="1"/>
                                            </p:txEl>
                                          </p:spTgt>
                                        </p:tgtEl>
                                        <p:attrNameLst>
                                          <p:attrName>style.visibility</p:attrName>
                                        </p:attrNameLst>
                                      </p:cBhvr>
                                      <p:to>
                                        <p:strVal val="visible"/>
                                      </p:to>
                                    </p:set>
                                    <p:animEffect transition="in" filter="fade">
                                      <p:cBhvr>
                                        <p:cTn id="21" dur="500"/>
                                        <p:tgtEl>
                                          <p:spTgt spid="4099">
                                            <p:txEl>
                                              <p:pRg st="1" end="1"/>
                                            </p:txEl>
                                          </p:spTgt>
                                        </p:tgtEl>
                                      </p:cBhvr>
                                    </p:animEffect>
                                    <p:anim calcmode="lin" valueType="num">
                                      <p:cBhvr>
                                        <p:cTn id="22" dur="500" fill="hold"/>
                                        <p:tgtEl>
                                          <p:spTgt spid="4099">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4099">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4" presetClass="entr" presetSubtype="0" fill="hold" grpId="0" nodeType="clickEffect">
                                  <p:stCondLst>
                                    <p:cond delay="0"/>
                                  </p:stCondLst>
                                  <p:childTnLst>
                                    <p:set>
                                      <p:cBhvr>
                                        <p:cTn id="27" dur="0" fill="hold">
                                          <p:stCondLst>
                                            <p:cond delay="0"/>
                                          </p:stCondLst>
                                        </p:cTn>
                                        <p:tgtEl>
                                          <p:spTgt spid="4099">
                                            <p:txEl>
                                              <p:pRg st="2" end="2"/>
                                            </p:txEl>
                                          </p:spTgt>
                                        </p:tgtEl>
                                        <p:attrNameLst>
                                          <p:attrName>style.visibility</p:attrName>
                                        </p:attrNameLst>
                                      </p:cBhvr>
                                      <p:to>
                                        <p:strVal val="visible"/>
                                      </p:to>
                                    </p:set>
                                    <p:animEffect transition="in" filter="fade">
                                      <p:cBhvr>
                                        <p:cTn id="28" dur="500"/>
                                        <p:tgtEl>
                                          <p:spTgt spid="4099">
                                            <p:txEl>
                                              <p:pRg st="2" end="2"/>
                                            </p:txEl>
                                          </p:spTgt>
                                        </p:tgtEl>
                                      </p:cBhvr>
                                    </p:animEffect>
                                    <p:anim calcmode="lin" valueType="num">
                                      <p:cBhvr>
                                        <p:cTn id="29" dur="500" fill="hold"/>
                                        <p:tgtEl>
                                          <p:spTgt spid="4099">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4099">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4" presetClass="entr" presetSubtype="0" fill="hold" grpId="0" nodeType="clickEffect">
                                  <p:stCondLst>
                                    <p:cond delay="0"/>
                                  </p:stCondLst>
                                  <p:childTnLst>
                                    <p:set>
                                      <p:cBhvr>
                                        <p:cTn id="34" dur="0" fill="hold">
                                          <p:stCondLst>
                                            <p:cond delay="0"/>
                                          </p:stCondLst>
                                        </p:cTn>
                                        <p:tgtEl>
                                          <p:spTgt spid="4099">
                                            <p:txEl>
                                              <p:pRg st="3" end="3"/>
                                            </p:txEl>
                                          </p:spTgt>
                                        </p:tgtEl>
                                        <p:attrNameLst>
                                          <p:attrName>style.visibility</p:attrName>
                                        </p:attrNameLst>
                                      </p:cBhvr>
                                      <p:to>
                                        <p:strVal val="visible"/>
                                      </p:to>
                                    </p:set>
                                    <p:animEffect transition="in" filter="fade">
                                      <p:cBhvr>
                                        <p:cTn id="35" dur="500"/>
                                        <p:tgtEl>
                                          <p:spTgt spid="4099">
                                            <p:txEl>
                                              <p:pRg st="3" end="3"/>
                                            </p:txEl>
                                          </p:spTgt>
                                        </p:tgtEl>
                                      </p:cBhvr>
                                    </p:animEffect>
                                    <p:anim calcmode="lin" valueType="num">
                                      <p:cBhvr>
                                        <p:cTn id="36" dur="500" fill="hold"/>
                                        <p:tgtEl>
                                          <p:spTgt spid="4099">
                                            <p:txEl>
                                              <p:pRg st="3" end="3"/>
                                            </p:txEl>
                                          </p:spTgt>
                                        </p:tgtEl>
                                        <p:attrNameLst>
                                          <p:attrName>ppt_x</p:attrName>
                                        </p:attrNameLst>
                                      </p:cBhvr>
                                      <p:tavLst>
                                        <p:tav tm="0">
                                          <p:val>
                                            <p:strVal val="#ppt_x"/>
                                          </p:val>
                                        </p:tav>
                                        <p:tav tm="100000">
                                          <p:val>
                                            <p:strVal val="#ppt_x"/>
                                          </p:val>
                                        </p:tav>
                                      </p:tavLst>
                                    </p:anim>
                                    <p:anim calcmode="lin" valueType="num">
                                      <p:cBhvr>
                                        <p:cTn id="37" dur="500" fill="hold"/>
                                        <p:tgtEl>
                                          <p:spTgt spid="4099">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4" presetClass="entr" presetSubtype="0" fill="hold" grpId="0" nodeType="clickEffect">
                                  <p:stCondLst>
                                    <p:cond delay="0"/>
                                  </p:stCondLst>
                                  <p:childTnLst>
                                    <p:set>
                                      <p:cBhvr>
                                        <p:cTn id="41" dur="0" fill="hold">
                                          <p:stCondLst>
                                            <p:cond delay="0"/>
                                          </p:stCondLst>
                                        </p:cTn>
                                        <p:tgtEl>
                                          <p:spTgt spid="4099">
                                            <p:txEl>
                                              <p:pRg st="4" end="4"/>
                                            </p:txEl>
                                          </p:spTgt>
                                        </p:tgtEl>
                                        <p:attrNameLst>
                                          <p:attrName>style.visibility</p:attrName>
                                        </p:attrNameLst>
                                      </p:cBhvr>
                                      <p:to>
                                        <p:strVal val="visible"/>
                                      </p:to>
                                    </p:set>
                                    <p:animEffect transition="in" filter="fade">
                                      <p:cBhvr>
                                        <p:cTn id="42" dur="500"/>
                                        <p:tgtEl>
                                          <p:spTgt spid="4099">
                                            <p:txEl>
                                              <p:pRg st="4" end="4"/>
                                            </p:txEl>
                                          </p:spTgt>
                                        </p:tgtEl>
                                      </p:cBhvr>
                                    </p:animEffect>
                                    <p:anim calcmode="lin" valueType="num">
                                      <p:cBhvr>
                                        <p:cTn id="43" dur="500" fill="hold"/>
                                        <p:tgtEl>
                                          <p:spTgt spid="4099">
                                            <p:txEl>
                                              <p:pRg st="4" end="4"/>
                                            </p:txEl>
                                          </p:spTgt>
                                        </p:tgtEl>
                                        <p:attrNameLst>
                                          <p:attrName>ppt_x</p:attrName>
                                        </p:attrNameLst>
                                      </p:cBhvr>
                                      <p:tavLst>
                                        <p:tav tm="0">
                                          <p:val>
                                            <p:strVal val="#ppt_x"/>
                                          </p:val>
                                        </p:tav>
                                        <p:tav tm="100000">
                                          <p:val>
                                            <p:strVal val="#ppt_x"/>
                                          </p:val>
                                        </p:tav>
                                      </p:tavLst>
                                    </p:anim>
                                    <p:anim calcmode="lin" valueType="num">
                                      <p:cBhvr>
                                        <p:cTn id="44" dur="500" fill="hold"/>
                                        <p:tgtEl>
                                          <p:spTgt spid="4099">
                                            <p:txEl>
                                              <p:pRg st="4" end="4"/>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build="p">
        <p:tmplLst>
          <p:tmpl lvl="1">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2">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3">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4">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5">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Lst>
      </p:bldP>
    </p:bldLst>
  </p:timing>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宋体" pitchFamily="2" charset="-122"/>
        </a:defRPr>
      </a:lvl2pPr>
      <a:lvl3pPr algn="ctr" rtl="0" eaLnBrk="1" fontAlgn="base" hangingPunct="1">
        <a:spcBef>
          <a:spcPct val="0"/>
        </a:spcBef>
        <a:spcAft>
          <a:spcPct val="0"/>
        </a:spcAft>
        <a:defRPr sz="4400">
          <a:solidFill>
            <a:schemeClr val="tx2"/>
          </a:solidFill>
          <a:latin typeface="Arial" charset="0"/>
          <a:ea typeface="宋体" pitchFamily="2" charset="-122"/>
        </a:defRPr>
      </a:lvl3pPr>
      <a:lvl4pPr algn="ctr" rtl="0" eaLnBrk="1" fontAlgn="base" hangingPunct="1">
        <a:spcBef>
          <a:spcPct val="0"/>
        </a:spcBef>
        <a:spcAft>
          <a:spcPct val="0"/>
        </a:spcAft>
        <a:defRPr sz="4400">
          <a:solidFill>
            <a:schemeClr val="tx2"/>
          </a:solidFill>
          <a:latin typeface="Arial" charset="0"/>
          <a:ea typeface="宋体" pitchFamily="2" charset="-122"/>
        </a:defRPr>
      </a:lvl4pPr>
      <a:lvl5pPr algn="ctr" rtl="0" eaLnBrk="1" fontAlgn="base" hangingPunct="1">
        <a:spcBef>
          <a:spcPct val="0"/>
        </a:spcBef>
        <a:spcAft>
          <a:spcPct val="0"/>
        </a:spcAft>
        <a:defRPr sz="4400">
          <a:solidFill>
            <a:schemeClr val="tx2"/>
          </a:solidFill>
          <a:latin typeface="Arial" charset="0"/>
          <a:ea typeface="宋体" pitchFamily="2" charset="-122"/>
        </a:defRPr>
      </a:lvl5pPr>
      <a:lvl6pPr marL="457200" algn="ctr" rtl="0" eaLnBrk="1" fontAlgn="base" hangingPunct="1">
        <a:spcBef>
          <a:spcPct val="0"/>
        </a:spcBef>
        <a:spcAft>
          <a:spcPct val="0"/>
        </a:spcAft>
        <a:defRPr sz="4400">
          <a:solidFill>
            <a:schemeClr val="tx2"/>
          </a:solidFill>
          <a:latin typeface="Arial" charset="0"/>
          <a:ea typeface="宋体" pitchFamily="2" charset="-122"/>
        </a:defRPr>
      </a:lvl6pPr>
      <a:lvl7pPr marL="914400" algn="ctr" rtl="0" eaLnBrk="1" fontAlgn="base" hangingPunct="1">
        <a:spcBef>
          <a:spcPct val="0"/>
        </a:spcBef>
        <a:spcAft>
          <a:spcPct val="0"/>
        </a:spcAft>
        <a:defRPr sz="4400">
          <a:solidFill>
            <a:schemeClr val="tx2"/>
          </a:solidFill>
          <a:latin typeface="Arial" charset="0"/>
          <a:ea typeface="宋体" pitchFamily="2" charset="-122"/>
        </a:defRPr>
      </a:lvl7pPr>
      <a:lvl8pPr marL="1371600" algn="ctr" rtl="0" eaLnBrk="1" fontAlgn="base" hangingPunct="1">
        <a:spcBef>
          <a:spcPct val="0"/>
        </a:spcBef>
        <a:spcAft>
          <a:spcPct val="0"/>
        </a:spcAft>
        <a:defRPr sz="4400">
          <a:solidFill>
            <a:schemeClr val="tx2"/>
          </a:solidFill>
          <a:latin typeface="Arial" charset="0"/>
          <a:ea typeface="宋体" pitchFamily="2" charset="-122"/>
        </a:defRPr>
      </a:lvl8pPr>
      <a:lvl9pPr marL="1828800" algn="ctr" rtl="0" eaLnBrk="1" fontAlgn="base" hangingPunct="1">
        <a:spcBef>
          <a:spcPct val="0"/>
        </a:spcBef>
        <a:spcAft>
          <a:spcPct val="0"/>
        </a:spcAft>
        <a:defRPr sz="44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lr>
          <a:schemeClr val="hlink"/>
        </a:buClr>
        <a:buSzPct val="75000"/>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85000"/>
        <a:buFont typeface="Wingdings" pitchFamily="2" charset="2"/>
        <a:buChar char=""/>
        <a:defRPr sz="2800">
          <a:solidFill>
            <a:schemeClr val="tx1"/>
          </a:solidFill>
          <a:latin typeface="+mn-lt"/>
          <a:ea typeface="+mn-ea"/>
        </a:defRPr>
      </a:lvl2pPr>
      <a:lvl3pPr marL="1143000" indent="-228600" algn="l" rtl="0" eaLnBrk="1" fontAlgn="base" hangingPunct="1">
        <a:spcBef>
          <a:spcPct val="20000"/>
        </a:spcBef>
        <a:spcAft>
          <a:spcPct val="0"/>
        </a:spcAft>
        <a:buClr>
          <a:schemeClr val="hlink"/>
        </a:buClr>
        <a:buSzPct val="85000"/>
        <a:buFont typeface="Wingdings" pitchFamily="2" charset="2"/>
        <a:buChar char="v"/>
        <a:defRPr sz="2400">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90000"/>
        <a:buFont typeface="Wingdings" pitchFamily="2" charset="2"/>
        <a:buChar char=""/>
        <a:defRPr sz="2000">
          <a:solidFill>
            <a:schemeClr val="tx1"/>
          </a:solidFill>
          <a:latin typeface="+mn-lt"/>
          <a:ea typeface="+mn-ea"/>
        </a:defRPr>
      </a:lvl4pPr>
      <a:lvl5pPr marL="20574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5pPr>
      <a:lvl6pPr marL="25146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3.w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audio" Target="../media/audio1.wav"/><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Dynamic_random_access_memory" TargetMode="Externa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hyperlink" Target="http://en.wikipedia.org/wiki/Double_data_rate" TargetMode="External"/><Relationship Id="rId4" Type="http://schemas.openxmlformats.org/officeDocument/2006/relationships/hyperlink" Target="http://en.wikipedia.org/wiki/System_bu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847850" y="1196976"/>
            <a:ext cx="8820150" cy="22320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en-US" altLang="zh-CN" b="0"/>
              <a:t>Computer </a:t>
            </a:r>
            <a:br>
              <a:rPr lang="en-US" altLang="zh-CN" b="0"/>
            </a:br>
            <a:r>
              <a:rPr lang="en-US" altLang="zh-CN" b="0"/>
              <a:t>Organization &amp; Design</a:t>
            </a:r>
            <a:br>
              <a:rPr lang="en-US" altLang="zh-CN" b="0"/>
            </a:br>
            <a:r>
              <a:rPr lang="en-US" altLang="zh-CN" sz="4400" b="0"/>
              <a:t>—</a:t>
            </a:r>
            <a:r>
              <a:rPr lang="en-US" altLang="zh-CN" sz="3200" b="0"/>
              <a:t>The Hardware/Software Interface</a:t>
            </a:r>
          </a:p>
        </p:txBody>
      </p:sp>
      <p:sp>
        <p:nvSpPr>
          <p:cNvPr id="3075" name="Rectangle 3"/>
          <p:cNvSpPr>
            <a:spLocks noGrp="1" noChangeArrowheads="1"/>
          </p:cNvSpPr>
          <p:nvPr>
            <p:ph type="subTitle" idx="1"/>
          </p:nvPr>
        </p:nvSpPr>
        <p:spPr>
          <a:xfrm>
            <a:off x="1774826" y="3933825"/>
            <a:ext cx="8569325" cy="1752600"/>
          </a:xfrm>
        </p:spPr>
        <p:txBody>
          <a:bodyPr/>
          <a:lstStyle/>
          <a:p>
            <a:pPr>
              <a:lnSpc>
                <a:spcPct val="90000"/>
              </a:lnSpc>
            </a:pPr>
            <a:r>
              <a:rPr lang="en-US" altLang="zh-CN" dirty="0" smtClean="0"/>
              <a:t>Chapter 5:  </a:t>
            </a:r>
          </a:p>
          <a:p>
            <a:pPr>
              <a:lnSpc>
                <a:spcPct val="90000"/>
              </a:lnSpc>
            </a:pPr>
            <a:r>
              <a:rPr lang="en-US" altLang="zh-CN" dirty="0" smtClean="0"/>
              <a:t>Large and Fast: </a:t>
            </a:r>
            <a:br>
              <a:rPr lang="en-US" altLang="zh-CN" dirty="0" smtClean="0"/>
            </a:br>
            <a:r>
              <a:rPr lang="en-US" altLang="zh-CN" dirty="0" smtClean="0"/>
              <a:t>Exploiting Memory Hierarchy </a:t>
            </a:r>
            <a:endParaRPr lang="en-US" altLang="zh-CN" b="1" dirty="0" smtClean="0"/>
          </a:p>
        </p:txBody>
      </p:sp>
    </p:spTree>
  </p:cSld>
  <p:clrMapOvr>
    <a:masterClrMapping/>
  </p:clrMapOvr>
  <p:transition spd="med">
    <p:random/>
    <p:sndAc>
      <p:stSnd>
        <p:snd r:embed="rId3" name="chimes.wav"/>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1749425" y="312739"/>
            <a:ext cx="1790700" cy="477837"/>
          </a:xfrm>
          <a:prstGeom prst="rect">
            <a:avLst/>
          </a:prstGeom>
          <a:noFill/>
          <a:ln w="9525">
            <a:noFill/>
            <a:miter lim="800000"/>
            <a:headEnd/>
            <a:tailEnd/>
          </a:ln>
          <a:effectLst/>
        </p:spPr>
        <p:txBody>
          <a:bodyPr wrap="none" anchor="ctr"/>
          <a:lstStyle/>
          <a:p>
            <a:endParaRPr lang="zh-CN" altLang="en-US"/>
          </a:p>
        </p:txBody>
      </p:sp>
      <p:sp>
        <p:nvSpPr>
          <p:cNvPr id="262148" name="Rectangle 4"/>
          <p:cNvSpPr>
            <a:spLocks noGrp="1" noChangeArrowheads="1"/>
          </p:cNvSpPr>
          <p:nvPr>
            <p:ph type="title"/>
          </p:nvPr>
        </p:nvSpPr>
        <p:spPr/>
        <p:txBody>
          <a:bodyPr/>
          <a:lstStyle/>
          <a:p>
            <a:pPr>
              <a:defRPr/>
            </a:pPr>
            <a:r>
              <a:rPr lang="en-US" altLang="zh-CN" sz="3600" dirty="0">
                <a:solidFill>
                  <a:srgbClr val="FF0000"/>
                </a:solidFill>
                <a:latin typeface="Comic Sans MS" pitchFamily="66" charset="0"/>
              </a:rPr>
              <a:t>principle of locality of reference !</a:t>
            </a:r>
            <a:endParaRPr lang="en-US" altLang="zh-CN" sz="3600" dirty="0"/>
          </a:p>
        </p:txBody>
      </p:sp>
      <p:sp>
        <p:nvSpPr>
          <p:cNvPr id="6148" name="内容占位符 1"/>
          <p:cNvSpPr>
            <a:spLocks noGrp="1"/>
          </p:cNvSpPr>
          <p:nvPr>
            <p:ph idx="1"/>
          </p:nvPr>
        </p:nvSpPr>
        <p:spPr>
          <a:xfrm>
            <a:off x="1749425" y="1213468"/>
            <a:ext cx="8229600" cy="4873645"/>
          </a:xfrm>
        </p:spPr>
        <p:txBody>
          <a:bodyPr/>
          <a:lstStyle/>
          <a:p>
            <a:pPr eaLnBrk="1" hangingPunct="1"/>
            <a:r>
              <a:rPr lang="en-US" altLang="zh-CN" sz="2400" dirty="0">
                <a:solidFill>
                  <a:srgbClr val="1D01EB"/>
                </a:solidFill>
              </a:rPr>
              <a:t>Locality---- two important concepts</a:t>
            </a:r>
          </a:p>
          <a:p>
            <a:pPr eaLnBrk="1" hangingPunct="1">
              <a:buFontTx/>
              <a:buNone/>
            </a:pPr>
            <a:r>
              <a:rPr lang="en-US" altLang="zh-CN" sz="2000" dirty="0"/>
              <a:t>	1. </a:t>
            </a:r>
            <a:r>
              <a:rPr lang="en-US" altLang="zh-CN" sz="2000" dirty="0">
                <a:solidFill>
                  <a:srgbClr val="FF0000"/>
                </a:solidFill>
              </a:rPr>
              <a:t>temporal locality </a:t>
            </a:r>
            <a:r>
              <a:rPr lang="en-US" altLang="zh-CN" sz="2000" dirty="0"/>
              <a:t>(locality in time):</a:t>
            </a:r>
          </a:p>
          <a:p>
            <a:pPr eaLnBrk="1" hangingPunct="1">
              <a:buFontTx/>
              <a:buNone/>
            </a:pPr>
            <a:r>
              <a:rPr lang="en-US" altLang="zh-CN" sz="2000" dirty="0"/>
              <a:t>		If an item is referenced, it will tend to be referenced again soon.</a:t>
            </a:r>
          </a:p>
          <a:p>
            <a:pPr eaLnBrk="1" hangingPunct="1">
              <a:buFontTx/>
              <a:buNone/>
            </a:pPr>
            <a:r>
              <a:rPr lang="en-US" altLang="zh-CN" sz="2000" dirty="0"/>
              <a:t>	2. </a:t>
            </a:r>
            <a:r>
              <a:rPr lang="en-US" altLang="zh-CN" sz="2000" dirty="0">
                <a:solidFill>
                  <a:srgbClr val="FF0000"/>
                </a:solidFill>
              </a:rPr>
              <a:t>spatial locality </a:t>
            </a:r>
            <a:r>
              <a:rPr lang="en-US" altLang="zh-CN" sz="2000" dirty="0"/>
              <a:t>(locality in space):</a:t>
            </a:r>
          </a:p>
          <a:p>
            <a:pPr eaLnBrk="1" hangingPunct="1">
              <a:buFontTx/>
              <a:buNone/>
            </a:pPr>
            <a:r>
              <a:rPr lang="en-US" altLang="zh-CN" sz="2000" dirty="0"/>
              <a:t>		If an item is referenced, items whose addresses are  close by will tend to be referenced soon.</a:t>
            </a:r>
          </a:p>
          <a:p>
            <a:pPr eaLnBrk="1" hangingPunct="1"/>
            <a:endParaRPr lang="en-US" altLang="zh-CN" sz="2000" dirty="0"/>
          </a:p>
          <a:p>
            <a:pPr eaLnBrk="1" hangingPunct="1"/>
            <a:r>
              <a:rPr lang="en-US" altLang="zh-CN" sz="2000" dirty="0"/>
              <a:t>As we know, these tow principles actually exists in most programs.</a:t>
            </a:r>
          </a:p>
          <a:p>
            <a:pPr lvl="1" eaLnBrk="1" hangingPunct="1"/>
            <a:r>
              <a:rPr lang="en-US" altLang="zh-CN" sz="2400" i="1" dirty="0">
                <a:latin typeface="Times New Roman" pitchFamily="18" charset="0"/>
              </a:rPr>
              <a:t>Why does code have locality?</a:t>
            </a:r>
          </a:p>
          <a:p>
            <a:pPr eaLnBrk="1" hangingPunct="1"/>
            <a:r>
              <a:rPr lang="en-US" altLang="zh-CN" sz="2000" dirty="0">
                <a:solidFill>
                  <a:srgbClr val="1D01EB"/>
                </a:solidFill>
              </a:rPr>
              <a:t>Our initial focus:  </a:t>
            </a:r>
            <a:r>
              <a:rPr lang="en-US" altLang="zh-CN" sz="2000" dirty="0">
                <a:solidFill>
                  <a:srgbClr val="000000"/>
                </a:solidFill>
              </a:rPr>
              <a:t>two levels (upper, lower)</a:t>
            </a:r>
          </a:p>
          <a:p>
            <a:pPr lvl="1" eaLnBrk="1" hangingPunct="1"/>
            <a:r>
              <a:rPr lang="en-US" altLang="zh-CN" sz="1800" dirty="0"/>
              <a:t>Block or Line:   minimum unit of data (block) for transfers  </a:t>
            </a:r>
          </a:p>
          <a:p>
            <a:pPr lvl="1" eaLnBrk="1" hangingPunct="1"/>
            <a:r>
              <a:rPr lang="en-US" altLang="zh-CN" sz="1800" dirty="0"/>
              <a:t>hit:  data requested is in the </a:t>
            </a:r>
            <a:r>
              <a:rPr lang="en-US" altLang="zh-CN" sz="1800" b="1" dirty="0">
                <a:solidFill>
                  <a:srgbClr val="FF3300"/>
                </a:solidFill>
              </a:rPr>
              <a:t>upper</a:t>
            </a:r>
            <a:r>
              <a:rPr lang="en-US" altLang="zh-CN" sz="1800" b="1" dirty="0"/>
              <a:t> </a:t>
            </a:r>
            <a:r>
              <a:rPr lang="en-US" altLang="zh-CN" sz="1800" dirty="0"/>
              <a:t>level</a:t>
            </a:r>
          </a:p>
          <a:p>
            <a:pPr lvl="1" eaLnBrk="1" hangingPunct="1"/>
            <a:r>
              <a:rPr lang="en-US" altLang="zh-CN" sz="1800" dirty="0"/>
              <a:t>miss:  data requested is not in the </a:t>
            </a:r>
            <a:r>
              <a:rPr lang="en-US" altLang="zh-CN" sz="1800" b="1" dirty="0"/>
              <a:t>upper</a:t>
            </a:r>
            <a:r>
              <a:rPr lang="en-US" altLang="zh-CN" sz="1800" dirty="0"/>
              <a:t> level</a:t>
            </a:r>
          </a:p>
        </p:txBody>
      </p:sp>
    </p:spTree>
  </p:cSld>
  <p:clrMapOvr>
    <a:masterClrMapping/>
  </p:clrMapOvr>
  <p:transition spd="slow" advTm="2000"/>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96C6B8B-96BF-2840-87AC-72CE63F215A1}"/>
              </a:ext>
            </a:extLst>
          </p:cNvPr>
          <p:cNvSpPr>
            <a:spLocks noGrp="1"/>
          </p:cNvSpPr>
          <p:nvPr>
            <p:ph type="title"/>
          </p:nvPr>
        </p:nvSpPr>
        <p:spPr/>
        <p:txBody>
          <a:bodyPr/>
          <a:lstStyle/>
          <a:p>
            <a:r>
              <a:rPr lang="en-US" altLang="en-US" dirty="0"/>
              <a:t>Sources of Misses</a:t>
            </a:r>
            <a:endParaRPr kumimoji="1" lang="zh-CN" altLang="en-US" dirty="0"/>
          </a:p>
        </p:txBody>
      </p:sp>
      <p:sp>
        <p:nvSpPr>
          <p:cNvPr id="3" name="内容占位符 2">
            <a:extLst>
              <a:ext uri="{FF2B5EF4-FFF2-40B4-BE49-F238E27FC236}">
                <a16:creationId xmlns:a16="http://schemas.microsoft.com/office/drawing/2014/main" xmlns="" id="{96BB2A8A-41B0-5E44-84F5-02E0F381041F}"/>
              </a:ext>
            </a:extLst>
          </p:cNvPr>
          <p:cNvSpPr>
            <a:spLocks noGrp="1"/>
          </p:cNvSpPr>
          <p:nvPr>
            <p:ph idx="1"/>
          </p:nvPr>
        </p:nvSpPr>
        <p:spPr/>
        <p:txBody>
          <a:bodyPr/>
          <a:lstStyle/>
          <a:p>
            <a:pPr eaLnBrk="1" hangingPunct="1">
              <a:lnSpc>
                <a:spcPct val="90000"/>
              </a:lnSpc>
            </a:pPr>
            <a:r>
              <a:rPr lang="en-US" altLang="en-US" dirty="0"/>
              <a:t>Compulsory misses (aka cold start misses)</a:t>
            </a:r>
          </a:p>
          <a:p>
            <a:pPr lvl="1" eaLnBrk="1" hangingPunct="1">
              <a:lnSpc>
                <a:spcPct val="90000"/>
              </a:lnSpc>
            </a:pPr>
            <a:r>
              <a:rPr lang="en-US" altLang="en-US" dirty="0"/>
              <a:t>First access to a block</a:t>
            </a:r>
          </a:p>
          <a:p>
            <a:pPr eaLnBrk="1" hangingPunct="1">
              <a:lnSpc>
                <a:spcPct val="90000"/>
              </a:lnSpc>
            </a:pPr>
            <a:r>
              <a:rPr lang="en-US" altLang="en-US" dirty="0"/>
              <a:t>Capacity misses</a:t>
            </a:r>
          </a:p>
          <a:p>
            <a:pPr lvl="1" eaLnBrk="1" hangingPunct="1">
              <a:lnSpc>
                <a:spcPct val="90000"/>
              </a:lnSpc>
            </a:pPr>
            <a:r>
              <a:rPr lang="en-US" altLang="en-US" dirty="0"/>
              <a:t>Due to finite cache size</a:t>
            </a:r>
          </a:p>
          <a:p>
            <a:pPr lvl="1" eaLnBrk="1" hangingPunct="1">
              <a:lnSpc>
                <a:spcPct val="90000"/>
              </a:lnSpc>
            </a:pPr>
            <a:r>
              <a:rPr lang="en-US" altLang="en-US" dirty="0"/>
              <a:t>A replaced block is later accessed again</a:t>
            </a:r>
          </a:p>
          <a:p>
            <a:pPr eaLnBrk="1" hangingPunct="1">
              <a:lnSpc>
                <a:spcPct val="90000"/>
              </a:lnSpc>
            </a:pPr>
            <a:r>
              <a:rPr lang="en-US" altLang="en-US" dirty="0"/>
              <a:t>Conflict misses (aka collision misses)</a:t>
            </a:r>
          </a:p>
          <a:p>
            <a:pPr lvl="1" eaLnBrk="1" hangingPunct="1">
              <a:lnSpc>
                <a:spcPct val="90000"/>
              </a:lnSpc>
            </a:pPr>
            <a:r>
              <a:rPr lang="en-US" altLang="en-US" dirty="0"/>
              <a:t>In a non-fully associative cache</a:t>
            </a:r>
          </a:p>
          <a:p>
            <a:pPr lvl="1" eaLnBrk="1" hangingPunct="1">
              <a:lnSpc>
                <a:spcPct val="90000"/>
              </a:lnSpc>
            </a:pPr>
            <a:r>
              <a:rPr lang="en-US" altLang="en-US" dirty="0"/>
              <a:t>Due to competition for entries in a set</a:t>
            </a:r>
          </a:p>
          <a:p>
            <a:pPr lvl="1" eaLnBrk="1" hangingPunct="1">
              <a:lnSpc>
                <a:spcPct val="90000"/>
              </a:lnSpc>
            </a:pPr>
            <a:r>
              <a:rPr lang="en-US" altLang="en-US" dirty="0"/>
              <a:t>Would not occur in a fully associative cache of the same total size</a:t>
            </a:r>
            <a:endParaRPr lang="en-AU" altLang="en-US" dirty="0"/>
          </a:p>
          <a:p>
            <a:endParaRPr kumimoji="1" lang="zh-CN" altLang="en-US" dirty="0"/>
          </a:p>
        </p:txBody>
      </p:sp>
    </p:spTree>
    <p:extLst>
      <p:ext uri="{BB962C8B-B14F-4D97-AF65-F5344CB8AC3E}">
        <p14:creationId xmlns:p14="http://schemas.microsoft.com/office/powerpoint/2010/main" val="1302871037"/>
      </p:ext>
    </p:extLst>
  </p:cSld>
  <p:clrMapOvr>
    <a:masterClrMapping/>
  </p:clrMapOvr>
  <p:transition spd="med">
    <p:random/>
    <p:sndAc>
      <p:stSnd>
        <p:snd r:embed="rId2" name="chimes.wav"/>
      </p:stSnd>
    </p:sndAc>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9F85998-44B3-BE48-BD04-37492923EE92}"/>
              </a:ext>
            </a:extLst>
          </p:cNvPr>
          <p:cNvSpPr>
            <a:spLocks noGrp="1"/>
          </p:cNvSpPr>
          <p:nvPr>
            <p:ph type="title"/>
          </p:nvPr>
        </p:nvSpPr>
        <p:spPr/>
        <p:txBody>
          <a:bodyPr/>
          <a:lstStyle/>
          <a:p>
            <a:r>
              <a:rPr lang="en-US" altLang="en-US" dirty="0"/>
              <a:t>Cache Design Trade-offs</a:t>
            </a:r>
            <a:endParaRPr kumimoji="1" lang="zh-CN" altLang="en-US" dirty="0"/>
          </a:p>
        </p:txBody>
      </p:sp>
      <p:graphicFrame>
        <p:nvGraphicFramePr>
          <p:cNvPr id="4" name="Group 3">
            <a:extLst>
              <a:ext uri="{FF2B5EF4-FFF2-40B4-BE49-F238E27FC236}">
                <a16:creationId xmlns:a16="http://schemas.microsoft.com/office/drawing/2014/main" xmlns="" id="{84B0D573-1B01-AE45-A06D-C048B688CE4B}"/>
              </a:ext>
            </a:extLst>
          </p:cNvPr>
          <p:cNvGraphicFramePr>
            <a:graphicFrameLocks noGrp="1"/>
          </p:cNvGraphicFramePr>
          <p:nvPr>
            <p:extLst/>
          </p:nvPr>
        </p:nvGraphicFramePr>
        <p:xfrm>
          <a:off x="2028032" y="1512887"/>
          <a:ext cx="8135937" cy="3832226"/>
        </p:xfrm>
        <a:graphic>
          <a:graphicData uri="http://schemas.openxmlformats.org/drawingml/2006/table">
            <a:tbl>
              <a:tblPr/>
              <a:tblGrid>
                <a:gridCol w="2711450">
                  <a:extLst>
                    <a:ext uri="{9D8B030D-6E8A-4147-A177-3AD203B41FA5}">
                      <a16:colId xmlns:a16="http://schemas.microsoft.com/office/drawing/2014/main" xmlns="" val="20000"/>
                    </a:ext>
                  </a:extLst>
                </a:gridCol>
                <a:gridCol w="2713037">
                  <a:extLst>
                    <a:ext uri="{9D8B030D-6E8A-4147-A177-3AD203B41FA5}">
                      <a16:colId xmlns:a16="http://schemas.microsoft.com/office/drawing/2014/main" xmlns="" val="20001"/>
                    </a:ext>
                  </a:extLst>
                </a:gridCol>
                <a:gridCol w="2711450">
                  <a:extLst>
                    <a:ext uri="{9D8B030D-6E8A-4147-A177-3AD203B41FA5}">
                      <a16:colId xmlns:a16="http://schemas.microsoft.com/office/drawing/2014/main" xmlns="" val="20002"/>
                    </a:ext>
                  </a:extLst>
                </a:gridCol>
              </a:tblGrid>
              <a:tr h="7366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Design change</a:t>
                      </a:r>
                      <a:endParaRPr kumimoji="0" lang="en-AU" sz="20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Effect on miss rate</a:t>
                      </a:r>
                      <a:endParaRPr kumimoji="0" lang="en-AU" sz="20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Negative performance effect</a:t>
                      </a:r>
                      <a:endParaRPr kumimoji="0" lang="en-AU" sz="20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7191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Increase cache size</a:t>
                      </a:r>
                      <a:endParaRPr kumimoji="0" lang="en-AU" sz="20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Decrease capacity misses</a:t>
                      </a:r>
                      <a:endParaRPr kumimoji="0" lang="en-AU" sz="20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May increase access time</a:t>
                      </a:r>
                      <a:endParaRPr kumimoji="0" lang="en-AU" sz="20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720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Increase associativity</a:t>
                      </a:r>
                      <a:endParaRPr kumimoji="0" lang="en-AU" sz="20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Decrease conflict misses</a:t>
                      </a:r>
                      <a:endParaRPr kumimoji="0" lang="en-AU" sz="20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May increase access time</a:t>
                      </a:r>
                      <a:endParaRPr kumimoji="0" lang="en-AU" sz="20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1655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Increase block size</a:t>
                      </a:r>
                      <a:endParaRPr kumimoji="0" lang="en-AU" sz="20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Decrease compulsory misses</a:t>
                      </a:r>
                      <a:endParaRPr kumimoji="0" lang="en-AU" sz="20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Arial" charset="0"/>
                        </a:rPr>
                        <a:t>Increases miss penalty. For very large block size, may increase miss rate due to pollution.</a:t>
                      </a:r>
                      <a:endParaRPr kumimoji="0" lang="en-AU" sz="20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718760582"/>
      </p:ext>
    </p:extLst>
  </p:cSld>
  <p:clrMapOvr>
    <a:masterClrMapping/>
  </p:clrMapOvr>
  <p:transition spd="med">
    <p:random/>
    <p:sndAc>
      <p:stSnd>
        <p:snd r:embed="rId2" name="chimes.wav"/>
      </p:stSnd>
    </p:sndAc>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C4DF543-1C0A-B44F-B2D5-019EB154A35B}"/>
              </a:ext>
            </a:extLst>
          </p:cNvPr>
          <p:cNvSpPr>
            <a:spLocks noGrp="1"/>
          </p:cNvSpPr>
          <p:nvPr>
            <p:ph type="title"/>
          </p:nvPr>
        </p:nvSpPr>
        <p:spPr>
          <a:xfrm>
            <a:off x="3907768" y="228005"/>
            <a:ext cx="7869560" cy="720080"/>
          </a:xfrm>
        </p:spPr>
        <p:txBody>
          <a:bodyPr>
            <a:normAutofit fontScale="90000"/>
          </a:bodyPr>
          <a:lstStyle/>
          <a:p>
            <a:r>
              <a:rPr lang="en-US" altLang="zh-CN" dirty="0"/>
              <a:t>5.9</a:t>
            </a:r>
            <a:r>
              <a:rPr lang="zh-CN" altLang="en-US" dirty="0"/>
              <a:t>  </a:t>
            </a:r>
            <a:r>
              <a:rPr lang="en-US" altLang="zh-CN" dirty="0"/>
              <a:t>Using</a:t>
            </a:r>
            <a:r>
              <a:rPr lang="zh-CN" altLang="en-US" dirty="0"/>
              <a:t> </a:t>
            </a:r>
            <a:r>
              <a:rPr lang="en-US" altLang="zh-CN" dirty="0"/>
              <a:t>FSM</a:t>
            </a:r>
            <a:r>
              <a:rPr lang="zh-CN" altLang="en-US" dirty="0"/>
              <a:t> </a:t>
            </a:r>
            <a:r>
              <a:rPr lang="en-US" altLang="zh-CN" dirty="0"/>
              <a:t>to</a:t>
            </a:r>
            <a:r>
              <a:rPr lang="zh-CN" altLang="en-US" dirty="0"/>
              <a:t> </a:t>
            </a:r>
            <a:r>
              <a:rPr lang="en-US" altLang="zh-CN" dirty="0"/>
              <a:t>Control</a:t>
            </a:r>
            <a:r>
              <a:rPr lang="zh-CN" altLang="en-US" dirty="0"/>
              <a:t> </a:t>
            </a:r>
            <a:r>
              <a:rPr lang="en-US" altLang="zh-CN" dirty="0"/>
              <a:t>a</a:t>
            </a:r>
            <a:r>
              <a:rPr lang="zh-CN" altLang="en-US" dirty="0"/>
              <a:t> </a:t>
            </a:r>
            <a:r>
              <a:rPr lang="en-US" altLang="zh-CN" dirty="0"/>
              <a:t>simple</a:t>
            </a:r>
            <a:r>
              <a:rPr lang="zh-CN" altLang="en-US" dirty="0"/>
              <a:t> </a:t>
            </a:r>
            <a:r>
              <a:rPr lang="en-US" altLang="zh-CN" dirty="0"/>
              <a:t>Cache</a:t>
            </a:r>
            <a:r>
              <a:rPr lang="zh-CN" altLang="en-US" dirty="0"/>
              <a:t>  </a:t>
            </a:r>
          </a:p>
        </p:txBody>
      </p:sp>
      <p:sp>
        <p:nvSpPr>
          <p:cNvPr id="3" name="内容占位符 2">
            <a:extLst>
              <a:ext uri="{FF2B5EF4-FFF2-40B4-BE49-F238E27FC236}">
                <a16:creationId xmlns:a16="http://schemas.microsoft.com/office/drawing/2014/main" xmlns="" id="{A0E8F773-C6B5-4F49-B47F-25F4D3A50958}"/>
              </a:ext>
            </a:extLst>
          </p:cNvPr>
          <p:cNvSpPr>
            <a:spLocks noGrp="1"/>
          </p:cNvSpPr>
          <p:nvPr>
            <p:ph idx="1"/>
          </p:nvPr>
        </p:nvSpPr>
        <p:spPr>
          <a:xfrm>
            <a:off x="1981200" y="1268760"/>
            <a:ext cx="8229600" cy="3600400"/>
          </a:xfrm>
        </p:spPr>
        <p:txBody>
          <a:bodyPr/>
          <a:lstStyle/>
          <a:p>
            <a:pPr eaLnBrk="1" hangingPunct="1"/>
            <a:r>
              <a:rPr lang="en-AU" altLang="en-US" sz="2800" dirty="0"/>
              <a:t>Example cache characteristics</a:t>
            </a:r>
          </a:p>
          <a:p>
            <a:pPr lvl="1" eaLnBrk="1" hangingPunct="1"/>
            <a:r>
              <a:rPr lang="en-AU" altLang="en-US" sz="2400" dirty="0"/>
              <a:t>Direct-mapped, write-back, write allocate</a:t>
            </a:r>
          </a:p>
          <a:p>
            <a:pPr lvl="1" eaLnBrk="1" hangingPunct="1"/>
            <a:r>
              <a:rPr lang="en-AU" altLang="en-US" sz="2400" dirty="0"/>
              <a:t>Block size: 4 words (16 bytes)</a:t>
            </a:r>
          </a:p>
          <a:p>
            <a:pPr lvl="1" eaLnBrk="1" hangingPunct="1"/>
            <a:r>
              <a:rPr lang="en-AU" altLang="en-US" sz="2400" dirty="0"/>
              <a:t>Cache size: 16 KB (1024 blocks)</a:t>
            </a:r>
          </a:p>
          <a:p>
            <a:pPr lvl="1" eaLnBrk="1" hangingPunct="1"/>
            <a:r>
              <a:rPr lang="en-AU" altLang="en-US" sz="2400" dirty="0"/>
              <a:t>32-bit byte addresses</a:t>
            </a:r>
          </a:p>
          <a:p>
            <a:pPr lvl="1" eaLnBrk="1" hangingPunct="1"/>
            <a:r>
              <a:rPr lang="en-AU" altLang="en-US" sz="2400" dirty="0"/>
              <a:t>Valid bit and dirty bit per block</a:t>
            </a:r>
          </a:p>
          <a:p>
            <a:pPr lvl="1" eaLnBrk="1" hangingPunct="1"/>
            <a:r>
              <a:rPr lang="en-AU" altLang="en-US" sz="2400" dirty="0"/>
              <a:t>Blocking cache</a:t>
            </a:r>
          </a:p>
          <a:p>
            <a:pPr lvl="2" eaLnBrk="1" hangingPunct="1"/>
            <a:r>
              <a:rPr lang="en-AU" altLang="en-US" sz="2000" dirty="0"/>
              <a:t>CPU waits until access is complete</a:t>
            </a:r>
          </a:p>
          <a:p>
            <a:endParaRPr kumimoji="1" lang="zh-CN" altLang="en-US" dirty="0"/>
          </a:p>
        </p:txBody>
      </p:sp>
      <p:grpSp>
        <p:nvGrpSpPr>
          <p:cNvPr id="4" name="Group 18">
            <a:extLst>
              <a:ext uri="{FF2B5EF4-FFF2-40B4-BE49-F238E27FC236}">
                <a16:creationId xmlns:a16="http://schemas.microsoft.com/office/drawing/2014/main" xmlns="" id="{B1E8C634-E0C6-E746-A41F-E7CD89841347}"/>
              </a:ext>
            </a:extLst>
          </p:cNvPr>
          <p:cNvGrpSpPr>
            <a:grpSpLocks/>
          </p:cNvGrpSpPr>
          <p:nvPr/>
        </p:nvGrpSpPr>
        <p:grpSpPr bwMode="auto">
          <a:xfrm>
            <a:off x="2927648" y="5036790"/>
            <a:ext cx="5226050" cy="1104900"/>
            <a:chOff x="1020" y="3113"/>
            <a:chExt cx="3292" cy="696"/>
          </a:xfrm>
        </p:grpSpPr>
        <p:sp>
          <p:nvSpPr>
            <p:cNvPr id="5" name="Rectangle 6">
              <a:extLst>
                <a:ext uri="{FF2B5EF4-FFF2-40B4-BE49-F238E27FC236}">
                  <a16:creationId xmlns:a16="http://schemas.microsoft.com/office/drawing/2014/main" xmlns="" id="{B516883A-B84F-6044-A188-01E310E3DD24}"/>
                </a:ext>
              </a:extLst>
            </p:cNvPr>
            <p:cNvSpPr>
              <a:spLocks noChangeArrowheads="1"/>
            </p:cNvSpPr>
            <p:nvPr/>
          </p:nvSpPr>
          <p:spPr bwMode="auto">
            <a:xfrm>
              <a:off x="1039" y="3334"/>
              <a:ext cx="1569" cy="27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400"/>
                <a:t>Tag</a:t>
              </a:r>
              <a:endParaRPr lang="en-AU" altLang="en-US" sz="2400"/>
            </a:p>
          </p:txBody>
        </p:sp>
        <p:sp>
          <p:nvSpPr>
            <p:cNvPr id="6" name="Rectangle 7">
              <a:extLst>
                <a:ext uri="{FF2B5EF4-FFF2-40B4-BE49-F238E27FC236}">
                  <a16:creationId xmlns:a16="http://schemas.microsoft.com/office/drawing/2014/main" xmlns="" id="{08BFAAE9-DE53-FB43-9581-DFE7C14BD3BC}"/>
                </a:ext>
              </a:extLst>
            </p:cNvPr>
            <p:cNvSpPr>
              <a:spLocks noChangeArrowheads="1"/>
            </p:cNvSpPr>
            <p:nvPr/>
          </p:nvSpPr>
          <p:spPr bwMode="auto">
            <a:xfrm>
              <a:off x="2608" y="3334"/>
              <a:ext cx="1017" cy="27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400"/>
                <a:t>Index</a:t>
              </a:r>
              <a:endParaRPr lang="en-AU" altLang="en-US" sz="2400"/>
            </a:p>
          </p:txBody>
        </p:sp>
        <p:sp>
          <p:nvSpPr>
            <p:cNvPr id="7" name="Rectangle 8">
              <a:extLst>
                <a:ext uri="{FF2B5EF4-FFF2-40B4-BE49-F238E27FC236}">
                  <a16:creationId xmlns:a16="http://schemas.microsoft.com/office/drawing/2014/main" xmlns="" id="{E496EA7D-B3A3-0440-BEB2-8E61E7CF4E43}"/>
                </a:ext>
              </a:extLst>
            </p:cNvPr>
            <p:cNvSpPr>
              <a:spLocks noChangeArrowheads="1"/>
            </p:cNvSpPr>
            <p:nvPr/>
          </p:nvSpPr>
          <p:spPr bwMode="auto">
            <a:xfrm>
              <a:off x="3625" y="3334"/>
              <a:ext cx="635" cy="27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400"/>
                <a:t>Offset</a:t>
              </a:r>
              <a:endParaRPr lang="en-AU" altLang="en-US" sz="2400"/>
            </a:p>
          </p:txBody>
        </p:sp>
        <p:sp>
          <p:nvSpPr>
            <p:cNvPr id="8" name="Text Box 9">
              <a:extLst>
                <a:ext uri="{FF2B5EF4-FFF2-40B4-BE49-F238E27FC236}">
                  <a16:creationId xmlns:a16="http://schemas.microsoft.com/office/drawing/2014/main" xmlns="" id="{DEA21F32-5CE7-934C-911E-1B6A25AE6F41}"/>
                </a:ext>
              </a:extLst>
            </p:cNvPr>
            <p:cNvSpPr txBox="1">
              <a:spLocks noChangeArrowheads="1"/>
            </p:cNvSpPr>
            <p:nvPr/>
          </p:nvSpPr>
          <p:spPr bwMode="auto">
            <a:xfrm>
              <a:off x="4116" y="311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0</a:t>
              </a:r>
              <a:endParaRPr lang="en-AU" altLang="en-US" sz="1800"/>
            </a:p>
          </p:txBody>
        </p:sp>
        <p:sp>
          <p:nvSpPr>
            <p:cNvPr id="9" name="Text Box 10">
              <a:extLst>
                <a:ext uri="{FF2B5EF4-FFF2-40B4-BE49-F238E27FC236}">
                  <a16:creationId xmlns:a16="http://schemas.microsoft.com/office/drawing/2014/main" xmlns="" id="{64515EEF-6AF5-6640-A5FC-9C7BBDAA0008}"/>
                </a:ext>
              </a:extLst>
            </p:cNvPr>
            <p:cNvSpPr txBox="1">
              <a:spLocks noChangeArrowheads="1"/>
            </p:cNvSpPr>
            <p:nvPr/>
          </p:nvSpPr>
          <p:spPr bwMode="auto">
            <a:xfrm>
              <a:off x="3617" y="311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3</a:t>
              </a:r>
              <a:endParaRPr lang="en-AU" altLang="en-US" sz="1800"/>
            </a:p>
          </p:txBody>
        </p:sp>
        <p:sp>
          <p:nvSpPr>
            <p:cNvPr id="10" name="Text Box 11">
              <a:extLst>
                <a:ext uri="{FF2B5EF4-FFF2-40B4-BE49-F238E27FC236}">
                  <a16:creationId xmlns:a16="http://schemas.microsoft.com/office/drawing/2014/main" xmlns="" id="{7AAC004B-E52B-7740-A96D-8B3FA0E98863}"/>
                </a:ext>
              </a:extLst>
            </p:cNvPr>
            <p:cNvSpPr txBox="1">
              <a:spLocks noChangeArrowheads="1"/>
            </p:cNvSpPr>
            <p:nvPr/>
          </p:nvSpPr>
          <p:spPr bwMode="auto">
            <a:xfrm>
              <a:off x="3394" y="311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4</a:t>
              </a:r>
              <a:endParaRPr lang="en-AU" altLang="en-US" sz="1800"/>
            </a:p>
          </p:txBody>
        </p:sp>
        <p:sp>
          <p:nvSpPr>
            <p:cNvPr id="11" name="Text Box 12">
              <a:extLst>
                <a:ext uri="{FF2B5EF4-FFF2-40B4-BE49-F238E27FC236}">
                  <a16:creationId xmlns:a16="http://schemas.microsoft.com/office/drawing/2014/main" xmlns="" id="{E8E28510-43B2-6841-9EF1-76368ECF7480}"/>
                </a:ext>
              </a:extLst>
            </p:cNvPr>
            <p:cNvSpPr txBox="1">
              <a:spLocks noChangeArrowheads="1"/>
            </p:cNvSpPr>
            <p:nvPr/>
          </p:nvSpPr>
          <p:spPr bwMode="auto">
            <a:xfrm>
              <a:off x="2563" y="3113"/>
              <a:ext cx="2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13</a:t>
              </a:r>
              <a:endParaRPr lang="en-AU" altLang="en-US" sz="1800"/>
            </a:p>
          </p:txBody>
        </p:sp>
        <p:sp>
          <p:nvSpPr>
            <p:cNvPr id="12" name="Text Box 13">
              <a:extLst>
                <a:ext uri="{FF2B5EF4-FFF2-40B4-BE49-F238E27FC236}">
                  <a16:creationId xmlns:a16="http://schemas.microsoft.com/office/drawing/2014/main" xmlns="" id="{E4E77E90-7B8F-6A49-AC34-495CD6EEEB9B}"/>
                </a:ext>
              </a:extLst>
            </p:cNvPr>
            <p:cNvSpPr txBox="1">
              <a:spLocks noChangeArrowheads="1"/>
            </p:cNvSpPr>
            <p:nvPr/>
          </p:nvSpPr>
          <p:spPr bwMode="auto">
            <a:xfrm>
              <a:off x="2379" y="3113"/>
              <a:ext cx="2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800"/>
                <a:t>14</a:t>
              </a:r>
            </a:p>
          </p:txBody>
        </p:sp>
        <p:sp>
          <p:nvSpPr>
            <p:cNvPr id="13" name="Text Box 14">
              <a:extLst>
                <a:ext uri="{FF2B5EF4-FFF2-40B4-BE49-F238E27FC236}">
                  <a16:creationId xmlns:a16="http://schemas.microsoft.com/office/drawing/2014/main" xmlns="" id="{1DA0CC56-1777-AD48-9D96-F2476FD4841C}"/>
                </a:ext>
              </a:extLst>
            </p:cNvPr>
            <p:cNvSpPr txBox="1">
              <a:spLocks noChangeArrowheads="1"/>
            </p:cNvSpPr>
            <p:nvPr/>
          </p:nvSpPr>
          <p:spPr bwMode="auto">
            <a:xfrm>
              <a:off x="1020" y="3113"/>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31</a:t>
              </a:r>
              <a:endParaRPr lang="en-AU" altLang="en-US" sz="1800"/>
            </a:p>
          </p:txBody>
        </p:sp>
        <p:sp>
          <p:nvSpPr>
            <p:cNvPr id="14" name="Text Box 15">
              <a:extLst>
                <a:ext uri="{FF2B5EF4-FFF2-40B4-BE49-F238E27FC236}">
                  <a16:creationId xmlns:a16="http://schemas.microsoft.com/office/drawing/2014/main" xmlns="" id="{943BDCA1-AE0B-5A41-8B91-F91A193F4C71}"/>
                </a:ext>
              </a:extLst>
            </p:cNvPr>
            <p:cNvSpPr txBox="1">
              <a:spLocks noChangeArrowheads="1"/>
            </p:cNvSpPr>
            <p:nvPr/>
          </p:nvSpPr>
          <p:spPr bwMode="auto">
            <a:xfrm>
              <a:off x="3711" y="3578"/>
              <a:ext cx="4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4 bits</a:t>
              </a:r>
              <a:endParaRPr lang="en-AU" altLang="en-US" sz="1800"/>
            </a:p>
          </p:txBody>
        </p:sp>
        <p:sp>
          <p:nvSpPr>
            <p:cNvPr id="15" name="Text Box 16">
              <a:extLst>
                <a:ext uri="{FF2B5EF4-FFF2-40B4-BE49-F238E27FC236}">
                  <a16:creationId xmlns:a16="http://schemas.microsoft.com/office/drawing/2014/main" xmlns="" id="{8FD45F92-E1FF-BF4B-934C-F8227896A1C2}"/>
                </a:ext>
              </a:extLst>
            </p:cNvPr>
            <p:cNvSpPr txBox="1">
              <a:spLocks noChangeArrowheads="1"/>
            </p:cNvSpPr>
            <p:nvPr/>
          </p:nvSpPr>
          <p:spPr bwMode="auto">
            <a:xfrm>
              <a:off x="2835" y="3578"/>
              <a:ext cx="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10 bits</a:t>
              </a:r>
              <a:endParaRPr lang="en-AU" altLang="en-US" sz="1800"/>
            </a:p>
          </p:txBody>
        </p:sp>
        <p:sp>
          <p:nvSpPr>
            <p:cNvPr id="16" name="Text Box 17">
              <a:extLst>
                <a:ext uri="{FF2B5EF4-FFF2-40B4-BE49-F238E27FC236}">
                  <a16:creationId xmlns:a16="http://schemas.microsoft.com/office/drawing/2014/main" xmlns="" id="{4AD3D980-9A4A-8B4F-BB6C-E3669E3365B6}"/>
                </a:ext>
              </a:extLst>
            </p:cNvPr>
            <p:cNvSpPr txBox="1">
              <a:spLocks noChangeArrowheads="1"/>
            </p:cNvSpPr>
            <p:nvPr/>
          </p:nvSpPr>
          <p:spPr bwMode="auto">
            <a:xfrm>
              <a:off x="1565" y="3578"/>
              <a:ext cx="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18 bits</a:t>
              </a:r>
              <a:endParaRPr lang="en-AU" altLang="en-US" sz="1800"/>
            </a:p>
          </p:txBody>
        </p:sp>
      </p:grpSp>
    </p:spTree>
    <p:extLst>
      <p:ext uri="{BB962C8B-B14F-4D97-AF65-F5344CB8AC3E}">
        <p14:creationId xmlns:p14="http://schemas.microsoft.com/office/powerpoint/2010/main" val="236163900"/>
      </p:ext>
    </p:extLst>
  </p:cSld>
  <p:clrMapOvr>
    <a:masterClrMapping/>
  </p:clrMapOvr>
  <p:transition spd="med">
    <p:random/>
    <p:sndAc>
      <p:stSnd>
        <p:snd r:embed="rId2" name="chimes.wav"/>
      </p:stSnd>
    </p:sndAc>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5C0B65E-A859-8C4B-8FB6-701E2F99362E}"/>
              </a:ext>
            </a:extLst>
          </p:cNvPr>
          <p:cNvSpPr>
            <a:spLocks noGrp="1"/>
          </p:cNvSpPr>
          <p:nvPr>
            <p:ph type="title"/>
          </p:nvPr>
        </p:nvSpPr>
        <p:spPr/>
        <p:txBody>
          <a:bodyPr/>
          <a:lstStyle/>
          <a:p>
            <a:r>
              <a:rPr lang="en-AU" altLang="en-US" dirty="0"/>
              <a:t>Interface Signals</a:t>
            </a:r>
            <a:endParaRPr kumimoji="1" lang="zh-CN" altLang="en-US" dirty="0"/>
          </a:p>
        </p:txBody>
      </p:sp>
      <p:sp>
        <p:nvSpPr>
          <p:cNvPr id="4" name="Rectangle 4">
            <a:extLst>
              <a:ext uri="{FF2B5EF4-FFF2-40B4-BE49-F238E27FC236}">
                <a16:creationId xmlns:a16="http://schemas.microsoft.com/office/drawing/2014/main" xmlns="" id="{7D82BA9F-02E0-CE4D-826F-37174F794584}"/>
              </a:ext>
            </a:extLst>
          </p:cNvPr>
          <p:cNvSpPr>
            <a:spLocks noChangeArrowheads="1"/>
          </p:cNvSpPr>
          <p:nvPr/>
        </p:nvSpPr>
        <p:spPr bwMode="auto">
          <a:xfrm>
            <a:off x="5519738" y="1628800"/>
            <a:ext cx="1152525" cy="29527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800"/>
              <a:t>Cache</a:t>
            </a:r>
          </a:p>
        </p:txBody>
      </p:sp>
      <p:sp>
        <p:nvSpPr>
          <p:cNvPr id="5" name="Rectangle 5">
            <a:extLst>
              <a:ext uri="{FF2B5EF4-FFF2-40B4-BE49-F238E27FC236}">
                <a16:creationId xmlns:a16="http://schemas.microsoft.com/office/drawing/2014/main" xmlns="" id="{932AC018-979A-6847-AA6D-485077A576CF}"/>
              </a:ext>
            </a:extLst>
          </p:cNvPr>
          <p:cNvSpPr>
            <a:spLocks noChangeArrowheads="1"/>
          </p:cNvSpPr>
          <p:nvPr/>
        </p:nvSpPr>
        <p:spPr bwMode="auto">
          <a:xfrm>
            <a:off x="2136775" y="1700237"/>
            <a:ext cx="1152525" cy="29527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800"/>
              <a:t>CPU</a:t>
            </a:r>
          </a:p>
        </p:txBody>
      </p:sp>
      <p:sp>
        <p:nvSpPr>
          <p:cNvPr id="6" name="Rectangle 6">
            <a:extLst>
              <a:ext uri="{FF2B5EF4-FFF2-40B4-BE49-F238E27FC236}">
                <a16:creationId xmlns:a16="http://schemas.microsoft.com/office/drawing/2014/main" xmlns="" id="{A652D4D6-C9EE-434D-9A9D-0CAF3BD41555}"/>
              </a:ext>
            </a:extLst>
          </p:cNvPr>
          <p:cNvSpPr>
            <a:spLocks noChangeArrowheads="1"/>
          </p:cNvSpPr>
          <p:nvPr/>
        </p:nvSpPr>
        <p:spPr bwMode="auto">
          <a:xfrm>
            <a:off x="8904288" y="1628800"/>
            <a:ext cx="1152525" cy="29527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800"/>
              <a:t>Memory</a:t>
            </a:r>
          </a:p>
        </p:txBody>
      </p:sp>
      <p:sp>
        <p:nvSpPr>
          <p:cNvPr id="7" name="Line 7">
            <a:extLst>
              <a:ext uri="{FF2B5EF4-FFF2-40B4-BE49-F238E27FC236}">
                <a16:creationId xmlns:a16="http://schemas.microsoft.com/office/drawing/2014/main" xmlns="" id="{C2EAA753-C9D1-5D43-B23C-3027471DC52F}"/>
              </a:ext>
            </a:extLst>
          </p:cNvPr>
          <p:cNvSpPr>
            <a:spLocks noChangeShapeType="1"/>
          </p:cNvSpPr>
          <p:nvPr/>
        </p:nvSpPr>
        <p:spPr bwMode="auto">
          <a:xfrm>
            <a:off x="3287713" y="2060600"/>
            <a:ext cx="22320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8">
            <a:extLst>
              <a:ext uri="{FF2B5EF4-FFF2-40B4-BE49-F238E27FC236}">
                <a16:creationId xmlns:a16="http://schemas.microsoft.com/office/drawing/2014/main" xmlns="" id="{2220188F-327A-0C4A-89A0-9BD0BC34A819}"/>
              </a:ext>
            </a:extLst>
          </p:cNvPr>
          <p:cNvSpPr>
            <a:spLocks noChangeShapeType="1"/>
          </p:cNvSpPr>
          <p:nvPr/>
        </p:nvSpPr>
        <p:spPr bwMode="auto">
          <a:xfrm>
            <a:off x="3287713" y="2419375"/>
            <a:ext cx="22320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Text Box 9">
            <a:extLst>
              <a:ext uri="{FF2B5EF4-FFF2-40B4-BE49-F238E27FC236}">
                <a16:creationId xmlns:a16="http://schemas.microsoft.com/office/drawing/2014/main" xmlns="" id="{38276825-40F2-724E-BE86-BA22F589631B}"/>
              </a:ext>
            </a:extLst>
          </p:cNvPr>
          <p:cNvSpPr txBox="1">
            <a:spLocks noChangeArrowheads="1"/>
          </p:cNvSpPr>
          <p:nvPr/>
        </p:nvSpPr>
        <p:spPr bwMode="auto">
          <a:xfrm>
            <a:off x="3503612" y="1771675"/>
            <a:ext cx="132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800"/>
              <a:t>Read/Write</a:t>
            </a:r>
          </a:p>
        </p:txBody>
      </p:sp>
      <p:sp>
        <p:nvSpPr>
          <p:cNvPr id="10" name="Text Box 10">
            <a:extLst>
              <a:ext uri="{FF2B5EF4-FFF2-40B4-BE49-F238E27FC236}">
                <a16:creationId xmlns:a16="http://schemas.microsoft.com/office/drawing/2014/main" xmlns="" id="{D746CD98-306C-3049-B002-93D799CD00FD}"/>
              </a:ext>
            </a:extLst>
          </p:cNvPr>
          <p:cNvSpPr txBox="1">
            <a:spLocks noChangeArrowheads="1"/>
          </p:cNvSpPr>
          <p:nvPr/>
        </p:nvSpPr>
        <p:spPr bwMode="auto">
          <a:xfrm>
            <a:off x="3503612" y="2132038"/>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800"/>
              <a:t>Valid</a:t>
            </a:r>
          </a:p>
        </p:txBody>
      </p:sp>
      <p:sp>
        <p:nvSpPr>
          <p:cNvPr id="11" name="Line 11">
            <a:extLst>
              <a:ext uri="{FF2B5EF4-FFF2-40B4-BE49-F238E27FC236}">
                <a16:creationId xmlns:a16="http://schemas.microsoft.com/office/drawing/2014/main" xmlns="" id="{AB32BB0D-BC5C-D34B-89D3-2C83B03C1129}"/>
              </a:ext>
            </a:extLst>
          </p:cNvPr>
          <p:cNvSpPr>
            <a:spLocks noChangeShapeType="1"/>
          </p:cNvSpPr>
          <p:nvPr/>
        </p:nvSpPr>
        <p:spPr bwMode="auto">
          <a:xfrm>
            <a:off x="3287713" y="2852762"/>
            <a:ext cx="223202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Text Box 12">
            <a:extLst>
              <a:ext uri="{FF2B5EF4-FFF2-40B4-BE49-F238E27FC236}">
                <a16:creationId xmlns:a16="http://schemas.microsoft.com/office/drawing/2014/main" xmlns="" id="{206C95D8-520B-9B49-89A2-53E8EB4AD68C}"/>
              </a:ext>
            </a:extLst>
          </p:cNvPr>
          <p:cNvSpPr txBox="1">
            <a:spLocks noChangeArrowheads="1"/>
          </p:cNvSpPr>
          <p:nvPr/>
        </p:nvSpPr>
        <p:spPr bwMode="auto">
          <a:xfrm>
            <a:off x="3503612" y="2565425"/>
            <a:ext cx="1022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800"/>
              <a:t>Address</a:t>
            </a:r>
          </a:p>
        </p:txBody>
      </p:sp>
      <p:sp>
        <p:nvSpPr>
          <p:cNvPr id="13" name="Line 13">
            <a:extLst>
              <a:ext uri="{FF2B5EF4-FFF2-40B4-BE49-F238E27FC236}">
                <a16:creationId xmlns:a16="http://schemas.microsoft.com/office/drawing/2014/main" xmlns="" id="{2AFB8FAF-FDBD-2C45-89AB-600FEAC3999B}"/>
              </a:ext>
            </a:extLst>
          </p:cNvPr>
          <p:cNvSpPr>
            <a:spLocks noChangeShapeType="1"/>
          </p:cNvSpPr>
          <p:nvPr/>
        </p:nvSpPr>
        <p:spPr bwMode="auto">
          <a:xfrm>
            <a:off x="3287713" y="3284562"/>
            <a:ext cx="223202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Text Box 14">
            <a:extLst>
              <a:ext uri="{FF2B5EF4-FFF2-40B4-BE49-F238E27FC236}">
                <a16:creationId xmlns:a16="http://schemas.microsoft.com/office/drawing/2014/main" xmlns="" id="{90B4A625-A47A-BD43-B39C-5DD6F29F580E}"/>
              </a:ext>
            </a:extLst>
          </p:cNvPr>
          <p:cNvSpPr txBox="1">
            <a:spLocks noChangeArrowheads="1"/>
          </p:cNvSpPr>
          <p:nvPr/>
        </p:nvSpPr>
        <p:spPr bwMode="auto">
          <a:xfrm>
            <a:off x="3503612" y="2997225"/>
            <a:ext cx="1263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800"/>
              <a:t>Write Data</a:t>
            </a:r>
          </a:p>
        </p:txBody>
      </p:sp>
      <p:sp>
        <p:nvSpPr>
          <p:cNvPr id="15" name="Line 15">
            <a:extLst>
              <a:ext uri="{FF2B5EF4-FFF2-40B4-BE49-F238E27FC236}">
                <a16:creationId xmlns:a16="http://schemas.microsoft.com/office/drawing/2014/main" xmlns="" id="{28032194-C425-6943-973D-659B9B1E0D84}"/>
              </a:ext>
            </a:extLst>
          </p:cNvPr>
          <p:cNvSpPr>
            <a:spLocks noChangeShapeType="1"/>
          </p:cNvSpPr>
          <p:nvPr/>
        </p:nvSpPr>
        <p:spPr bwMode="auto">
          <a:xfrm>
            <a:off x="3287713" y="3716362"/>
            <a:ext cx="2232025"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 name="Text Box 16">
            <a:extLst>
              <a:ext uri="{FF2B5EF4-FFF2-40B4-BE49-F238E27FC236}">
                <a16:creationId xmlns:a16="http://schemas.microsoft.com/office/drawing/2014/main" xmlns="" id="{FC10177D-D535-F747-BAC3-9EA205342201}"/>
              </a:ext>
            </a:extLst>
          </p:cNvPr>
          <p:cNvSpPr txBox="1">
            <a:spLocks noChangeArrowheads="1"/>
          </p:cNvSpPr>
          <p:nvPr/>
        </p:nvSpPr>
        <p:spPr bwMode="auto">
          <a:xfrm>
            <a:off x="3503612" y="3429025"/>
            <a:ext cx="1276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800"/>
              <a:t>Read Data</a:t>
            </a:r>
          </a:p>
        </p:txBody>
      </p:sp>
      <p:sp>
        <p:nvSpPr>
          <p:cNvPr id="17" name="Line 17">
            <a:extLst>
              <a:ext uri="{FF2B5EF4-FFF2-40B4-BE49-F238E27FC236}">
                <a16:creationId xmlns:a16="http://schemas.microsoft.com/office/drawing/2014/main" xmlns="" id="{6CA84CF6-283E-C741-B4F1-41E741ABD3C2}"/>
              </a:ext>
            </a:extLst>
          </p:cNvPr>
          <p:cNvSpPr>
            <a:spLocks noChangeShapeType="1"/>
          </p:cNvSpPr>
          <p:nvPr/>
        </p:nvSpPr>
        <p:spPr bwMode="auto">
          <a:xfrm>
            <a:off x="3287713" y="4148162"/>
            <a:ext cx="2232025"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8" name="Text Box 18">
            <a:extLst>
              <a:ext uri="{FF2B5EF4-FFF2-40B4-BE49-F238E27FC236}">
                <a16:creationId xmlns:a16="http://schemas.microsoft.com/office/drawing/2014/main" xmlns="" id="{90BE7DAF-C9A6-D64B-9A48-350144F0A3B0}"/>
              </a:ext>
            </a:extLst>
          </p:cNvPr>
          <p:cNvSpPr txBox="1">
            <a:spLocks noChangeArrowheads="1"/>
          </p:cNvSpPr>
          <p:nvPr/>
        </p:nvSpPr>
        <p:spPr bwMode="auto">
          <a:xfrm>
            <a:off x="3503612" y="3860825"/>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800"/>
              <a:t>Ready</a:t>
            </a:r>
          </a:p>
        </p:txBody>
      </p:sp>
      <p:sp>
        <p:nvSpPr>
          <p:cNvPr id="19" name="Line 19">
            <a:extLst>
              <a:ext uri="{FF2B5EF4-FFF2-40B4-BE49-F238E27FC236}">
                <a16:creationId xmlns:a16="http://schemas.microsoft.com/office/drawing/2014/main" xmlns="" id="{870AFF56-CDBB-014D-89B9-BA288CEE3F17}"/>
              </a:ext>
            </a:extLst>
          </p:cNvPr>
          <p:cNvSpPr>
            <a:spLocks noChangeShapeType="1"/>
          </p:cNvSpPr>
          <p:nvPr/>
        </p:nvSpPr>
        <p:spPr bwMode="auto">
          <a:xfrm flipV="1">
            <a:off x="5064125" y="2779738"/>
            <a:ext cx="144463"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20">
            <a:extLst>
              <a:ext uri="{FF2B5EF4-FFF2-40B4-BE49-F238E27FC236}">
                <a16:creationId xmlns:a16="http://schemas.microsoft.com/office/drawing/2014/main" xmlns="" id="{AFFC03B7-6E68-0F41-918C-7780656B0CDD}"/>
              </a:ext>
            </a:extLst>
          </p:cNvPr>
          <p:cNvSpPr>
            <a:spLocks noChangeShapeType="1"/>
          </p:cNvSpPr>
          <p:nvPr/>
        </p:nvSpPr>
        <p:spPr bwMode="auto">
          <a:xfrm flipV="1">
            <a:off x="5064125" y="3211538"/>
            <a:ext cx="144463"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21">
            <a:extLst>
              <a:ext uri="{FF2B5EF4-FFF2-40B4-BE49-F238E27FC236}">
                <a16:creationId xmlns:a16="http://schemas.microsoft.com/office/drawing/2014/main" xmlns="" id="{150E1DFD-843E-C64C-9CD4-59518DD391B4}"/>
              </a:ext>
            </a:extLst>
          </p:cNvPr>
          <p:cNvSpPr>
            <a:spLocks noChangeShapeType="1"/>
          </p:cNvSpPr>
          <p:nvPr/>
        </p:nvSpPr>
        <p:spPr bwMode="auto">
          <a:xfrm flipV="1">
            <a:off x="5064125" y="3644925"/>
            <a:ext cx="144463" cy="144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Text Box 22">
            <a:extLst>
              <a:ext uri="{FF2B5EF4-FFF2-40B4-BE49-F238E27FC236}">
                <a16:creationId xmlns:a16="http://schemas.microsoft.com/office/drawing/2014/main" xmlns="" id="{7C3F8360-CA6B-214F-975B-1A39ECE8FDE6}"/>
              </a:ext>
            </a:extLst>
          </p:cNvPr>
          <p:cNvSpPr txBox="1">
            <a:spLocks noChangeArrowheads="1"/>
          </p:cNvSpPr>
          <p:nvPr/>
        </p:nvSpPr>
        <p:spPr bwMode="auto">
          <a:xfrm>
            <a:off x="4945062" y="2490812"/>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a:t>32</a:t>
            </a:r>
          </a:p>
        </p:txBody>
      </p:sp>
      <p:sp>
        <p:nvSpPr>
          <p:cNvPr id="23" name="Text Box 23">
            <a:extLst>
              <a:ext uri="{FF2B5EF4-FFF2-40B4-BE49-F238E27FC236}">
                <a16:creationId xmlns:a16="http://schemas.microsoft.com/office/drawing/2014/main" xmlns="" id="{6ED65802-9333-2143-82A7-ADACDA53FB77}"/>
              </a:ext>
            </a:extLst>
          </p:cNvPr>
          <p:cNvSpPr txBox="1">
            <a:spLocks noChangeArrowheads="1"/>
          </p:cNvSpPr>
          <p:nvPr/>
        </p:nvSpPr>
        <p:spPr bwMode="auto">
          <a:xfrm>
            <a:off x="4945062" y="2924200"/>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a:t>32</a:t>
            </a:r>
          </a:p>
        </p:txBody>
      </p:sp>
      <p:sp>
        <p:nvSpPr>
          <p:cNvPr id="24" name="Text Box 24">
            <a:extLst>
              <a:ext uri="{FF2B5EF4-FFF2-40B4-BE49-F238E27FC236}">
                <a16:creationId xmlns:a16="http://schemas.microsoft.com/office/drawing/2014/main" xmlns="" id="{C021C256-4ED4-7142-80CB-B2FAC58B9B0C}"/>
              </a:ext>
            </a:extLst>
          </p:cNvPr>
          <p:cNvSpPr txBox="1">
            <a:spLocks noChangeArrowheads="1"/>
          </p:cNvSpPr>
          <p:nvPr/>
        </p:nvSpPr>
        <p:spPr bwMode="auto">
          <a:xfrm>
            <a:off x="4945062" y="3357587"/>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a:t>32</a:t>
            </a:r>
          </a:p>
        </p:txBody>
      </p:sp>
      <p:sp>
        <p:nvSpPr>
          <p:cNvPr id="25" name="Line 25">
            <a:extLst>
              <a:ext uri="{FF2B5EF4-FFF2-40B4-BE49-F238E27FC236}">
                <a16:creationId xmlns:a16="http://schemas.microsoft.com/office/drawing/2014/main" xmlns="" id="{8F990E7E-C56C-5C4A-82AD-E4FDECCDE9DA}"/>
              </a:ext>
            </a:extLst>
          </p:cNvPr>
          <p:cNvSpPr>
            <a:spLocks noChangeShapeType="1"/>
          </p:cNvSpPr>
          <p:nvPr/>
        </p:nvSpPr>
        <p:spPr bwMode="auto">
          <a:xfrm>
            <a:off x="6672263" y="2060600"/>
            <a:ext cx="22320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Line 26">
            <a:extLst>
              <a:ext uri="{FF2B5EF4-FFF2-40B4-BE49-F238E27FC236}">
                <a16:creationId xmlns:a16="http://schemas.microsoft.com/office/drawing/2014/main" xmlns="" id="{E6C55C52-2B53-D749-86F8-F698C86C61B4}"/>
              </a:ext>
            </a:extLst>
          </p:cNvPr>
          <p:cNvSpPr>
            <a:spLocks noChangeShapeType="1"/>
          </p:cNvSpPr>
          <p:nvPr/>
        </p:nvSpPr>
        <p:spPr bwMode="auto">
          <a:xfrm>
            <a:off x="6672263" y="2419375"/>
            <a:ext cx="22320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Text Box 27">
            <a:extLst>
              <a:ext uri="{FF2B5EF4-FFF2-40B4-BE49-F238E27FC236}">
                <a16:creationId xmlns:a16="http://schemas.microsoft.com/office/drawing/2014/main" xmlns="" id="{8F140D45-89A4-744D-BF17-7CFE7AA09FC2}"/>
              </a:ext>
            </a:extLst>
          </p:cNvPr>
          <p:cNvSpPr txBox="1">
            <a:spLocks noChangeArrowheads="1"/>
          </p:cNvSpPr>
          <p:nvPr/>
        </p:nvSpPr>
        <p:spPr bwMode="auto">
          <a:xfrm>
            <a:off x="6888162" y="1771675"/>
            <a:ext cx="132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800"/>
              <a:t>Read/Write</a:t>
            </a:r>
          </a:p>
        </p:txBody>
      </p:sp>
      <p:sp>
        <p:nvSpPr>
          <p:cNvPr id="28" name="Text Box 28">
            <a:extLst>
              <a:ext uri="{FF2B5EF4-FFF2-40B4-BE49-F238E27FC236}">
                <a16:creationId xmlns:a16="http://schemas.microsoft.com/office/drawing/2014/main" xmlns="" id="{3BA0C810-0619-E949-903F-BF00F3F0732C}"/>
              </a:ext>
            </a:extLst>
          </p:cNvPr>
          <p:cNvSpPr txBox="1">
            <a:spLocks noChangeArrowheads="1"/>
          </p:cNvSpPr>
          <p:nvPr/>
        </p:nvSpPr>
        <p:spPr bwMode="auto">
          <a:xfrm>
            <a:off x="6888162" y="2132038"/>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800"/>
              <a:t>Valid</a:t>
            </a:r>
          </a:p>
        </p:txBody>
      </p:sp>
      <p:sp>
        <p:nvSpPr>
          <p:cNvPr id="29" name="Line 29">
            <a:extLst>
              <a:ext uri="{FF2B5EF4-FFF2-40B4-BE49-F238E27FC236}">
                <a16:creationId xmlns:a16="http://schemas.microsoft.com/office/drawing/2014/main" xmlns="" id="{F416C82B-B56B-B14B-BA41-57C031503997}"/>
              </a:ext>
            </a:extLst>
          </p:cNvPr>
          <p:cNvSpPr>
            <a:spLocks noChangeShapeType="1"/>
          </p:cNvSpPr>
          <p:nvPr/>
        </p:nvSpPr>
        <p:spPr bwMode="auto">
          <a:xfrm>
            <a:off x="6672263" y="2852762"/>
            <a:ext cx="223202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Text Box 30">
            <a:extLst>
              <a:ext uri="{FF2B5EF4-FFF2-40B4-BE49-F238E27FC236}">
                <a16:creationId xmlns:a16="http://schemas.microsoft.com/office/drawing/2014/main" xmlns="" id="{288F0197-132C-F049-970F-98DE98A4608B}"/>
              </a:ext>
            </a:extLst>
          </p:cNvPr>
          <p:cNvSpPr txBox="1">
            <a:spLocks noChangeArrowheads="1"/>
          </p:cNvSpPr>
          <p:nvPr/>
        </p:nvSpPr>
        <p:spPr bwMode="auto">
          <a:xfrm>
            <a:off x="6888162" y="2565425"/>
            <a:ext cx="1022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800"/>
              <a:t>Address</a:t>
            </a:r>
          </a:p>
        </p:txBody>
      </p:sp>
      <p:sp>
        <p:nvSpPr>
          <p:cNvPr id="31" name="Line 31">
            <a:extLst>
              <a:ext uri="{FF2B5EF4-FFF2-40B4-BE49-F238E27FC236}">
                <a16:creationId xmlns:a16="http://schemas.microsoft.com/office/drawing/2014/main" xmlns="" id="{6354CA32-333E-9D4A-89B7-57E44561C368}"/>
              </a:ext>
            </a:extLst>
          </p:cNvPr>
          <p:cNvSpPr>
            <a:spLocks noChangeShapeType="1"/>
          </p:cNvSpPr>
          <p:nvPr/>
        </p:nvSpPr>
        <p:spPr bwMode="auto">
          <a:xfrm>
            <a:off x="6672263" y="3284562"/>
            <a:ext cx="223202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Text Box 32">
            <a:extLst>
              <a:ext uri="{FF2B5EF4-FFF2-40B4-BE49-F238E27FC236}">
                <a16:creationId xmlns:a16="http://schemas.microsoft.com/office/drawing/2014/main" xmlns="" id="{1EB4F2C3-6BB3-0149-A41A-3FDDFAF617B3}"/>
              </a:ext>
            </a:extLst>
          </p:cNvPr>
          <p:cNvSpPr txBox="1">
            <a:spLocks noChangeArrowheads="1"/>
          </p:cNvSpPr>
          <p:nvPr/>
        </p:nvSpPr>
        <p:spPr bwMode="auto">
          <a:xfrm>
            <a:off x="6888162" y="2997225"/>
            <a:ext cx="1263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800"/>
              <a:t>Write Data</a:t>
            </a:r>
          </a:p>
        </p:txBody>
      </p:sp>
      <p:sp>
        <p:nvSpPr>
          <p:cNvPr id="33" name="Line 33">
            <a:extLst>
              <a:ext uri="{FF2B5EF4-FFF2-40B4-BE49-F238E27FC236}">
                <a16:creationId xmlns:a16="http://schemas.microsoft.com/office/drawing/2014/main" xmlns="" id="{AFE5F7AD-4D13-CC45-8036-FDA54DCD9517}"/>
              </a:ext>
            </a:extLst>
          </p:cNvPr>
          <p:cNvSpPr>
            <a:spLocks noChangeShapeType="1"/>
          </p:cNvSpPr>
          <p:nvPr/>
        </p:nvSpPr>
        <p:spPr bwMode="auto">
          <a:xfrm>
            <a:off x="6672263" y="3716362"/>
            <a:ext cx="2232025"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4" name="Text Box 34">
            <a:extLst>
              <a:ext uri="{FF2B5EF4-FFF2-40B4-BE49-F238E27FC236}">
                <a16:creationId xmlns:a16="http://schemas.microsoft.com/office/drawing/2014/main" xmlns="" id="{E15EEB4C-E948-034D-B36C-39A22C580CAF}"/>
              </a:ext>
            </a:extLst>
          </p:cNvPr>
          <p:cNvSpPr txBox="1">
            <a:spLocks noChangeArrowheads="1"/>
          </p:cNvSpPr>
          <p:nvPr/>
        </p:nvSpPr>
        <p:spPr bwMode="auto">
          <a:xfrm>
            <a:off x="6888162" y="3429025"/>
            <a:ext cx="1276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800"/>
              <a:t>Read Data</a:t>
            </a:r>
          </a:p>
        </p:txBody>
      </p:sp>
      <p:sp>
        <p:nvSpPr>
          <p:cNvPr id="35" name="Line 35">
            <a:extLst>
              <a:ext uri="{FF2B5EF4-FFF2-40B4-BE49-F238E27FC236}">
                <a16:creationId xmlns:a16="http://schemas.microsoft.com/office/drawing/2014/main" xmlns="" id="{481A373A-B298-9E4A-A857-9B14E8378386}"/>
              </a:ext>
            </a:extLst>
          </p:cNvPr>
          <p:cNvSpPr>
            <a:spLocks noChangeShapeType="1"/>
          </p:cNvSpPr>
          <p:nvPr/>
        </p:nvSpPr>
        <p:spPr bwMode="auto">
          <a:xfrm>
            <a:off x="6672263" y="4148162"/>
            <a:ext cx="2232025"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6" name="Text Box 36">
            <a:extLst>
              <a:ext uri="{FF2B5EF4-FFF2-40B4-BE49-F238E27FC236}">
                <a16:creationId xmlns:a16="http://schemas.microsoft.com/office/drawing/2014/main" xmlns="" id="{3F3C222D-1330-7D44-BACB-D8D023E0168F}"/>
              </a:ext>
            </a:extLst>
          </p:cNvPr>
          <p:cNvSpPr txBox="1">
            <a:spLocks noChangeArrowheads="1"/>
          </p:cNvSpPr>
          <p:nvPr/>
        </p:nvSpPr>
        <p:spPr bwMode="auto">
          <a:xfrm>
            <a:off x="6888162" y="3860825"/>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800"/>
              <a:t>Ready</a:t>
            </a:r>
          </a:p>
        </p:txBody>
      </p:sp>
      <p:sp>
        <p:nvSpPr>
          <p:cNvPr id="37" name="Line 37">
            <a:extLst>
              <a:ext uri="{FF2B5EF4-FFF2-40B4-BE49-F238E27FC236}">
                <a16:creationId xmlns:a16="http://schemas.microsoft.com/office/drawing/2014/main" xmlns="" id="{2F933582-3E7B-974B-A5D0-313FEFD529AB}"/>
              </a:ext>
            </a:extLst>
          </p:cNvPr>
          <p:cNvSpPr>
            <a:spLocks noChangeShapeType="1"/>
          </p:cNvSpPr>
          <p:nvPr/>
        </p:nvSpPr>
        <p:spPr bwMode="auto">
          <a:xfrm flipV="1">
            <a:off x="8448675" y="2779738"/>
            <a:ext cx="144463"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38">
            <a:extLst>
              <a:ext uri="{FF2B5EF4-FFF2-40B4-BE49-F238E27FC236}">
                <a16:creationId xmlns:a16="http://schemas.microsoft.com/office/drawing/2014/main" xmlns="" id="{3B6D06C9-7F3D-EB4E-B670-5A927A515574}"/>
              </a:ext>
            </a:extLst>
          </p:cNvPr>
          <p:cNvSpPr>
            <a:spLocks noChangeShapeType="1"/>
          </p:cNvSpPr>
          <p:nvPr/>
        </p:nvSpPr>
        <p:spPr bwMode="auto">
          <a:xfrm flipV="1">
            <a:off x="8448675" y="3211538"/>
            <a:ext cx="144463"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39">
            <a:extLst>
              <a:ext uri="{FF2B5EF4-FFF2-40B4-BE49-F238E27FC236}">
                <a16:creationId xmlns:a16="http://schemas.microsoft.com/office/drawing/2014/main" xmlns="" id="{39F55D1E-F3C3-9047-8D8D-5AB6639359A9}"/>
              </a:ext>
            </a:extLst>
          </p:cNvPr>
          <p:cNvSpPr>
            <a:spLocks noChangeShapeType="1"/>
          </p:cNvSpPr>
          <p:nvPr/>
        </p:nvSpPr>
        <p:spPr bwMode="auto">
          <a:xfrm flipV="1">
            <a:off x="8448675" y="3644925"/>
            <a:ext cx="144463" cy="144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Text Box 40">
            <a:extLst>
              <a:ext uri="{FF2B5EF4-FFF2-40B4-BE49-F238E27FC236}">
                <a16:creationId xmlns:a16="http://schemas.microsoft.com/office/drawing/2014/main" xmlns="" id="{01D1FD77-08A9-4041-8304-E0DA5D2C7488}"/>
              </a:ext>
            </a:extLst>
          </p:cNvPr>
          <p:cNvSpPr txBox="1">
            <a:spLocks noChangeArrowheads="1"/>
          </p:cNvSpPr>
          <p:nvPr/>
        </p:nvSpPr>
        <p:spPr bwMode="auto">
          <a:xfrm>
            <a:off x="8329612" y="2490812"/>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a:t>32</a:t>
            </a:r>
          </a:p>
        </p:txBody>
      </p:sp>
      <p:sp>
        <p:nvSpPr>
          <p:cNvPr id="41" name="Text Box 41">
            <a:extLst>
              <a:ext uri="{FF2B5EF4-FFF2-40B4-BE49-F238E27FC236}">
                <a16:creationId xmlns:a16="http://schemas.microsoft.com/office/drawing/2014/main" xmlns="" id="{5A23C766-32A2-EB44-874B-10591A0E1CC2}"/>
              </a:ext>
            </a:extLst>
          </p:cNvPr>
          <p:cNvSpPr txBox="1">
            <a:spLocks noChangeArrowheads="1"/>
          </p:cNvSpPr>
          <p:nvPr/>
        </p:nvSpPr>
        <p:spPr bwMode="auto">
          <a:xfrm>
            <a:off x="8280400" y="2924200"/>
            <a:ext cx="479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a:t>128</a:t>
            </a:r>
          </a:p>
        </p:txBody>
      </p:sp>
      <p:sp>
        <p:nvSpPr>
          <p:cNvPr id="42" name="Text Box 42">
            <a:extLst>
              <a:ext uri="{FF2B5EF4-FFF2-40B4-BE49-F238E27FC236}">
                <a16:creationId xmlns:a16="http://schemas.microsoft.com/office/drawing/2014/main" xmlns="" id="{2026AEDF-FA6E-2545-AEAD-8C75EE960C80}"/>
              </a:ext>
            </a:extLst>
          </p:cNvPr>
          <p:cNvSpPr txBox="1">
            <a:spLocks noChangeArrowheads="1"/>
          </p:cNvSpPr>
          <p:nvPr/>
        </p:nvSpPr>
        <p:spPr bwMode="auto">
          <a:xfrm>
            <a:off x="8280400" y="3357587"/>
            <a:ext cx="479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a:t>128</a:t>
            </a:r>
          </a:p>
        </p:txBody>
      </p:sp>
      <p:sp>
        <p:nvSpPr>
          <p:cNvPr id="43" name="AutoShape 43">
            <a:extLst>
              <a:ext uri="{FF2B5EF4-FFF2-40B4-BE49-F238E27FC236}">
                <a16:creationId xmlns:a16="http://schemas.microsoft.com/office/drawing/2014/main" xmlns="" id="{BC2B20E1-CB20-BC4D-A53C-A0E001D6E025}"/>
              </a:ext>
            </a:extLst>
          </p:cNvPr>
          <p:cNvSpPr>
            <a:spLocks/>
          </p:cNvSpPr>
          <p:nvPr/>
        </p:nvSpPr>
        <p:spPr bwMode="auto">
          <a:xfrm>
            <a:off x="3894402" y="5076328"/>
            <a:ext cx="3240807" cy="935927"/>
          </a:xfrm>
          <a:prstGeom prst="borderCallout1">
            <a:avLst>
              <a:gd name="adj1" fmla="val 16551"/>
              <a:gd name="adj2" fmla="val 104245"/>
              <a:gd name="adj3" fmla="val -95403"/>
              <a:gd name="adj4" fmla="val 131653"/>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800" dirty="0"/>
              <a:t>Multiple cycles per access</a:t>
            </a:r>
            <a:r>
              <a:rPr lang="en-US" altLang="zh-CN" sz="1800" dirty="0"/>
              <a:t>,</a:t>
            </a:r>
            <a:r>
              <a:rPr lang="zh-CN" altLang="en-US" sz="1800" dirty="0"/>
              <a:t> </a:t>
            </a:r>
            <a:r>
              <a:rPr lang="en-US" altLang="zh-CN" sz="1800" dirty="0"/>
              <a:t>Ready</a:t>
            </a:r>
            <a:r>
              <a:rPr lang="zh-CN" altLang="en-US" sz="1800" dirty="0"/>
              <a:t> </a:t>
            </a:r>
            <a:r>
              <a:rPr lang="en-US" altLang="zh-CN" sz="1800" dirty="0"/>
              <a:t>is</a:t>
            </a:r>
            <a:r>
              <a:rPr lang="zh-CN" altLang="en-US" sz="1800" dirty="0"/>
              <a:t> </a:t>
            </a:r>
            <a:r>
              <a:rPr lang="en-US" altLang="zh-CN" sz="1800" dirty="0"/>
              <a:t>invalid</a:t>
            </a:r>
            <a:r>
              <a:rPr lang="zh-CN" altLang="en-US" sz="1800" dirty="0"/>
              <a:t> </a:t>
            </a:r>
            <a:r>
              <a:rPr lang="en-US" altLang="zh-CN" sz="1800" dirty="0"/>
              <a:t>until</a:t>
            </a:r>
            <a:r>
              <a:rPr lang="zh-CN" altLang="en-US" sz="1800" dirty="0"/>
              <a:t> </a:t>
            </a:r>
            <a:r>
              <a:rPr lang="en-US" altLang="zh-CN" sz="1800" dirty="0"/>
              <a:t>data</a:t>
            </a:r>
            <a:r>
              <a:rPr lang="zh-CN" altLang="en-US" sz="1800" dirty="0"/>
              <a:t> </a:t>
            </a:r>
            <a:r>
              <a:rPr lang="en-US" altLang="zh-CN" sz="1800" dirty="0"/>
              <a:t>is</a:t>
            </a:r>
            <a:r>
              <a:rPr lang="zh-CN" altLang="en-US" sz="1800" dirty="0"/>
              <a:t> </a:t>
            </a:r>
            <a:r>
              <a:rPr lang="en-US" altLang="zh-CN" sz="1800" dirty="0"/>
              <a:t>read/write</a:t>
            </a:r>
            <a:r>
              <a:rPr lang="zh-CN" altLang="en-US" sz="1800" dirty="0"/>
              <a:t> </a:t>
            </a:r>
            <a:r>
              <a:rPr lang="en-US" altLang="zh-CN" sz="1800" dirty="0"/>
              <a:t>back</a:t>
            </a:r>
            <a:endParaRPr lang="en-AU" altLang="en-US" sz="1800" dirty="0"/>
          </a:p>
        </p:txBody>
      </p:sp>
    </p:spTree>
    <p:extLst>
      <p:ext uri="{BB962C8B-B14F-4D97-AF65-F5344CB8AC3E}">
        <p14:creationId xmlns:p14="http://schemas.microsoft.com/office/powerpoint/2010/main" val="205987014"/>
      </p:ext>
    </p:extLst>
  </p:cSld>
  <p:clrMapOvr>
    <a:masterClrMapping/>
  </p:clrMapOvr>
  <p:transition spd="med">
    <p:random/>
    <p:sndAc>
      <p:stSnd>
        <p:snd r:embed="rId2" name="chimes.wav"/>
      </p:stSnd>
    </p:sndAc>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C36015A-090D-E14E-A30B-FBA314A8608C}"/>
              </a:ext>
            </a:extLst>
          </p:cNvPr>
          <p:cNvSpPr>
            <a:spLocks noGrp="1"/>
          </p:cNvSpPr>
          <p:nvPr>
            <p:ph type="title"/>
          </p:nvPr>
        </p:nvSpPr>
        <p:spPr/>
        <p:txBody>
          <a:bodyPr/>
          <a:lstStyle/>
          <a:p>
            <a:r>
              <a:rPr lang="en-AU" altLang="en-US" dirty="0"/>
              <a:t>Finite State Machines</a:t>
            </a:r>
            <a:endParaRPr kumimoji="1" lang="zh-CN" altLang="en-US" dirty="0"/>
          </a:p>
        </p:txBody>
      </p:sp>
      <p:sp>
        <p:nvSpPr>
          <p:cNvPr id="3" name="内容占位符 2">
            <a:extLst>
              <a:ext uri="{FF2B5EF4-FFF2-40B4-BE49-F238E27FC236}">
                <a16:creationId xmlns:a16="http://schemas.microsoft.com/office/drawing/2014/main" xmlns="" id="{2A0858DD-B42B-F140-A83C-2A5665AA9D9E}"/>
              </a:ext>
            </a:extLst>
          </p:cNvPr>
          <p:cNvSpPr>
            <a:spLocks noGrp="1"/>
          </p:cNvSpPr>
          <p:nvPr>
            <p:ph idx="1"/>
          </p:nvPr>
        </p:nvSpPr>
        <p:spPr>
          <a:xfrm>
            <a:off x="839416" y="1268760"/>
            <a:ext cx="5904656" cy="4968552"/>
          </a:xfrm>
        </p:spPr>
        <p:txBody>
          <a:bodyPr/>
          <a:lstStyle/>
          <a:p>
            <a:pPr eaLnBrk="1" hangingPunct="1">
              <a:lnSpc>
                <a:spcPct val="90000"/>
              </a:lnSpc>
            </a:pPr>
            <a:r>
              <a:rPr lang="en-AU" altLang="en-US" sz="2800" dirty="0"/>
              <a:t>Use an FSM to sequence control steps</a:t>
            </a:r>
          </a:p>
          <a:p>
            <a:pPr eaLnBrk="1" hangingPunct="1">
              <a:lnSpc>
                <a:spcPct val="90000"/>
              </a:lnSpc>
            </a:pPr>
            <a:r>
              <a:rPr lang="en-AU" altLang="en-US" sz="2800" dirty="0"/>
              <a:t>Set of states, transition on each clock edge</a:t>
            </a:r>
          </a:p>
          <a:p>
            <a:pPr lvl="1" eaLnBrk="1" hangingPunct="1">
              <a:lnSpc>
                <a:spcPct val="90000"/>
              </a:lnSpc>
            </a:pPr>
            <a:r>
              <a:rPr lang="en-AU" altLang="en-US" sz="2400" dirty="0"/>
              <a:t>State values are binary encoded</a:t>
            </a:r>
          </a:p>
          <a:p>
            <a:pPr lvl="1" eaLnBrk="1" hangingPunct="1">
              <a:lnSpc>
                <a:spcPct val="90000"/>
              </a:lnSpc>
            </a:pPr>
            <a:r>
              <a:rPr lang="en-AU" altLang="en-US" sz="2400" dirty="0"/>
              <a:t>Current state stored in a register</a:t>
            </a:r>
          </a:p>
          <a:p>
            <a:pPr lvl="1" eaLnBrk="1" hangingPunct="1">
              <a:lnSpc>
                <a:spcPct val="90000"/>
              </a:lnSpc>
            </a:pPr>
            <a:r>
              <a:rPr lang="en-AU" altLang="en-US" sz="2400" dirty="0"/>
              <a:t>Next state</a:t>
            </a:r>
            <a:br>
              <a:rPr lang="en-AU" altLang="en-US" sz="2400" dirty="0"/>
            </a:br>
            <a:r>
              <a:rPr lang="en-AU" altLang="en-US" sz="2400" dirty="0"/>
              <a:t>= </a:t>
            </a:r>
            <a:r>
              <a:rPr lang="en-AU" altLang="en-US" sz="2400" i="1" dirty="0" err="1"/>
              <a:t>f</a:t>
            </a:r>
            <a:r>
              <a:rPr lang="en-AU" altLang="en-US" sz="2400" i="1" baseline="-25000" dirty="0" err="1"/>
              <a:t>n</a:t>
            </a:r>
            <a:r>
              <a:rPr lang="en-AU" altLang="en-US" sz="2400" dirty="0"/>
              <a:t> (current state,</a:t>
            </a:r>
            <a:br>
              <a:rPr lang="en-AU" altLang="en-US" sz="2400" dirty="0"/>
            </a:br>
            <a:r>
              <a:rPr lang="en-AU" altLang="en-US" sz="2400" dirty="0"/>
              <a:t>		current inputs)</a:t>
            </a:r>
          </a:p>
          <a:p>
            <a:pPr eaLnBrk="1" hangingPunct="1">
              <a:lnSpc>
                <a:spcPct val="90000"/>
              </a:lnSpc>
            </a:pPr>
            <a:r>
              <a:rPr lang="en-AU" altLang="en-US" sz="2800" dirty="0"/>
              <a:t>Control output signals</a:t>
            </a:r>
            <a:br>
              <a:rPr lang="en-AU" altLang="en-US" sz="2800" dirty="0"/>
            </a:br>
            <a:r>
              <a:rPr lang="en-AU" altLang="en-US" sz="2800" dirty="0"/>
              <a:t>= </a:t>
            </a:r>
            <a:r>
              <a:rPr lang="en-AU" altLang="en-US" sz="2800" i="1" dirty="0" err="1"/>
              <a:t>f</a:t>
            </a:r>
            <a:r>
              <a:rPr lang="en-AU" altLang="en-US" sz="2800" i="1" baseline="-25000" dirty="0" err="1"/>
              <a:t>o</a:t>
            </a:r>
            <a:r>
              <a:rPr lang="en-AU" altLang="en-US" sz="2800" dirty="0"/>
              <a:t> (current state)</a:t>
            </a:r>
          </a:p>
          <a:p>
            <a:endParaRPr kumimoji="1" lang="zh-CN" altLang="en-US" dirty="0"/>
          </a:p>
        </p:txBody>
      </p:sp>
      <p:pic>
        <p:nvPicPr>
          <p:cNvPr id="4" name="Picture 6" descr="f05-33-P374493">
            <a:extLst>
              <a:ext uri="{FF2B5EF4-FFF2-40B4-BE49-F238E27FC236}">
                <a16:creationId xmlns:a16="http://schemas.microsoft.com/office/drawing/2014/main" xmlns="" id="{09086A6D-1F06-A845-B9A1-1545EB7493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2104" y="1412776"/>
            <a:ext cx="4347340" cy="381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834962"/>
      </p:ext>
    </p:extLst>
  </p:cSld>
  <p:clrMapOvr>
    <a:masterClrMapping/>
  </p:clrMapOvr>
  <p:transition spd="med">
    <p:random/>
    <p:sndAc>
      <p:stSnd>
        <p:snd r:embed="rId2" name="chimes.wav"/>
      </p:stSnd>
    </p:sndAc>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7973DEC-F483-E746-845E-9F111E950319}"/>
              </a:ext>
            </a:extLst>
          </p:cNvPr>
          <p:cNvSpPr>
            <a:spLocks noGrp="1"/>
          </p:cNvSpPr>
          <p:nvPr>
            <p:ph type="title"/>
          </p:nvPr>
        </p:nvSpPr>
        <p:spPr/>
        <p:txBody>
          <a:bodyPr/>
          <a:lstStyle/>
          <a:p>
            <a:r>
              <a:rPr lang="en-AU" altLang="en-US" dirty="0"/>
              <a:t>Cache Controller FSM</a:t>
            </a:r>
            <a:endParaRPr kumimoji="1" lang="zh-CN" altLang="en-US" dirty="0"/>
          </a:p>
        </p:txBody>
      </p:sp>
      <p:pic>
        <p:nvPicPr>
          <p:cNvPr id="4" name="Picture 6" descr="f05-34-P374493">
            <a:extLst>
              <a:ext uri="{FF2B5EF4-FFF2-40B4-BE49-F238E27FC236}">
                <a16:creationId xmlns:a16="http://schemas.microsoft.com/office/drawing/2014/main" xmlns="" id="{B42C9E1C-3892-FF47-9CC0-0DE622009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9617" y="1196752"/>
            <a:ext cx="5400675" cy="495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5">
            <a:extLst>
              <a:ext uri="{FF2B5EF4-FFF2-40B4-BE49-F238E27FC236}">
                <a16:creationId xmlns:a16="http://schemas.microsoft.com/office/drawing/2014/main" xmlns="" id="{A0056BD2-BFBC-9A46-9BFE-99002411B103}"/>
              </a:ext>
            </a:extLst>
          </p:cNvPr>
          <p:cNvSpPr>
            <a:spLocks/>
          </p:cNvSpPr>
          <p:nvPr/>
        </p:nvSpPr>
        <p:spPr bwMode="auto">
          <a:xfrm>
            <a:off x="8184754" y="1628553"/>
            <a:ext cx="1655762" cy="1800225"/>
          </a:xfrm>
          <a:prstGeom prst="borderCallout1">
            <a:avLst>
              <a:gd name="adj1" fmla="val 6347"/>
              <a:gd name="adj2" fmla="val -4602"/>
              <a:gd name="adj3" fmla="val 9347"/>
              <a:gd name="adj4" fmla="val -43722"/>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800"/>
              <a:t>Could partition into separate states to reduce clock cycle time</a:t>
            </a:r>
          </a:p>
        </p:txBody>
      </p:sp>
    </p:spTree>
    <p:extLst>
      <p:ext uri="{BB962C8B-B14F-4D97-AF65-F5344CB8AC3E}">
        <p14:creationId xmlns:p14="http://schemas.microsoft.com/office/powerpoint/2010/main" val="1727850085"/>
      </p:ext>
    </p:extLst>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8B17FD5-4DE8-7447-9D4A-43CF44E88E20}"/>
              </a:ext>
            </a:extLst>
          </p:cNvPr>
          <p:cNvSpPr>
            <a:spLocks noGrp="1"/>
          </p:cNvSpPr>
          <p:nvPr>
            <p:ph type="title"/>
          </p:nvPr>
        </p:nvSpPr>
        <p:spPr/>
        <p:txBody>
          <a:bodyPr/>
          <a:lstStyle/>
          <a:p>
            <a:r>
              <a:rPr kumimoji="1" lang="en-US" altLang="zh-CN" dirty="0"/>
              <a:t>Modern</a:t>
            </a:r>
            <a:r>
              <a:rPr kumimoji="1" lang="zh-CN" altLang="en-US" dirty="0"/>
              <a:t> </a:t>
            </a:r>
            <a:r>
              <a:rPr kumimoji="1" lang="en-US" altLang="zh-CN" dirty="0"/>
              <a:t>Systems-Cache</a:t>
            </a:r>
            <a:endParaRPr kumimoji="1" lang="zh-CN" altLang="en-US" dirty="0"/>
          </a:p>
        </p:txBody>
      </p:sp>
      <p:pic>
        <p:nvPicPr>
          <p:cNvPr id="4" name="Picture 2">
            <a:extLst>
              <a:ext uri="{FF2B5EF4-FFF2-40B4-BE49-F238E27FC236}">
                <a16:creationId xmlns:a16="http://schemas.microsoft.com/office/drawing/2014/main" xmlns="" id="{3EB27C1C-391B-F545-B588-28DE87E874F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1504" y="1052736"/>
            <a:ext cx="8856984"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5422327"/>
      </p:ext>
    </p:extLst>
  </p:cSld>
  <p:clrMapOvr>
    <a:masterClrMapping/>
  </p:clrMapOvr>
  <p:transition spd="med">
    <p:random/>
    <p:sndAc>
      <p:stSnd>
        <p:snd r:embed="rId2" name="chimes.wav"/>
      </p:stSnd>
    </p:sndAc>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BB2D02B-AABC-804B-A4DD-A75D2A8A025E}"/>
              </a:ext>
            </a:extLst>
          </p:cNvPr>
          <p:cNvSpPr>
            <a:spLocks noGrp="1"/>
          </p:cNvSpPr>
          <p:nvPr>
            <p:ph type="title"/>
          </p:nvPr>
        </p:nvSpPr>
        <p:spPr/>
        <p:txBody>
          <a:bodyPr/>
          <a:lstStyle/>
          <a:p>
            <a:r>
              <a:rPr kumimoji="1" lang="en-US" altLang="zh-CN" dirty="0"/>
              <a:t>Modern</a:t>
            </a:r>
            <a:r>
              <a:rPr kumimoji="1" lang="zh-CN" altLang="en-US" dirty="0"/>
              <a:t> </a:t>
            </a:r>
            <a:r>
              <a:rPr kumimoji="1" lang="en-US" altLang="zh-CN" dirty="0"/>
              <a:t>Systems-TLB</a:t>
            </a:r>
            <a:endParaRPr kumimoji="1" lang="zh-CN" altLang="en-US" dirty="0"/>
          </a:p>
        </p:txBody>
      </p:sp>
      <p:pic>
        <p:nvPicPr>
          <p:cNvPr id="4" name="Picture 1">
            <a:extLst>
              <a:ext uri="{FF2B5EF4-FFF2-40B4-BE49-F238E27FC236}">
                <a16:creationId xmlns:a16="http://schemas.microsoft.com/office/drawing/2014/main" xmlns="" id="{0EFB32EE-0EC1-7041-A655-1B184C4525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1205428"/>
            <a:ext cx="9145015" cy="5004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8232803"/>
      </p:ext>
    </p:extLst>
  </p:cSld>
  <p:clrMapOvr>
    <a:masterClrMapping/>
  </p:clrMapOvr>
  <p:transition spd="med">
    <p:random/>
    <p:sndAc>
      <p:stSnd>
        <p:snd r:embed="rId2" name="chimes.wav"/>
      </p:stSnd>
    </p:sndAc>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FA83212-2B5D-5147-AAA5-CBF1A2D3CC8E}"/>
              </a:ext>
            </a:extLst>
          </p:cNvPr>
          <p:cNvSpPr>
            <a:spLocks noGrp="1"/>
          </p:cNvSpPr>
          <p:nvPr>
            <p:ph type="title"/>
          </p:nvPr>
        </p:nvSpPr>
        <p:spPr/>
        <p:txBody>
          <a:bodyPr/>
          <a:lstStyle/>
          <a:p>
            <a:r>
              <a:rPr lang="en-US" altLang="en-US" dirty="0"/>
              <a:t>Interactions with Software</a:t>
            </a:r>
            <a:endParaRPr kumimoji="1" lang="zh-CN" altLang="en-US" dirty="0"/>
          </a:p>
        </p:txBody>
      </p:sp>
      <p:sp>
        <p:nvSpPr>
          <p:cNvPr id="3" name="内容占位符 2">
            <a:extLst>
              <a:ext uri="{FF2B5EF4-FFF2-40B4-BE49-F238E27FC236}">
                <a16:creationId xmlns:a16="http://schemas.microsoft.com/office/drawing/2014/main" xmlns="" id="{D4CC3B12-D157-4A46-A960-6DE21CDB5C65}"/>
              </a:ext>
            </a:extLst>
          </p:cNvPr>
          <p:cNvSpPr>
            <a:spLocks noGrp="1"/>
          </p:cNvSpPr>
          <p:nvPr>
            <p:ph idx="1"/>
          </p:nvPr>
        </p:nvSpPr>
        <p:spPr>
          <a:xfrm>
            <a:off x="767408" y="1268760"/>
            <a:ext cx="4896544" cy="4968552"/>
          </a:xfrm>
        </p:spPr>
        <p:txBody>
          <a:bodyPr/>
          <a:lstStyle/>
          <a:p>
            <a:pPr eaLnBrk="1" hangingPunct="1"/>
            <a:r>
              <a:rPr lang="en-US" altLang="en-US" sz="3600" dirty="0"/>
              <a:t>Misses depend on memory access patterns</a:t>
            </a:r>
          </a:p>
          <a:p>
            <a:pPr lvl="1" eaLnBrk="1" hangingPunct="1"/>
            <a:r>
              <a:rPr lang="en-US" altLang="en-US" sz="3200" dirty="0"/>
              <a:t>Algorithm behavior</a:t>
            </a:r>
          </a:p>
          <a:p>
            <a:pPr lvl="1" eaLnBrk="1" hangingPunct="1"/>
            <a:r>
              <a:rPr lang="en-US" altLang="en-US" sz="3200" dirty="0"/>
              <a:t>Compiler optimization for memory access</a:t>
            </a:r>
            <a:endParaRPr lang="en-AU" altLang="en-US" sz="3200" dirty="0"/>
          </a:p>
          <a:p>
            <a:endParaRPr kumimoji="1" lang="zh-CN" altLang="en-US" dirty="0"/>
          </a:p>
        </p:txBody>
      </p:sp>
      <p:pic>
        <p:nvPicPr>
          <p:cNvPr id="4" name="Picture 6" descr="f05-18-P374493">
            <a:extLst>
              <a:ext uri="{FF2B5EF4-FFF2-40B4-BE49-F238E27FC236}">
                <a16:creationId xmlns:a16="http://schemas.microsoft.com/office/drawing/2014/main" xmlns="" id="{45DC5E95-4446-A543-957F-EC1955B32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6" y="1284474"/>
            <a:ext cx="2705100"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1954502"/>
      </p:ext>
    </p:extLst>
  </p:cSld>
  <p:clrMapOvr>
    <a:masterClrMapping/>
  </p:clrMapOvr>
  <p:transition spd="med">
    <p:random/>
    <p:sndAc>
      <p:stSnd>
        <p:snd r:embed="rId2" name="chimes.wav"/>
      </p:stSnd>
    </p:sndAc>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编译优化：提高空间局部性</a:t>
            </a:r>
            <a:endParaRPr lang="zh-CN" altLang="en-US" dirty="0"/>
          </a:p>
        </p:txBody>
      </p:sp>
      <p:sp>
        <p:nvSpPr>
          <p:cNvPr id="116739" name="内容占位符 2"/>
          <p:cNvSpPr>
            <a:spLocks noGrp="1"/>
          </p:cNvSpPr>
          <p:nvPr>
            <p:ph idx="1"/>
          </p:nvPr>
        </p:nvSpPr>
        <p:spPr>
          <a:xfrm>
            <a:off x="1981200" y="1412875"/>
            <a:ext cx="8229600" cy="4573588"/>
          </a:xfrm>
        </p:spPr>
        <p:txBody>
          <a:bodyPr/>
          <a:lstStyle/>
          <a:p>
            <a:pPr eaLnBrk="1" hangingPunct="1"/>
            <a:r>
              <a:rPr lang="zh-CN" altLang="en-US" sz="2800" dirty="0"/>
              <a:t>导致</a:t>
            </a:r>
            <a:r>
              <a:rPr lang="en-US" altLang="zh-CN" sz="2800" dirty="0" err="1"/>
              <a:t>i</a:t>
            </a:r>
            <a:r>
              <a:rPr lang="zh-CN" altLang="en-US" sz="2800" dirty="0"/>
              <a:t>与</a:t>
            </a:r>
            <a:r>
              <a:rPr lang="en-US" altLang="zh-CN" sz="2800" dirty="0"/>
              <a:t>j</a:t>
            </a:r>
            <a:r>
              <a:rPr lang="zh-CN" altLang="en-US" sz="2800" dirty="0"/>
              <a:t>内存地址对</a:t>
            </a:r>
            <a:r>
              <a:rPr lang="en-US" altLang="zh-CN" sz="2800" dirty="0"/>
              <a:t>32Word</a:t>
            </a:r>
            <a:r>
              <a:rPr lang="zh-CN" altLang="en-US" sz="2800" dirty="0"/>
              <a:t>取</a:t>
            </a:r>
            <a:r>
              <a:rPr lang="en-US" altLang="zh-CN" sz="2800" dirty="0"/>
              <a:t>mod</a:t>
            </a:r>
            <a:r>
              <a:rPr lang="zh-CN" altLang="en-US" sz="2800" dirty="0"/>
              <a:t>为一样。</a:t>
            </a:r>
            <a:endParaRPr lang="en-US" altLang="zh-CN" sz="2800" dirty="0"/>
          </a:p>
          <a:p>
            <a:pPr eaLnBrk="1" hangingPunct="1"/>
            <a:r>
              <a:rPr lang="en-US" altLang="zh-CN" sz="2800" dirty="0"/>
              <a:t>main() {</a:t>
            </a:r>
          </a:p>
          <a:p>
            <a:pPr lvl="1" eaLnBrk="1" hangingPunct="1"/>
            <a:r>
              <a:rPr lang="en-US" altLang="zh-CN" sz="2400" dirty="0" err="1"/>
              <a:t>int</a:t>
            </a:r>
            <a:r>
              <a:rPr lang="en-US" altLang="zh-CN" sz="2400" dirty="0"/>
              <a:t> </a:t>
            </a:r>
            <a:r>
              <a:rPr lang="en-US" altLang="zh-CN" sz="2400" dirty="0" err="1"/>
              <a:t>i</a:t>
            </a:r>
            <a:r>
              <a:rPr lang="en-US" altLang="zh-CN" sz="2400" dirty="0"/>
              <a:t>, array[31], j; </a:t>
            </a:r>
          </a:p>
          <a:p>
            <a:pPr lvl="1" eaLnBrk="1" hangingPunct="1"/>
            <a:r>
              <a:rPr lang="en-US" altLang="zh-CN" sz="2400" dirty="0"/>
              <a:t>for (</a:t>
            </a:r>
            <a:r>
              <a:rPr lang="en-US" altLang="zh-CN" sz="2400" dirty="0" err="1"/>
              <a:t>i</a:t>
            </a:r>
            <a:r>
              <a:rPr lang="en-US" altLang="zh-CN" sz="2400" dirty="0"/>
              <a:t>=0;i&lt;100;i++) </a:t>
            </a:r>
          </a:p>
          <a:p>
            <a:pPr lvl="2" eaLnBrk="1" hangingPunct="1"/>
            <a:r>
              <a:rPr lang="en-US" altLang="zh-CN" dirty="0"/>
              <a:t>for(j=0;j&lt;100;j++) </a:t>
            </a:r>
          </a:p>
          <a:p>
            <a:pPr lvl="3"/>
            <a:r>
              <a:rPr lang="en-US" altLang="zh-CN" sz="2400" dirty="0"/>
              <a:t>…</a:t>
            </a:r>
          </a:p>
          <a:p>
            <a:pPr eaLnBrk="1" hangingPunct="1"/>
            <a:r>
              <a:rPr lang="en-US" altLang="zh-CN" sz="2800" dirty="0"/>
              <a:t>}</a:t>
            </a:r>
            <a:endParaRPr lang="zh-CN" altLang="en-US" sz="2800" dirty="0"/>
          </a:p>
          <a:p>
            <a:pPr eaLnBrk="1" hangingPunct="1"/>
            <a:r>
              <a:rPr lang="zh-CN" altLang="en-US" sz="2800" dirty="0"/>
              <a:t>解决方案</a:t>
            </a:r>
            <a:r>
              <a:rPr lang="en-US" altLang="zh-CN" sz="2800" dirty="0"/>
              <a:t>: </a:t>
            </a:r>
            <a:r>
              <a:rPr lang="zh-CN" altLang="en-US" sz="2800" dirty="0"/>
              <a:t>换为</a:t>
            </a:r>
            <a:r>
              <a:rPr lang="en-US" altLang="zh-CN" sz="2800" dirty="0" err="1"/>
              <a:t>int</a:t>
            </a:r>
            <a:r>
              <a:rPr lang="en-US" altLang="zh-CN" sz="2800" dirty="0"/>
              <a:t> </a:t>
            </a:r>
            <a:r>
              <a:rPr lang="en-US" altLang="zh-CN" sz="2800" dirty="0" err="1"/>
              <a:t>i</a:t>
            </a:r>
            <a:r>
              <a:rPr lang="en-US" altLang="zh-CN" sz="2800" dirty="0"/>
              <a:t>, j, array[31]; </a:t>
            </a:r>
          </a:p>
          <a:p>
            <a:pPr eaLnBrk="1" hangingPunct="1"/>
            <a:endParaRPr lang="en-US" altLang="zh-CN" sz="2000" dirty="0"/>
          </a:p>
        </p:txBody>
      </p:sp>
    </p:spTree>
    <p:extLst>
      <p:ext uri="{BB962C8B-B14F-4D97-AF65-F5344CB8AC3E}">
        <p14:creationId xmlns:p14="http://schemas.microsoft.com/office/powerpoint/2010/main" val="1508606291"/>
      </p:ext>
    </p:extLst>
  </p:cSld>
  <p:clrMapOvr>
    <a:masterClrMapping/>
  </p:clrMapOvr>
  <p:transition spd="med">
    <p:random/>
    <p:sndAc>
      <p:stSnd>
        <p:snd r:embed="rId2" name="chimes.wav"/>
      </p:stSnd>
    </p:sndAc>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1749426" y="312739"/>
            <a:ext cx="4284663" cy="477837"/>
          </a:xfrm>
          <a:prstGeom prst="rect">
            <a:avLst/>
          </a:prstGeom>
          <a:noFill/>
          <a:ln w="9525">
            <a:noFill/>
            <a:miter lim="800000"/>
            <a:headEnd/>
            <a:tailEnd/>
          </a:ln>
          <a:effectLst/>
        </p:spPr>
        <p:txBody>
          <a:bodyPr wrap="none" anchor="ctr"/>
          <a:lstStyle/>
          <a:p>
            <a:endParaRPr lang="zh-CN" altLang="en-US"/>
          </a:p>
        </p:txBody>
      </p:sp>
      <p:sp>
        <p:nvSpPr>
          <p:cNvPr id="337924" name="Rectangle 4"/>
          <p:cNvSpPr>
            <a:spLocks noGrp="1" noChangeArrowheads="1"/>
          </p:cNvSpPr>
          <p:nvPr>
            <p:ph type="title"/>
          </p:nvPr>
        </p:nvSpPr>
        <p:spPr>
          <a:xfrm>
            <a:off x="4381488" y="81558"/>
            <a:ext cx="5900750" cy="847112"/>
          </a:xfrm>
        </p:spPr>
        <p:txBody>
          <a:bodyPr/>
          <a:lstStyle/>
          <a:p>
            <a:pPr eaLnBrk="1" hangingPunct="1">
              <a:defRPr/>
            </a:pPr>
            <a:r>
              <a:rPr lang="en-US" altLang="zh-CN" sz="3200" dirty="0"/>
              <a:t>Solution: Memory hierarchy </a:t>
            </a:r>
          </a:p>
        </p:txBody>
      </p:sp>
      <p:sp>
        <p:nvSpPr>
          <p:cNvPr id="9220" name="AutoShape 3"/>
          <p:cNvSpPr>
            <a:spLocks noGrp="1" noChangeArrowheads="1"/>
          </p:cNvSpPr>
          <p:nvPr>
            <p:ph idx="1"/>
          </p:nvPr>
        </p:nvSpPr>
        <p:spPr>
          <a:xfrm>
            <a:off x="2125663" y="1557339"/>
            <a:ext cx="8229600" cy="4573587"/>
          </a:xfrm>
        </p:spPr>
        <p:txBody>
          <a:bodyPr/>
          <a:lstStyle/>
          <a:p>
            <a:pPr eaLnBrk="1" hangingPunct="1"/>
            <a:r>
              <a:rPr lang="en-US" altLang="zh-CN" sz="2000"/>
              <a:t>Build a memory hierarchy</a:t>
            </a:r>
          </a:p>
        </p:txBody>
      </p:sp>
      <p:grpSp>
        <p:nvGrpSpPr>
          <p:cNvPr id="9221" name="Group 103"/>
          <p:cNvGrpSpPr>
            <a:grpSpLocks/>
          </p:cNvGrpSpPr>
          <p:nvPr/>
        </p:nvGrpSpPr>
        <p:grpSpPr bwMode="auto">
          <a:xfrm>
            <a:off x="1776413" y="2024064"/>
            <a:ext cx="5054600" cy="3838575"/>
            <a:chOff x="465" y="1275"/>
            <a:chExt cx="3184" cy="2418"/>
          </a:xfrm>
        </p:grpSpPr>
        <p:sp>
          <p:nvSpPr>
            <p:cNvPr id="9258" name="Freeform 11"/>
            <p:cNvSpPr>
              <a:spLocks/>
            </p:cNvSpPr>
            <p:nvPr/>
          </p:nvSpPr>
          <p:spPr bwMode="auto">
            <a:xfrm>
              <a:off x="1347" y="1858"/>
              <a:ext cx="631" cy="249"/>
            </a:xfrm>
            <a:custGeom>
              <a:avLst/>
              <a:gdLst>
                <a:gd name="T0" fmla="*/ 631 w 631"/>
                <a:gd name="T1" fmla="*/ 249 h 249"/>
                <a:gd name="T2" fmla="*/ 631 w 631"/>
                <a:gd name="T3" fmla="*/ 0 h 249"/>
                <a:gd name="T4" fmla="*/ 0 w 631"/>
                <a:gd name="T5" fmla="*/ 0 h 249"/>
                <a:gd name="T6" fmla="*/ 0 w 631"/>
                <a:gd name="T7" fmla="*/ 249 h 249"/>
                <a:gd name="T8" fmla="*/ 631 w 631"/>
                <a:gd name="T9" fmla="*/ 249 h 249"/>
                <a:gd name="T10" fmla="*/ 631 w 631"/>
                <a:gd name="T11" fmla="*/ 249 h 2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1" h="249">
                  <a:moveTo>
                    <a:pt x="631" y="249"/>
                  </a:moveTo>
                  <a:lnTo>
                    <a:pt x="631" y="0"/>
                  </a:lnTo>
                  <a:lnTo>
                    <a:pt x="0" y="0"/>
                  </a:lnTo>
                  <a:lnTo>
                    <a:pt x="0" y="249"/>
                  </a:lnTo>
                  <a:lnTo>
                    <a:pt x="631" y="249"/>
                  </a:lnTo>
                  <a:close/>
                </a:path>
              </a:pathLst>
            </a:custGeom>
            <a:solidFill>
              <a:srgbClr val="CCCCCC"/>
            </a:solidFill>
            <a:ln w="9525">
              <a:noFill/>
              <a:round/>
              <a:headEnd/>
              <a:tailEnd/>
            </a:ln>
          </p:spPr>
          <p:txBody>
            <a:bodyPr/>
            <a:lstStyle/>
            <a:p>
              <a:endParaRPr lang="zh-CN" altLang="en-US"/>
            </a:p>
          </p:txBody>
        </p:sp>
        <p:sp>
          <p:nvSpPr>
            <p:cNvPr id="9259" name="Freeform 12"/>
            <p:cNvSpPr>
              <a:spLocks/>
            </p:cNvSpPr>
            <p:nvPr/>
          </p:nvSpPr>
          <p:spPr bwMode="auto">
            <a:xfrm>
              <a:off x="1347" y="1858"/>
              <a:ext cx="631" cy="249"/>
            </a:xfrm>
            <a:custGeom>
              <a:avLst/>
              <a:gdLst>
                <a:gd name="T0" fmla="*/ 631 w 631"/>
                <a:gd name="T1" fmla="*/ 249 h 249"/>
                <a:gd name="T2" fmla="*/ 631 w 631"/>
                <a:gd name="T3" fmla="*/ 0 h 249"/>
                <a:gd name="T4" fmla="*/ 0 w 631"/>
                <a:gd name="T5" fmla="*/ 0 h 249"/>
                <a:gd name="T6" fmla="*/ 0 w 631"/>
                <a:gd name="T7" fmla="*/ 249 h 249"/>
                <a:gd name="T8" fmla="*/ 631 w 631"/>
                <a:gd name="T9" fmla="*/ 249 h 249"/>
                <a:gd name="T10" fmla="*/ 631 w 631"/>
                <a:gd name="T11" fmla="*/ 249 h 2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1" h="249">
                  <a:moveTo>
                    <a:pt x="631" y="249"/>
                  </a:moveTo>
                  <a:lnTo>
                    <a:pt x="631" y="0"/>
                  </a:lnTo>
                  <a:lnTo>
                    <a:pt x="0" y="0"/>
                  </a:lnTo>
                  <a:lnTo>
                    <a:pt x="0" y="249"/>
                  </a:lnTo>
                  <a:lnTo>
                    <a:pt x="631" y="249"/>
                  </a:lnTo>
                </a:path>
              </a:pathLst>
            </a:custGeom>
            <a:noFill/>
            <a:ln w="22225">
              <a:solidFill>
                <a:srgbClr val="000000"/>
              </a:solidFill>
              <a:prstDash val="solid"/>
              <a:round/>
              <a:headEnd/>
              <a:tailEnd/>
            </a:ln>
          </p:spPr>
          <p:txBody>
            <a:bodyPr/>
            <a:lstStyle/>
            <a:p>
              <a:endParaRPr lang="zh-CN" altLang="en-US"/>
            </a:p>
          </p:txBody>
        </p:sp>
        <p:sp>
          <p:nvSpPr>
            <p:cNvPr id="9260" name="Rectangle 13"/>
            <p:cNvSpPr>
              <a:spLocks noChangeArrowheads="1"/>
            </p:cNvSpPr>
            <p:nvPr/>
          </p:nvSpPr>
          <p:spPr bwMode="auto">
            <a:xfrm>
              <a:off x="1480" y="1912"/>
              <a:ext cx="10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M</a:t>
              </a:r>
              <a:endParaRPr lang="en-US" altLang="zh-CN"/>
            </a:p>
          </p:txBody>
        </p:sp>
        <p:sp>
          <p:nvSpPr>
            <p:cNvPr id="9261" name="Rectangle 14"/>
            <p:cNvSpPr>
              <a:spLocks noChangeArrowheads="1"/>
            </p:cNvSpPr>
            <p:nvPr/>
          </p:nvSpPr>
          <p:spPr bwMode="auto">
            <a:xfrm>
              <a:off x="1580" y="1912"/>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e</a:t>
              </a:r>
              <a:endParaRPr lang="en-US" altLang="zh-CN"/>
            </a:p>
          </p:txBody>
        </p:sp>
        <p:sp>
          <p:nvSpPr>
            <p:cNvPr id="9262" name="Rectangle 15"/>
            <p:cNvSpPr>
              <a:spLocks noChangeArrowheads="1"/>
            </p:cNvSpPr>
            <p:nvPr/>
          </p:nvSpPr>
          <p:spPr bwMode="auto">
            <a:xfrm>
              <a:off x="1646" y="1912"/>
              <a:ext cx="10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m</a:t>
              </a:r>
              <a:endParaRPr lang="en-US" altLang="zh-CN"/>
            </a:p>
          </p:txBody>
        </p:sp>
        <p:sp>
          <p:nvSpPr>
            <p:cNvPr id="9263" name="Rectangle 16"/>
            <p:cNvSpPr>
              <a:spLocks noChangeArrowheads="1"/>
            </p:cNvSpPr>
            <p:nvPr/>
          </p:nvSpPr>
          <p:spPr bwMode="auto">
            <a:xfrm>
              <a:off x="1746" y="1912"/>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o</a:t>
              </a:r>
              <a:endParaRPr lang="en-US" altLang="zh-CN"/>
            </a:p>
          </p:txBody>
        </p:sp>
        <p:sp>
          <p:nvSpPr>
            <p:cNvPr id="9264" name="Rectangle 17"/>
            <p:cNvSpPr>
              <a:spLocks noChangeArrowheads="1"/>
            </p:cNvSpPr>
            <p:nvPr/>
          </p:nvSpPr>
          <p:spPr bwMode="auto">
            <a:xfrm>
              <a:off x="1814" y="1912"/>
              <a:ext cx="4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r</a:t>
              </a:r>
              <a:endParaRPr lang="en-US" altLang="zh-CN"/>
            </a:p>
          </p:txBody>
        </p:sp>
        <p:sp>
          <p:nvSpPr>
            <p:cNvPr id="9265" name="Rectangle 18"/>
            <p:cNvSpPr>
              <a:spLocks noChangeArrowheads="1"/>
            </p:cNvSpPr>
            <p:nvPr/>
          </p:nvSpPr>
          <p:spPr bwMode="auto">
            <a:xfrm>
              <a:off x="1854" y="1912"/>
              <a:ext cx="6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y</a:t>
              </a:r>
              <a:endParaRPr lang="en-US" altLang="zh-CN"/>
            </a:p>
          </p:txBody>
        </p:sp>
        <p:sp>
          <p:nvSpPr>
            <p:cNvPr id="9266" name="Freeform 19"/>
            <p:cNvSpPr>
              <a:spLocks/>
            </p:cNvSpPr>
            <p:nvPr/>
          </p:nvSpPr>
          <p:spPr bwMode="auto">
            <a:xfrm>
              <a:off x="1193" y="1275"/>
              <a:ext cx="943" cy="403"/>
            </a:xfrm>
            <a:custGeom>
              <a:avLst/>
              <a:gdLst>
                <a:gd name="T0" fmla="*/ 943 w 943"/>
                <a:gd name="T1" fmla="*/ 403 h 403"/>
                <a:gd name="T2" fmla="*/ 943 w 943"/>
                <a:gd name="T3" fmla="*/ 0 h 403"/>
                <a:gd name="T4" fmla="*/ 0 w 943"/>
                <a:gd name="T5" fmla="*/ 0 h 403"/>
                <a:gd name="T6" fmla="*/ 0 w 943"/>
                <a:gd name="T7" fmla="*/ 403 h 403"/>
                <a:gd name="T8" fmla="*/ 943 w 943"/>
                <a:gd name="T9" fmla="*/ 403 h 403"/>
                <a:gd name="T10" fmla="*/ 943 w 943"/>
                <a:gd name="T11" fmla="*/ 403 h 4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3" h="403">
                  <a:moveTo>
                    <a:pt x="943" y="403"/>
                  </a:moveTo>
                  <a:lnTo>
                    <a:pt x="943" y="0"/>
                  </a:lnTo>
                  <a:lnTo>
                    <a:pt x="0" y="0"/>
                  </a:lnTo>
                  <a:lnTo>
                    <a:pt x="0" y="403"/>
                  </a:lnTo>
                  <a:lnTo>
                    <a:pt x="943" y="403"/>
                  </a:lnTo>
                  <a:close/>
                </a:path>
              </a:pathLst>
            </a:custGeom>
            <a:solidFill>
              <a:srgbClr val="CCCCCC"/>
            </a:solidFill>
            <a:ln w="9525">
              <a:noFill/>
              <a:round/>
              <a:headEnd/>
              <a:tailEnd/>
            </a:ln>
          </p:spPr>
          <p:txBody>
            <a:bodyPr/>
            <a:lstStyle/>
            <a:p>
              <a:endParaRPr lang="zh-CN" altLang="en-US"/>
            </a:p>
          </p:txBody>
        </p:sp>
        <p:sp>
          <p:nvSpPr>
            <p:cNvPr id="9267" name="Freeform 20"/>
            <p:cNvSpPr>
              <a:spLocks/>
            </p:cNvSpPr>
            <p:nvPr/>
          </p:nvSpPr>
          <p:spPr bwMode="auto">
            <a:xfrm>
              <a:off x="1193" y="1275"/>
              <a:ext cx="943" cy="403"/>
            </a:xfrm>
            <a:custGeom>
              <a:avLst/>
              <a:gdLst>
                <a:gd name="T0" fmla="*/ 943 w 943"/>
                <a:gd name="T1" fmla="*/ 403 h 403"/>
                <a:gd name="T2" fmla="*/ 943 w 943"/>
                <a:gd name="T3" fmla="*/ 0 h 403"/>
                <a:gd name="T4" fmla="*/ 0 w 943"/>
                <a:gd name="T5" fmla="*/ 0 h 403"/>
                <a:gd name="T6" fmla="*/ 0 w 943"/>
                <a:gd name="T7" fmla="*/ 403 h 403"/>
                <a:gd name="T8" fmla="*/ 943 w 943"/>
                <a:gd name="T9" fmla="*/ 403 h 403"/>
                <a:gd name="T10" fmla="*/ 943 w 943"/>
                <a:gd name="T11" fmla="*/ 403 h 4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3" h="403">
                  <a:moveTo>
                    <a:pt x="943" y="403"/>
                  </a:moveTo>
                  <a:lnTo>
                    <a:pt x="943" y="0"/>
                  </a:lnTo>
                  <a:lnTo>
                    <a:pt x="0" y="0"/>
                  </a:lnTo>
                  <a:lnTo>
                    <a:pt x="0" y="403"/>
                  </a:lnTo>
                  <a:lnTo>
                    <a:pt x="943" y="403"/>
                  </a:lnTo>
                </a:path>
              </a:pathLst>
            </a:custGeom>
            <a:noFill/>
            <a:ln w="22225">
              <a:solidFill>
                <a:srgbClr val="000000"/>
              </a:solidFill>
              <a:prstDash val="solid"/>
              <a:round/>
              <a:headEnd/>
              <a:tailEnd/>
            </a:ln>
          </p:spPr>
          <p:txBody>
            <a:bodyPr/>
            <a:lstStyle/>
            <a:p>
              <a:endParaRPr lang="zh-CN" altLang="en-US"/>
            </a:p>
          </p:txBody>
        </p:sp>
        <p:sp>
          <p:nvSpPr>
            <p:cNvPr id="9268" name="Freeform 21"/>
            <p:cNvSpPr>
              <a:spLocks/>
            </p:cNvSpPr>
            <p:nvPr/>
          </p:nvSpPr>
          <p:spPr bwMode="auto">
            <a:xfrm>
              <a:off x="1283" y="2287"/>
              <a:ext cx="763" cy="498"/>
            </a:xfrm>
            <a:custGeom>
              <a:avLst/>
              <a:gdLst>
                <a:gd name="T0" fmla="*/ 763 w 763"/>
                <a:gd name="T1" fmla="*/ 494 h 498"/>
                <a:gd name="T2" fmla="*/ 763 w 763"/>
                <a:gd name="T3" fmla="*/ 0 h 498"/>
                <a:gd name="T4" fmla="*/ 0 w 763"/>
                <a:gd name="T5" fmla="*/ 0 h 498"/>
                <a:gd name="T6" fmla="*/ 0 w 763"/>
                <a:gd name="T7" fmla="*/ 498 h 498"/>
                <a:gd name="T8" fmla="*/ 763 w 763"/>
                <a:gd name="T9" fmla="*/ 498 h 498"/>
                <a:gd name="T10" fmla="*/ 763 w 763"/>
                <a:gd name="T11" fmla="*/ 498 h 498"/>
                <a:gd name="T12" fmla="*/ 763 w 763"/>
                <a:gd name="T13" fmla="*/ 494 h 4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3" h="498">
                  <a:moveTo>
                    <a:pt x="763" y="494"/>
                  </a:moveTo>
                  <a:lnTo>
                    <a:pt x="763" y="0"/>
                  </a:lnTo>
                  <a:lnTo>
                    <a:pt x="0" y="0"/>
                  </a:lnTo>
                  <a:lnTo>
                    <a:pt x="0" y="498"/>
                  </a:lnTo>
                  <a:lnTo>
                    <a:pt x="763" y="498"/>
                  </a:lnTo>
                  <a:lnTo>
                    <a:pt x="763" y="494"/>
                  </a:lnTo>
                  <a:close/>
                </a:path>
              </a:pathLst>
            </a:custGeom>
            <a:solidFill>
              <a:srgbClr val="CCCCCC"/>
            </a:solidFill>
            <a:ln w="9525">
              <a:noFill/>
              <a:round/>
              <a:headEnd/>
              <a:tailEnd/>
            </a:ln>
          </p:spPr>
          <p:txBody>
            <a:bodyPr/>
            <a:lstStyle/>
            <a:p>
              <a:endParaRPr lang="zh-CN" altLang="en-US"/>
            </a:p>
          </p:txBody>
        </p:sp>
        <p:sp>
          <p:nvSpPr>
            <p:cNvPr id="9269" name="Freeform 22"/>
            <p:cNvSpPr>
              <a:spLocks/>
            </p:cNvSpPr>
            <p:nvPr/>
          </p:nvSpPr>
          <p:spPr bwMode="auto">
            <a:xfrm>
              <a:off x="1283" y="2287"/>
              <a:ext cx="763" cy="498"/>
            </a:xfrm>
            <a:custGeom>
              <a:avLst/>
              <a:gdLst>
                <a:gd name="T0" fmla="*/ 763 w 763"/>
                <a:gd name="T1" fmla="*/ 494 h 498"/>
                <a:gd name="T2" fmla="*/ 763 w 763"/>
                <a:gd name="T3" fmla="*/ 0 h 498"/>
                <a:gd name="T4" fmla="*/ 0 w 763"/>
                <a:gd name="T5" fmla="*/ 0 h 498"/>
                <a:gd name="T6" fmla="*/ 0 w 763"/>
                <a:gd name="T7" fmla="*/ 498 h 498"/>
                <a:gd name="T8" fmla="*/ 763 w 763"/>
                <a:gd name="T9" fmla="*/ 498 h 498"/>
                <a:gd name="T10" fmla="*/ 763 w 763"/>
                <a:gd name="T11" fmla="*/ 498 h 4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3" h="498">
                  <a:moveTo>
                    <a:pt x="763" y="494"/>
                  </a:moveTo>
                  <a:lnTo>
                    <a:pt x="763" y="0"/>
                  </a:lnTo>
                  <a:lnTo>
                    <a:pt x="0" y="0"/>
                  </a:lnTo>
                  <a:lnTo>
                    <a:pt x="0" y="498"/>
                  </a:lnTo>
                  <a:lnTo>
                    <a:pt x="763" y="498"/>
                  </a:lnTo>
                </a:path>
              </a:pathLst>
            </a:custGeom>
            <a:noFill/>
            <a:ln w="22225">
              <a:solidFill>
                <a:srgbClr val="000000"/>
              </a:solidFill>
              <a:prstDash val="solid"/>
              <a:round/>
              <a:headEnd/>
              <a:tailEnd/>
            </a:ln>
          </p:spPr>
          <p:txBody>
            <a:bodyPr/>
            <a:lstStyle/>
            <a:p>
              <a:endParaRPr lang="zh-CN" altLang="en-US"/>
            </a:p>
          </p:txBody>
        </p:sp>
        <p:sp>
          <p:nvSpPr>
            <p:cNvPr id="9270" name="Rectangle 23"/>
            <p:cNvSpPr>
              <a:spLocks noChangeArrowheads="1"/>
            </p:cNvSpPr>
            <p:nvPr/>
          </p:nvSpPr>
          <p:spPr bwMode="auto">
            <a:xfrm>
              <a:off x="1579" y="1404"/>
              <a:ext cx="8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C</a:t>
              </a:r>
              <a:endParaRPr lang="en-US" altLang="zh-CN"/>
            </a:p>
          </p:txBody>
        </p:sp>
        <p:sp>
          <p:nvSpPr>
            <p:cNvPr id="9271" name="Rectangle 24"/>
            <p:cNvSpPr>
              <a:spLocks noChangeArrowheads="1"/>
            </p:cNvSpPr>
            <p:nvPr/>
          </p:nvSpPr>
          <p:spPr bwMode="auto">
            <a:xfrm>
              <a:off x="1665" y="1404"/>
              <a:ext cx="8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P</a:t>
              </a:r>
              <a:endParaRPr lang="en-US" altLang="zh-CN"/>
            </a:p>
          </p:txBody>
        </p:sp>
        <p:sp>
          <p:nvSpPr>
            <p:cNvPr id="9272" name="Rectangle 25"/>
            <p:cNvSpPr>
              <a:spLocks noChangeArrowheads="1"/>
            </p:cNvSpPr>
            <p:nvPr/>
          </p:nvSpPr>
          <p:spPr bwMode="auto">
            <a:xfrm>
              <a:off x="1744" y="1404"/>
              <a:ext cx="8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U</a:t>
              </a:r>
              <a:endParaRPr lang="en-US" altLang="zh-CN"/>
            </a:p>
          </p:txBody>
        </p:sp>
        <p:sp>
          <p:nvSpPr>
            <p:cNvPr id="9273" name="Rectangle 26"/>
            <p:cNvSpPr>
              <a:spLocks noChangeArrowheads="1"/>
            </p:cNvSpPr>
            <p:nvPr/>
          </p:nvSpPr>
          <p:spPr bwMode="auto">
            <a:xfrm>
              <a:off x="1480" y="2464"/>
              <a:ext cx="10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M</a:t>
              </a:r>
              <a:endParaRPr lang="en-US" altLang="zh-CN"/>
            </a:p>
          </p:txBody>
        </p:sp>
        <p:sp>
          <p:nvSpPr>
            <p:cNvPr id="9274" name="Rectangle 27"/>
            <p:cNvSpPr>
              <a:spLocks noChangeArrowheads="1"/>
            </p:cNvSpPr>
            <p:nvPr/>
          </p:nvSpPr>
          <p:spPr bwMode="auto">
            <a:xfrm>
              <a:off x="1580" y="2464"/>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e</a:t>
              </a:r>
              <a:endParaRPr lang="en-US" altLang="zh-CN"/>
            </a:p>
          </p:txBody>
        </p:sp>
        <p:sp>
          <p:nvSpPr>
            <p:cNvPr id="9275" name="Rectangle 28"/>
            <p:cNvSpPr>
              <a:spLocks noChangeArrowheads="1"/>
            </p:cNvSpPr>
            <p:nvPr/>
          </p:nvSpPr>
          <p:spPr bwMode="auto">
            <a:xfrm>
              <a:off x="1646" y="2464"/>
              <a:ext cx="10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m</a:t>
              </a:r>
              <a:endParaRPr lang="en-US" altLang="zh-CN"/>
            </a:p>
          </p:txBody>
        </p:sp>
        <p:sp>
          <p:nvSpPr>
            <p:cNvPr id="9276" name="Rectangle 29"/>
            <p:cNvSpPr>
              <a:spLocks noChangeArrowheads="1"/>
            </p:cNvSpPr>
            <p:nvPr/>
          </p:nvSpPr>
          <p:spPr bwMode="auto">
            <a:xfrm>
              <a:off x="1746" y="2464"/>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o</a:t>
              </a:r>
              <a:endParaRPr lang="en-US" altLang="zh-CN"/>
            </a:p>
          </p:txBody>
        </p:sp>
        <p:sp>
          <p:nvSpPr>
            <p:cNvPr id="9277" name="Rectangle 30"/>
            <p:cNvSpPr>
              <a:spLocks noChangeArrowheads="1"/>
            </p:cNvSpPr>
            <p:nvPr/>
          </p:nvSpPr>
          <p:spPr bwMode="auto">
            <a:xfrm>
              <a:off x="1814" y="2464"/>
              <a:ext cx="4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r</a:t>
              </a:r>
              <a:endParaRPr lang="en-US" altLang="zh-CN"/>
            </a:p>
          </p:txBody>
        </p:sp>
        <p:sp>
          <p:nvSpPr>
            <p:cNvPr id="9278" name="Rectangle 31"/>
            <p:cNvSpPr>
              <a:spLocks noChangeArrowheads="1"/>
            </p:cNvSpPr>
            <p:nvPr/>
          </p:nvSpPr>
          <p:spPr bwMode="auto">
            <a:xfrm>
              <a:off x="1854" y="2464"/>
              <a:ext cx="6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y</a:t>
              </a:r>
              <a:endParaRPr lang="en-US" altLang="zh-CN"/>
            </a:p>
          </p:txBody>
        </p:sp>
        <p:sp>
          <p:nvSpPr>
            <p:cNvPr id="9279" name="Rectangle 32"/>
            <p:cNvSpPr>
              <a:spLocks noChangeArrowheads="1"/>
            </p:cNvSpPr>
            <p:nvPr/>
          </p:nvSpPr>
          <p:spPr bwMode="auto">
            <a:xfrm>
              <a:off x="2412" y="1404"/>
              <a:ext cx="8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S</a:t>
              </a:r>
              <a:endParaRPr lang="en-US" altLang="zh-CN"/>
            </a:p>
          </p:txBody>
        </p:sp>
        <p:sp>
          <p:nvSpPr>
            <p:cNvPr id="9280" name="Rectangle 33"/>
            <p:cNvSpPr>
              <a:spLocks noChangeArrowheads="1"/>
            </p:cNvSpPr>
            <p:nvPr/>
          </p:nvSpPr>
          <p:spPr bwMode="auto">
            <a:xfrm>
              <a:off x="2492" y="1404"/>
              <a:ext cx="2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i</a:t>
              </a:r>
              <a:endParaRPr lang="en-US" altLang="zh-CN"/>
            </a:p>
          </p:txBody>
        </p:sp>
        <p:sp>
          <p:nvSpPr>
            <p:cNvPr id="9281" name="Rectangle 34"/>
            <p:cNvSpPr>
              <a:spLocks noChangeArrowheads="1"/>
            </p:cNvSpPr>
            <p:nvPr/>
          </p:nvSpPr>
          <p:spPr bwMode="auto">
            <a:xfrm>
              <a:off x="2517" y="1404"/>
              <a:ext cx="6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z</a:t>
              </a:r>
              <a:endParaRPr lang="en-US" altLang="zh-CN"/>
            </a:p>
          </p:txBody>
        </p:sp>
        <p:sp>
          <p:nvSpPr>
            <p:cNvPr id="9282" name="Rectangle 35"/>
            <p:cNvSpPr>
              <a:spLocks noChangeArrowheads="1"/>
            </p:cNvSpPr>
            <p:nvPr/>
          </p:nvSpPr>
          <p:spPr bwMode="auto">
            <a:xfrm>
              <a:off x="2576" y="1404"/>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e</a:t>
              </a:r>
              <a:endParaRPr lang="en-US" altLang="zh-CN"/>
            </a:p>
          </p:txBody>
        </p:sp>
        <p:sp>
          <p:nvSpPr>
            <p:cNvPr id="9283" name="Rectangle 36"/>
            <p:cNvSpPr>
              <a:spLocks noChangeArrowheads="1"/>
            </p:cNvSpPr>
            <p:nvPr/>
          </p:nvSpPr>
          <p:spPr bwMode="auto">
            <a:xfrm>
              <a:off x="3061" y="1404"/>
              <a:ext cx="8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C</a:t>
              </a:r>
              <a:endParaRPr lang="en-US" altLang="zh-CN"/>
            </a:p>
          </p:txBody>
        </p:sp>
        <p:sp>
          <p:nvSpPr>
            <p:cNvPr id="9284" name="Rectangle 37"/>
            <p:cNvSpPr>
              <a:spLocks noChangeArrowheads="1"/>
            </p:cNvSpPr>
            <p:nvPr/>
          </p:nvSpPr>
          <p:spPr bwMode="auto">
            <a:xfrm>
              <a:off x="3145" y="1404"/>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o</a:t>
              </a:r>
              <a:endParaRPr lang="en-US" altLang="zh-CN"/>
            </a:p>
          </p:txBody>
        </p:sp>
        <p:sp>
          <p:nvSpPr>
            <p:cNvPr id="9285" name="Rectangle 38"/>
            <p:cNvSpPr>
              <a:spLocks noChangeArrowheads="1"/>
            </p:cNvSpPr>
            <p:nvPr/>
          </p:nvSpPr>
          <p:spPr bwMode="auto">
            <a:xfrm>
              <a:off x="3213" y="1404"/>
              <a:ext cx="6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s</a:t>
              </a:r>
              <a:endParaRPr lang="en-US" altLang="zh-CN"/>
            </a:p>
          </p:txBody>
        </p:sp>
        <p:sp>
          <p:nvSpPr>
            <p:cNvPr id="9286" name="Rectangle 39"/>
            <p:cNvSpPr>
              <a:spLocks noChangeArrowheads="1"/>
            </p:cNvSpPr>
            <p:nvPr/>
          </p:nvSpPr>
          <p:spPr bwMode="auto">
            <a:xfrm>
              <a:off x="3273" y="1404"/>
              <a:ext cx="33"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t</a:t>
              </a:r>
              <a:endParaRPr lang="en-US" altLang="zh-CN"/>
            </a:p>
          </p:txBody>
        </p:sp>
        <p:sp>
          <p:nvSpPr>
            <p:cNvPr id="9287" name="Rectangle 40"/>
            <p:cNvSpPr>
              <a:spLocks noChangeArrowheads="1"/>
            </p:cNvSpPr>
            <p:nvPr/>
          </p:nvSpPr>
          <p:spPr bwMode="auto">
            <a:xfrm>
              <a:off x="3305" y="1404"/>
              <a:ext cx="33"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 </a:t>
              </a:r>
              <a:endParaRPr lang="en-US" altLang="zh-CN"/>
            </a:p>
          </p:txBody>
        </p:sp>
        <p:sp>
          <p:nvSpPr>
            <p:cNvPr id="9288" name="Rectangle 41"/>
            <p:cNvSpPr>
              <a:spLocks noChangeArrowheads="1"/>
            </p:cNvSpPr>
            <p:nvPr/>
          </p:nvSpPr>
          <p:spPr bwMode="auto">
            <a:xfrm>
              <a:off x="3342" y="1404"/>
              <a:ext cx="4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a:t>
              </a:r>
              <a:endParaRPr lang="en-US" altLang="zh-CN"/>
            </a:p>
          </p:txBody>
        </p:sp>
        <p:sp>
          <p:nvSpPr>
            <p:cNvPr id="9289" name="Rectangle 42"/>
            <p:cNvSpPr>
              <a:spLocks noChangeArrowheads="1"/>
            </p:cNvSpPr>
            <p:nvPr/>
          </p:nvSpPr>
          <p:spPr bwMode="auto">
            <a:xfrm>
              <a:off x="3381" y="1404"/>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a:t>
              </a:r>
              <a:endParaRPr lang="en-US" altLang="zh-CN"/>
            </a:p>
          </p:txBody>
        </p:sp>
        <p:sp>
          <p:nvSpPr>
            <p:cNvPr id="9290" name="Rectangle 43"/>
            <p:cNvSpPr>
              <a:spLocks noChangeArrowheads="1"/>
            </p:cNvSpPr>
            <p:nvPr/>
          </p:nvSpPr>
          <p:spPr bwMode="auto">
            <a:xfrm>
              <a:off x="3446" y="1404"/>
              <a:ext cx="33"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a:t>
              </a:r>
              <a:endParaRPr lang="en-US" altLang="zh-CN"/>
            </a:p>
          </p:txBody>
        </p:sp>
        <p:sp>
          <p:nvSpPr>
            <p:cNvPr id="9291" name="Rectangle 44"/>
            <p:cNvSpPr>
              <a:spLocks noChangeArrowheads="1"/>
            </p:cNvSpPr>
            <p:nvPr/>
          </p:nvSpPr>
          <p:spPr bwMode="auto">
            <a:xfrm>
              <a:off x="3478" y="1404"/>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b</a:t>
              </a:r>
              <a:endParaRPr lang="en-US" altLang="zh-CN"/>
            </a:p>
          </p:txBody>
        </p:sp>
        <p:sp>
          <p:nvSpPr>
            <p:cNvPr id="9292" name="Rectangle 45"/>
            <p:cNvSpPr>
              <a:spLocks noChangeArrowheads="1"/>
            </p:cNvSpPr>
            <p:nvPr/>
          </p:nvSpPr>
          <p:spPr bwMode="auto">
            <a:xfrm>
              <a:off x="3547" y="1404"/>
              <a:ext cx="2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i</a:t>
              </a:r>
              <a:endParaRPr lang="en-US" altLang="zh-CN"/>
            </a:p>
          </p:txBody>
        </p:sp>
        <p:sp>
          <p:nvSpPr>
            <p:cNvPr id="9293" name="Rectangle 46"/>
            <p:cNvSpPr>
              <a:spLocks noChangeArrowheads="1"/>
            </p:cNvSpPr>
            <p:nvPr/>
          </p:nvSpPr>
          <p:spPr bwMode="auto">
            <a:xfrm>
              <a:off x="3572" y="1404"/>
              <a:ext cx="33"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t</a:t>
              </a:r>
              <a:endParaRPr lang="en-US" altLang="zh-CN"/>
            </a:p>
          </p:txBody>
        </p:sp>
        <p:sp>
          <p:nvSpPr>
            <p:cNvPr id="9294" name="Rectangle 47"/>
            <p:cNvSpPr>
              <a:spLocks noChangeArrowheads="1"/>
            </p:cNvSpPr>
            <p:nvPr/>
          </p:nvSpPr>
          <p:spPr bwMode="auto">
            <a:xfrm>
              <a:off x="3609" y="1404"/>
              <a:ext cx="4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a:t>
              </a:r>
              <a:endParaRPr lang="en-US" altLang="zh-CN"/>
            </a:p>
          </p:txBody>
        </p:sp>
        <p:sp>
          <p:nvSpPr>
            <p:cNvPr id="9295" name="Rectangle 48"/>
            <p:cNvSpPr>
              <a:spLocks noChangeArrowheads="1"/>
            </p:cNvSpPr>
            <p:nvPr/>
          </p:nvSpPr>
          <p:spPr bwMode="auto">
            <a:xfrm>
              <a:off x="505" y="1404"/>
              <a:ext cx="8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S</a:t>
              </a:r>
              <a:endParaRPr lang="en-US" altLang="zh-CN"/>
            </a:p>
          </p:txBody>
        </p:sp>
        <p:sp>
          <p:nvSpPr>
            <p:cNvPr id="9296" name="Rectangle 49"/>
            <p:cNvSpPr>
              <a:spLocks noChangeArrowheads="1"/>
            </p:cNvSpPr>
            <p:nvPr/>
          </p:nvSpPr>
          <p:spPr bwMode="auto">
            <a:xfrm>
              <a:off x="584" y="1404"/>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p</a:t>
              </a:r>
              <a:endParaRPr lang="en-US" altLang="zh-CN"/>
            </a:p>
          </p:txBody>
        </p:sp>
        <p:sp>
          <p:nvSpPr>
            <p:cNvPr id="9297" name="Rectangle 50"/>
            <p:cNvSpPr>
              <a:spLocks noChangeArrowheads="1"/>
            </p:cNvSpPr>
            <p:nvPr/>
          </p:nvSpPr>
          <p:spPr bwMode="auto">
            <a:xfrm>
              <a:off x="650" y="1404"/>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e</a:t>
              </a:r>
              <a:endParaRPr lang="en-US" altLang="zh-CN"/>
            </a:p>
          </p:txBody>
        </p:sp>
        <p:sp>
          <p:nvSpPr>
            <p:cNvPr id="9298" name="Rectangle 51"/>
            <p:cNvSpPr>
              <a:spLocks noChangeArrowheads="1"/>
            </p:cNvSpPr>
            <p:nvPr/>
          </p:nvSpPr>
          <p:spPr bwMode="auto">
            <a:xfrm>
              <a:off x="715" y="1404"/>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e</a:t>
              </a:r>
              <a:endParaRPr lang="en-US" altLang="zh-CN"/>
            </a:p>
          </p:txBody>
        </p:sp>
        <p:sp>
          <p:nvSpPr>
            <p:cNvPr id="9299" name="Rectangle 52"/>
            <p:cNvSpPr>
              <a:spLocks noChangeArrowheads="1"/>
            </p:cNvSpPr>
            <p:nvPr/>
          </p:nvSpPr>
          <p:spPr bwMode="auto">
            <a:xfrm>
              <a:off x="786" y="1404"/>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d</a:t>
              </a:r>
              <a:endParaRPr lang="en-US" altLang="zh-CN"/>
            </a:p>
          </p:txBody>
        </p:sp>
        <p:sp>
          <p:nvSpPr>
            <p:cNvPr id="9300" name="Rectangle 53"/>
            <p:cNvSpPr>
              <a:spLocks noChangeArrowheads="1"/>
            </p:cNvSpPr>
            <p:nvPr/>
          </p:nvSpPr>
          <p:spPr bwMode="auto">
            <a:xfrm>
              <a:off x="2290" y="1912"/>
              <a:ext cx="8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S</a:t>
              </a:r>
              <a:endParaRPr lang="en-US" altLang="zh-CN"/>
            </a:p>
          </p:txBody>
        </p:sp>
        <p:sp>
          <p:nvSpPr>
            <p:cNvPr id="9301" name="Rectangle 54"/>
            <p:cNvSpPr>
              <a:spLocks noChangeArrowheads="1"/>
            </p:cNvSpPr>
            <p:nvPr/>
          </p:nvSpPr>
          <p:spPr bwMode="auto">
            <a:xfrm>
              <a:off x="2368" y="1912"/>
              <a:ext cx="10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m</a:t>
              </a:r>
              <a:endParaRPr lang="en-US" altLang="zh-CN"/>
            </a:p>
          </p:txBody>
        </p:sp>
        <p:sp>
          <p:nvSpPr>
            <p:cNvPr id="9302" name="Rectangle 55"/>
            <p:cNvSpPr>
              <a:spLocks noChangeArrowheads="1"/>
            </p:cNvSpPr>
            <p:nvPr/>
          </p:nvSpPr>
          <p:spPr bwMode="auto">
            <a:xfrm>
              <a:off x="2468" y="1912"/>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a</a:t>
              </a:r>
              <a:endParaRPr lang="en-US" altLang="zh-CN"/>
            </a:p>
          </p:txBody>
        </p:sp>
        <p:sp>
          <p:nvSpPr>
            <p:cNvPr id="9303" name="Rectangle 56"/>
            <p:cNvSpPr>
              <a:spLocks noChangeArrowheads="1"/>
            </p:cNvSpPr>
            <p:nvPr/>
          </p:nvSpPr>
          <p:spPr bwMode="auto">
            <a:xfrm>
              <a:off x="2535" y="1912"/>
              <a:ext cx="2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l</a:t>
              </a:r>
              <a:endParaRPr lang="en-US" altLang="zh-CN"/>
            </a:p>
          </p:txBody>
        </p:sp>
        <p:sp>
          <p:nvSpPr>
            <p:cNvPr id="9304" name="Rectangle 57"/>
            <p:cNvSpPr>
              <a:spLocks noChangeArrowheads="1"/>
            </p:cNvSpPr>
            <p:nvPr/>
          </p:nvSpPr>
          <p:spPr bwMode="auto">
            <a:xfrm>
              <a:off x="2564" y="1912"/>
              <a:ext cx="2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l</a:t>
              </a:r>
              <a:endParaRPr lang="en-US" altLang="zh-CN"/>
            </a:p>
          </p:txBody>
        </p:sp>
        <p:sp>
          <p:nvSpPr>
            <p:cNvPr id="9305" name="Rectangle 58"/>
            <p:cNvSpPr>
              <a:spLocks noChangeArrowheads="1"/>
            </p:cNvSpPr>
            <p:nvPr/>
          </p:nvSpPr>
          <p:spPr bwMode="auto">
            <a:xfrm>
              <a:off x="2587" y="1912"/>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e</a:t>
              </a:r>
              <a:endParaRPr lang="en-US" altLang="zh-CN"/>
            </a:p>
          </p:txBody>
        </p:sp>
        <p:sp>
          <p:nvSpPr>
            <p:cNvPr id="9306" name="Rectangle 59"/>
            <p:cNvSpPr>
              <a:spLocks noChangeArrowheads="1"/>
            </p:cNvSpPr>
            <p:nvPr/>
          </p:nvSpPr>
          <p:spPr bwMode="auto">
            <a:xfrm>
              <a:off x="2658" y="1912"/>
              <a:ext cx="6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s</a:t>
              </a:r>
              <a:endParaRPr lang="en-US" altLang="zh-CN"/>
            </a:p>
          </p:txBody>
        </p:sp>
        <p:sp>
          <p:nvSpPr>
            <p:cNvPr id="9307" name="Rectangle 60"/>
            <p:cNvSpPr>
              <a:spLocks noChangeArrowheads="1"/>
            </p:cNvSpPr>
            <p:nvPr/>
          </p:nvSpPr>
          <p:spPr bwMode="auto">
            <a:xfrm>
              <a:off x="2715" y="1912"/>
              <a:ext cx="33"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t</a:t>
              </a:r>
              <a:endParaRPr lang="en-US" altLang="zh-CN"/>
            </a:p>
          </p:txBody>
        </p:sp>
        <p:sp>
          <p:nvSpPr>
            <p:cNvPr id="9308" name="Rectangle 61"/>
            <p:cNvSpPr>
              <a:spLocks noChangeArrowheads="1"/>
            </p:cNvSpPr>
            <p:nvPr/>
          </p:nvSpPr>
          <p:spPr bwMode="auto">
            <a:xfrm>
              <a:off x="2326" y="3256"/>
              <a:ext cx="8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B</a:t>
              </a:r>
              <a:endParaRPr lang="en-US" altLang="zh-CN"/>
            </a:p>
          </p:txBody>
        </p:sp>
        <p:sp>
          <p:nvSpPr>
            <p:cNvPr id="9309" name="Rectangle 62"/>
            <p:cNvSpPr>
              <a:spLocks noChangeArrowheads="1"/>
            </p:cNvSpPr>
            <p:nvPr/>
          </p:nvSpPr>
          <p:spPr bwMode="auto">
            <a:xfrm>
              <a:off x="2405" y="3256"/>
              <a:ext cx="2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i</a:t>
              </a:r>
              <a:endParaRPr lang="en-US" altLang="zh-CN"/>
            </a:p>
          </p:txBody>
        </p:sp>
        <p:sp>
          <p:nvSpPr>
            <p:cNvPr id="9310" name="Rectangle 63"/>
            <p:cNvSpPr>
              <a:spLocks noChangeArrowheads="1"/>
            </p:cNvSpPr>
            <p:nvPr/>
          </p:nvSpPr>
          <p:spPr bwMode="auto">
            <a:xfrm>
              <a:off x="2430" y="3256"/>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g</a:t>
              </a:r>
              <a:endParaRPr lang="en-US" altLang="zh-CN"/>
            </a:p>
          </p:txBody>
        </p:sp>
        <p:sp>
          <p:nvSpPr>
            <p:cNvPr id="9311" name="Rectangle 64"/>
            <p:cNvSpPr>
              <a:spLocks noChangeArrowheads="1"/>
            </p:cNvSpPr>
            <p:nvPr/>
          </p:nvSpPr>
          <p:spPr bwMode="auto">
            <a:xfrm>
              <a:off x="2499" y="3256"/>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g</a:t>
              </a:r>
              <a:endParaRPr lang="en-US" altLang="zh-CN"/>
            </a:p>
          </p:txBody>
        </p:sp>
        <p:sp>
          <p:nvSpPr>
            <p:cNvPr id="9312" name="Rectangle 65"/>
            <p:cNvSpPr>
              <a:spLocks noChangeArrowheads="1"/>
            </p:cNvSpPr>
            <p:nvPr/>
          </p:nvSpPr>
          <p:spPr bwMode="auto">
            <a:xfrm>
              <a:off x="2565" y="3256"/>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e</a:t>
              </a:r>
              <a:endParaRPr lang="en-US" altLang="zh-CN"/>
            </a:p>
          </p:txBody>
        </p:sp>
        <p:sp>
          <p:nvSpPr>
            <p:cNvPr id="9313" name="Rectangle 66"/>
            <p:cNvSpPr>
              <a:spLocks noChangeArrowheads="1"/>
            </p:cNvSpPr>
            <p:nvPr/>
          </p:nvSpPr>
          <p:spPr bwMode="auto">
            <a:xfrm>
              <a:off x="2633" y="3256"/>
              <a:ext cx="6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s</a:t>
              </a:r>
              <a:endParaRPr lang="en-US" altLang="zh-CN"/>
            </a:p>
          </p:txBody>
        </p:sp>
        <p:sp>
          <p:nvSpPr>
            <p:cNvPr id="9314" name="Rectangle 67"/>
            <p:cNvSpPr>
              <a:spLocks noChangeArrowheads="1"/>
            </p:cNvSpPr>
            <p:nvPr/>
          </p:nvSpPr>
          <p:spPr bwMode="auto">
            <a:xfrm>
              <a:off x="2693" y="3256"/>
              <a:ext cx="33"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t</a:t>
              </a:r>
              <a:endParaRPr lang="en-US" altLang="zh-CN"/>
            </a:p>
          </p:txBody>
        </p:sp>
        <p:sp>
          <p:nvSpPr>
            <p:cNvPr id="9315" name="Rectangle 68"/>
            <p:cNvSpPr>
              <a:spLocks noChangeArrowheads="1"/>
            </p:cNvSpPr>
            <p:nvPr/>
          </p:nvSpPr>
          <p:spPr bwMode="auto">
            <a:xfrm>
              <a:off x="3169" y="1912"/>
              <a:ext cx="8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H</a:t>
              </a:r>
              <a:endParaRPr lang="en-US" altLang="zh-CN"/>
            </a:p>
          </p:txBody>
        </p:sp>
        <p:sp>
          <p:nvSpPr>
            <p:cNvPr id="9316" name="Rectangle 69"/>
            <p:cNvSpPr>
              <a:spLocks noChangeArrowheads="1"/>
            </p:cNvSpPr>
            <p:nvPr/>
          </p:nvSpPr>
          <p:spPr bwMode="auto">
            <a:xfrm>
              <a:off x="3255" y="1912"/>
              <a:ext cx="2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i</a:t>
              </a:r>
              <a:endParaRPr lang="en-US" altLang="zh-CN"/>
            </a:p>
          </p:txBody>
        </p:sp>
        <p:sp>
          <p:nvSpPr>
            <p:cNvPr id="9317" name="Rectangle 70"/>
            <p:cNvSpPr>
              <a:spLocks noChangeArrowheads="1"/>
            </p:cNvSpPr>
            <p:nvPr/>
          </p:nvSpPr>
          <p:spPr bwMode="auto">
            <a:xfrm>
              <a:off x="3280" y="1912"/>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g</a:t>
              </a:r>
              <a:endParaRPr lang="en-US" altLang="zh-CN"/>
            </a:p>
          </p:txBody>
        </p:sp>
        <p:sp>
          <p:nvSpPr>
            <p:cNvPr id="9318" name="Rectangle 71"/>
            <p:cNvSpPr>
              <a:spLocks noChangeArrowheads="1"/>
            </p:cNvSpPr>
            <p:nvPr/>
          </p:nvSpPr>
          <p:spPr bwMode="auto">
            <a:xfrm>
              <a:off x="3349" y="1912"/>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h</a:t>
              </a:r>
              <a:endParaRPr lang="en-US" altLang="zh-CN"/>
            </a:p>
          </p:txBody>
        </p:sp>
        <p:sp>
          <p:nvSpPr>
            <p:cNvPr id="9319" name="Rectangle 72"/>
            <p:cNvSpPr>
              <a:spLocks noChangeArrowheads="1"/>
            </p:cNvSpPr>
            <p:nvPr/>
          </p:nvSpPr>
          <p:spPr bwMode="auto">
            <a:xfrm>
              <a:off x="3412" y="1912"/>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e</a:t>
              </a:r>
              <a:endParaRPr lang="en-US" altLang="zh-CN"/>
            </a:p>
          </p:txBody>
        </p:sp>
        <p:sp>
          <p:nvSpPr>
            <p:cNvPr id="9320" name="Rectangle 73"/>
            <p:cNvSpPr>
              <a:spLocks noChangeArrowheads="1"/>
            </p:cNvSpPr>
            <p:nvPr/>
          </p:nvSpPr>
          <p:spPr bwMode="auto">
            <a:xfrm>
              <a:off x="3483" y="1912"/>
              <a:ext cx="6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s</a:t>
              </a:r>
              <a:endParaRPr lang="en-US" altLang="zh-CN"/>
            </a:p>
          </p:txBody>
        </p:sp>
        <p:sp>
          <p:nvSpPr>
            <p:cNvPr id="9321" name="Rectangle 74"/>
            <p:cNvSpPr>
              <a:spLocks noChangeArrowheads="1"/>
            </p:cNvSpPr>
            <p:nvPr/>
          </p:nvSpPr>
          <p:spPr bwMode="auto">
            <a:xfrm>
              <a:off x="3543" y="1912"/>
              <a:ext cx="33"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t</a:t>
              </a:r>
              <a:endParaRPr lang="en-US" altLang="zh-CN"/>
            </a:p>
          </p:txBody>
        </p:sp>
        <p:sp>
          <p:nvSpPr>
            <p:cNvPr id="9322" name="Rectangle 75"/>
            <p:cNvSpPr>
              <a:spLocks noChangeArrowheads="1"/>
            </p:cNvSpPr>
            <p:nvPr/>
          </p:nvSpPr>
          <p:spPr bwMode="auto">
            <a:xfrm>
              <a:off x="3183" y="3256"/>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L</a:t>
              </a:r>
              <a:endParaRPr lang="en-US" altLang="zh-CN"/>
            </a:p>
          </p:txBody>
        </p:sp>
        <p:sp>
          <p:nvSpPr>
            <p:cNvPr id="9323" name="Rectangle 76"/>
            <p:cNvSpPr>
              <a:spLocks noChangeArrowheads="1"/>
            </p:cNvSpPr>
            <p:nvPr/>
          </p:nvSpPr>
          <p:spPr bwMode="auto">
            <a:xfrm>
              <a:off x="3246" y="3256"/>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o</a:t>
              </a:r>
              <a:endParaRPr lang="en-US" altLang="zh-CN"/>
            </a:p>
          </p:txBody>
        </p:sp>
        <p:sp>
          <p:nvSpPr>
            <p:cNvPr id="9324" name="Rectangle 77"/>
            <p:cNvSpPr>
              <a:spLocks noChangeArrowheads="1"/>
            </p:cNvSpPr>
            <p:nvPr/>
          </p:nvSpPr>
          <p:spPr bwMode="auto">
            <a:xfrm>
              <a:off x="3315" y="3256"/>
              <a:ext cx="8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w</a:t>
              </a:r>
              <a:endParaRPr lang="en-US" altLang="zh-CN"/>
            </a:p>
          </p:txBody>
        </p:sp>
        <p:sp>
          <p:nvSpPr>
            <p:cNvPr id="9325" name="Rectangle 78"/>
            <p:cNvSpPr>
              <a:spLocks noChangeArrowheads="1"/>
            </p:cNvSpPr>
            <p:nvPr/>
          </p:nvSpPr>
          <p:spPr bwMode="auto">
            <a:xfrm>
              <a:off x="3401" y="3256"/>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e</a:t>
              </a:r>
              <a:endParaRPr lang="en-US" altLang="zh-CN"/>
            </a:p>
          </p:txBody>
        </p:sp>
        <p:sp>
          <p:nvSpPr>
            <p:cNvPr id="9326" name="Rectangle 79"/>
            <p:cNvSpPr>
              <a:spLocks noChangeArrowheads="1"/>
            </p:cNvSpPr>
            <p:nvPr/>
          </p:nvSpPr>
          <p:spPr bwMode="auto">
            <a:xfrm>
              <a:off x="3472" y="3256"/>
              <a:ext cx="6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s</a:t>
              </a:r>
              <a:endParaRPr lang="en-US" altLang="zh-CN"/>
            </a:p>
          </p:txBody>
        </p:sp>
        <p:sp>
          <p:nvSpPr>
            <p:cNvPr id="9327" name="Rectangle 80"/>
            <p:cNvSpPr>
              <a:spLocks noChangeArrowheads="1"/>
            </p:cNvSpPr>
            <p:nvPr/>
          </p:nvSpPr>
          <p:spPr bwMode="auto">
            <a:xfrm>
              <a:off x="3529" y="3256"/>
              <a:ext cx="33"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t</a:t>
              </a:r>
              <a:endParaRPr lang="en-US" altLang="zh-CN"/>
            </a:p>
          </p:txBody>
        </p:sp>
        <p:sp>
          <p:nvSpPr>
            <p:cNvPr id="9328" name="Rectangle 81"/>
            <p:cNvSpPr>
              <a:spLocks noChangeArrowheads="1"/>
            </p:cNvSpPr>
            <p:nvPr/>
          </p:nvSpPr>
          <p:spPr bwMode="auto">
            <a:xfrm>
              <a:off x="476" y="1912"/>
              <a:ext cx="73"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F</a:t>
              </a:r>
              <a:endParaRPr lang="en-US" altLang="zh-CN"/>
            </a:p>
          </p:txBody>
        </p:sp>
        <p:sp>
          <p:nvSpPr>
            <p:cNvPr id="9329" name="Rectangle 82"/>
            <p:cNvSpPr>
              <a:spLocks noChangeArrowheads="1"/>
            </p:cNvSpPr>
            <p:nvPr/>
          </p:nvSpPr>
          <p:spPr bwMode="auto">
            <a:xfrm>
              <a:off x="550" y="1912"/>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a</a:t>
              </a:r>
              <a:endParaRPr lang="en-US" altLang="zh-CN"/>
            </a:p>
          </p:txBody>
        </p:sp>
        <p:sp>
          <p:nvSpPr>
            <p:cNvPr id="9330" name="Rectangle 83"/>
            <p:cNvSpPr>
              <a:spLocks noChangeArrowheads="1"/>
            </p:cNvSpPr>
            <p:nvPr/>
          </p:nvSpPr>
          <p:spPr bwMode="auto">
            <a:xfrm>
              <a:off x="617" y="1912"/>
              <a:ext cx="6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s</a:t>
              </a:r>
              <a:endParaRPr lang="en-US" altLang="zh-CN"/>
            </a:p>
          </p:txBody>
        </p:sp>
        <p:sp>
          <p:nvSpPr>
            <p:cNvPr id="9331" name="Rectangle 84"/>
            <p:cNvSpPr>
              <a:spLocks noChangeArrowheads="1"/>
            </p:cNvSpPr>
            <p:nvPr/>
          </p:nvSpPr>
          <p:spPr bwMode="auto">
            <a:xfrm>
              <a:off x="678" y="1912"/>
              <a:ext cx="33"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t</a:t>
              </a:r>
              <a:endParaRPr lang="en-US" altLang="zh-CN"/>
            </a:p>
          </p:txBody>
        </p:sp>
        <p:sp>
          <p:nvSpPr>
            <p:cNvPr id="9332" name="Rectangle 85"/>
            <p:cNvSpPr>
              <a:spLocks noChangeArrowheads="1"/>
            </p:cNvSpPr>
            <p:nvPr/>
          </p:nvSpPr>
          <p:spPr bwMode="auto">
            <a:xfrm>
              <a:off x="708" y="1912"/>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e</a:t>
              </a:r>
              <a:endParaRPr lang="en-US" altLang="zh-CN"/>
            </a:p>
          </p:txBody>
        </p:sp>
        <p:sp>
          <p:nvSpPr>
            <p:cNvPr id="9333" name="Rectangle 86"/>
            <p:cNvSpPr>
              <a:spLocks noChangeArrowheads="1"/>
            </p:cNvSpPr>
            <p:nvPr/>
          </p:nvSpPr>
          <p:spPr bwMode="auto">
            <a:xfrm>
              <a:off x="776" y="1912"/>
              <a:ext cx="6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s</a:t>
              </a:r>
              <a:endParaRPr lang="en-US" altLang="zh-CN"/>
            </a:p>
          </p:txBody>
        </p:sp>
        <p:sp>
          <p:nvSpPr>
            <p:cNvPr id="9334" name="Rectangle 87"/>
            <p:cNvSpPr>
              <a:spLocks noChangeArrowheads="1"/>
            </p:cNvSpPr>
            <p:nvPr/>
          </p:nvSpPr>
          <p:spPr bwMode="auto">
            <a:xfrm>
              <a:off x="836" y="1912"/>
              <a:ext cx="33"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t</a:t>
              </a:r>
              <a:endParaRPr lang="en-US" altLang="zh-CN"/>
            </a:p>
          </p:txBody>
        </p:sp>
        <p:sp>
          <p:nvSpPr>
            <p:cNvPr id="9335" name="Rectangle 88"/>
            <p:cNvSpPr>
              <a:spLocks noChangeArrowheads="1"/>
            </p:cNvSpPr>
            <p:nvPr/>
          </p:nvSpPr>
          <p:spPr bwMode="auto">
            <a:xfrm>
              <a:off x="465" y="3256"/>
              <a:ext cx="8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S</a:t>
              </a:r>
              <a:endParaRPr lang="en-US" altLang="zh-CN"/>
            </a:p>
          </p:txBody>
        </p:sp>
        <p:sp>
          <p:nvSpPr>
            <p:cNvPr id="9336" name="Rectangle 89"/>
            <p:cNvSpPr>
              <a:spLocks noChangeArrowheads="1"/>
            </p:cNvSpPr>
            <p:nvPr/>
          </p:nvSpPr>
          <p:spPr bwMode="auto">
            <a:xfrm>
              <a:off x="544" y="3256"/>
              <a:ext cx="2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l</a:t>
              </a:r>
              <a:endParaRPr lang="en-US" altLang="zh-CN"/>
            </a:p>
          </p:txBody>
        </p:sp>
        <p:sp>
          <p:nvSpPr>
            <p:cNvPr id="9337" name="Rectangle 90"/>
            <p:cNvSpPr>
              <a:spLocks noChangeArrowheads="1"/>
            </p:cNvSpPr>
            <p:nvPr/>
          </p:nvSpPr>
          <p:spPr bwMode="auto">
            <a:xfrm>
              <a:off x="568" y="3256"/>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o</a:t>
              </a:r>
              <a:endParaRPr lang="en-US" altLang="zh-CN"/>
            </a:p>
          </p:txBody>
        </p:sp>
        <p:sp>
          <p:nvSpPr>
            <p:cNvPr id="9338" name="Rectangle 91"/>
            <p:cNvSpPr>
              <a:spLocks noChangeArrowheads="1"/>
            </p:cNvSpPr>
            <p:nvPr/>
          </p:nvSpPr>
          <p:spPr bwMode="auto">
            <a:xfrm>
              <a:off x="637" y="3256"/>
              <a:ext cx="8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w</a:t>
              </a:r>
              <a:endParaRPr lang="en-US" altLang="zh-CN"/>
            </a:p>
          </p:txBody>
        </p:sp>
        <p:sp>
          <p:nvSpPr>
            <p:cNvPr id="9339" name="Rectangle 92"/>
            <p:cNvSpPr>
              <a:spLocks noChangeArrowheads="1"/>
            </p:cNvSpPr>
            <p:nvPr/>
          </p:nvSpPr>
          <p:spPr bwMode="auto">
            <a:xfrm>
              <a:off x="722" y="3256"/>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e</a:t>
              </a:r>
              <a:endParaRPr lang="en-US" altLang="zh-CN"/>
            </a:p>
          </p:txBody>
        </p:sp>
        <p:sp>
          <p:nvSpPr>
            <p:cNvPr id="9340" name="Rectangle 93"/>
            <p:cNvSpPr>
              <a:spLocks noChangeArrowheads="1"/>
            </p:cNvSpPr>
            <p:nvPr/>
          </p:nvSpPr>
          <p:spPr bwMode="auto">
            <a:xfrm>
              <a:off x="794" y="3256"/>
              <a:ext cx="6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s</a:t>
              </a:r>
              <a:endParaRPr lang="en-US" altLang="zh-CN"/>
            </a:p>
          </p:txBody>
        </p:sp>
        <p:sp>
          <p:nvSpPr>
            <p:cNvPr id="9341" name="Rectangle 94"/>
            <p:cNvSpPr>
              <a:spLocks noChangeArrowheads="1"/>
            </p:cNvSpPr>
            <p:nvPr/>
          </p:nvSpPr>
          <p:spPr bwMode="auto">
            <a:xfrm>
              <a:off x="851" y="3256"/>
              <a:ext cx="33"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t</a:t>
              </a:r>
              <a:endParaRPr lang="en-US" altLang="zh-CN"/>
            </a:p>
          </p:txBody>
        </p:sp>
        <p:sp>
          <p:nvSpPr>
            <p:cNvPr id="9342" name="Freeform 95"/>
            <p:cNvSpPr>
              <a:spLocks/>
            </p:cNvSpPr>
            <p:nvPr/>
          </p:nvSpPr>
          <p:spPr bwMode="auto">
            <a:xfrm>
              <a:off x="1189" y="2965"/>
              <a:ext cx="951" cy="728"/>
            </a:xfrm>
            <a:custGeom>
              <a:avLst/>
              <a:gdLst>
                <a:gd name="T0" fmla="*/ 947 w 951"/>
                <a:gd name="T1" fmla="*/ 728 h 728"/>
                <a:gd name="T2" fmla="*/ 951 w 951"/>
                <a:gd name="T3" fmla="*/ 0 h 728"/>
                <a:gd name="T4" fmla="*/ 0 w 951"/>
                <a:gd name="T5" fmla="*/ 0 h 728"/>
                <a:gd name="T6" fmla="*/ 0 w 951"/>
                <a:gd name="T7" fmla="*/ 728 h 728"/>
                <a:gd name="T8" fmla="*/ 951 w 951"/>
                <a:gd name="T9" fmla="*/ 728 h 728"/>
                <a:gd name="T10" fmla="*/ 951 w 951"/>
                <a:gd name="T11" fmla="*/ 728 h 728"/>
                <a:gd name="T12" fmla="*/ 947 w 951"/>
                <a:gd name="T13" fmla="*/ 728 h 7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51" h="728">
                  <a:moveTo>
                    <a:pt x="947" y="728"/>
                  </a:moveTo>
                  <a:lnTo>
                    <a:pt x="951" y="0"/>
                  </a:lnTo>
                  <a:lnTo>
                    <a:pt x="0" y="0"/>
                  </a:lnTo>
                  <a:lnTo>
                    <a:pt x="0" y="728"/>
                  </a:lnTo>
                  <a:lnTo>
                    <a:pt x="951" y="728"/>
                  </a:lnTo>
                  <a:lnTo>
                    <a:pt x="947" y="728"/>
                  </a:lnTo>
                  <a:close/>
                </a:path>
              </a:pathLst>
            </a:custGeom>
            <a:solidFill>
              <a:srgbClr val="CCCCCC"/>
            </a:solidFill>
            <a:ln w="9525">
              <a:noFill/>
              <a:round/>
              <a:headEnd/>
              <a:tailEnd/>
            </a:ln>
          </p:spPr>
          <p:txBody>
            <a:bodyPr/>
            <a:lstStyle/>
            <a:p>
              <a:endParaRPr lang="zh-CN" altLang="en-US"/>
            </a:p>
          </p:txBody>
        </p:sp>
        <p:sp>
          <p:nvSpPr>
            <p:cNvPr id="9343" name="Freeform 96"/>
            <p:cNvSpPr>
              <a:spLocks/>
            </p:cNvSpPr>
            <p:nvPr/>
          </p:nvSpPr>
          <p:spPr bwMode="auto">
            <a:xfrm>
              <a:off x="1189" y="2965"/>
              <a:ext cx="951" cy="728"/>
            </a:xfrm>
            <a:custGeom>
              <a:avLst/>
              <a:gdLst>
                <a:gd name="T0" fmla="*/ 947 w 951"/>
                <a:gd name="T1" fmla="*/ 728 h 728"/>
                <a:gd name="T2" fmla="*/ 951 w 951"/>
                <a:gd name="T3" fmla="*/ 0 h 728"/>
                <a:gd name="T4" fmla="*/ 0 w 951"/>
                <a:gd name="T5" fmla="*/ 0 h 728"/>
                <a:gd name="T6" fmla="*/ 0 w 951"/>
                <a:gd name="T7" fmla="*/ 728 h 728"/>
                <a:gd name="T8" fmla="*/ 951 w 951"/>
                <a:gd name="T9" fmla="*/ 728 h 728"/>
                <a:gd name="T10" fmla="*/ 951 w 951"/>
                <a:gd name="T11" fmla="*/ 728 h 7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51" h="728">
                  <a:moveTo>
                    <a:pt x="947" y="728"/>
                  </a:moveTo>
                  <a:lnTo>
                    <a:pt x="951" y="0"/>
                  </a:lnTo>
                  <a:lnTo>
                    <a:pt x="0" y="0"/>
                  </a:lnTo>
                  <a:lnTo>
                    <a:pt x="0" y="728"/>
                  </a:lnTo>
                  <a:lnTo>
                    <a:pt x="951" y="728"/>
                  </a:lnTo>
                </a:path>
              </a:pathLst>
            </a:custGeom>
            <a:noFill/>
            <a:ln w="22225">
              <a:solidFill>
                <a:srgbClr val="000000"/>
              </a:solidFill>
              <a:prstDash val="solid"/>
              <a:round/>
              <a:headEnd/>
              <a:tailEnd/>
            </a:ln>
          </p:spPr>
          <p:txBody>
            <a:bodyPr/>
            <a:lstStyle/>
            <a:p>
              <a:endParaRPr lang="zh-CN" altLang="en-US"/>
            </a:p>
          </p:txBody>
        </p:sp>
        <p:sp>
          <p:nvSpPr>
            <p:cNvPr id="9344" name="Rectangle 97"/>
            <p:cNvSpPr>
              <a:spLocks noChangeArrowheads="1"/>
            </p:cNvSpPr>
            <p:nvPr/>
          </p:nvSpPr>
          <p:spPr bwMode="auto">
            <a:xfrm>
              <a:off x="1480" y="3256"/>
              <a:ext cx="10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M</a:t>
              </a:r>
              <a:endParaRPr lang="en-US" altLang="zh-CN"/>
            </a:p>
          </p:txBody>
        </p:sp>
        <p:sp>
          <p:nvSpPr>
            <p:cNvPr id="9345" name="Rectangle 98"/>
            <p:cNvSpPr>
              <a:spLocks noChangeArrowheads="1"/>
            </p:cNvSpPr>
            <p:nvPr/>
          </p:nvSpPr>
          <p:spPr bwMode="auto">
            <a:xfrm>
              <a:off x="1580" y="3256"/>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e</a:t>
              </a:r>
              <a:endParaRPr lang="en-US" altLang="zh-CN"/>
            </a:p>
          </p:txBody>
        </p:sp>
        <p:sp>
          <p:nvSpPr>
            <p:cNvPr id="9346" name="Rectangle 99"/>
            <p:cNvSpPr>
              <a:spLocks noChangeArrowheads="1"/>
            </p:cNvSpPr>
            <p:nvPr/>
          </p:nvSpPr>
          <p:spPr bwMode="auto">
            <a:xfrm>
              <a:off x="1646" y="3256"/>
              <a:ext cx="10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m</a:t>
              </a:r>
              <a:endParaRPr lang="en-US" altLang="zh-CN"/>
            </a:p>
          </p:txBody>
        </p:sp>
        <p:sp>
          <p:nvSpPr>
            <p:cNvPr id="9347" name="Rectangle 100"/>
            <p:cNvSpPr>
              <a:spLocks noChangeArrowheads="1"/>
            </p:cNvSpPr>
            <p:nvPr/>
          </p:nvSpPr>
          <p:spPr bwMode="auto">
            <a:xfrm>
              <a:off x="1746" y="3256"/>
              <a:ext cx="67"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o</a:t>
              </a:r>
              <a:endParaRPr lang="en-US" altLang="zh-CN"/>
            </a:p>
          </p:txBody>
        </p:sp>
        <p:sp>
          <p:nvSpPr>
            <p:cNvPr id="9348" name="Rectangle 101"/>
            <p:cNvSpPr>
              <a:spLocks noChangeArrowheads="1"/>
            </p:cNvSpPr>
            <p:nvPr/>
          </p:nvSpPr>
          <p:spPr bwMode="auto">
            <a:xfrm>
              <a:off x="1814" y="3256"/>
              <a:ext cx="4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r</a:t>
              </a:r>
              <a:endParaRPr lang="en-US" altLang="zh-CN"/>
            </a:p>
          </p:txBody>
        </p:sp>
        <p:sp>
          <p:nvSpPr>
            <p:cNvPr id="9349" name="Rectangle 102"/>
            <p:cNvSpPr>
              <a:spLocks noChangeArrowheads="1"/>
            </p:cNvSpPr>
            <p:nvPr/>
          </p:nvSpPr>
          <p:spPr bwMode="auto">
            <a:xfrm>
              <a:off x="1854" y="3256"/>
              <a:ext cx="60" cy="144"/>
            </a:xfrm>
            <a:prstGeom prst="rect">
              <a:avLst/>
            </a:prstGeom>
            <a:noFill/>
            <a:ln w="9525">
              <a:noFill/>
              <a:miter lim="800000"/>
              <a:headEnd/>
              <a:tailEnd/>
            </a:ln>
          </p:spPr>
          <p:txBody>
            <a:bodyPr wrap="none" lIns="0" tIns="0" rIns="0" bIns="0">
              <a:spAutoFit/>
            </a:bodyPr>
            <a:lstStyle/>
            <a:p>
              <a:r>
                <a:rPr lang="en-US" altLang="zh-CN" sz="1500">
                  <a:solidFill>
                    <a:srgbClr val="000000"/>
                  </a:solidFill>
                  <a:latin typeface="Arial" charset="0"/>
                </a:rPr>
                <a:t>y</a:t>
              </a:r>
              <a:endParaRPr lang="en-US" altLang="zh-CN"/>
            </a:p>
          </p:txBody>
        </p:sp>
      </p:grpSp>
      <p:sp>
        <p:nvSpPr>
          <p:cNvPr id="9222" name="Rectangle 148"/>
          <p:cNvSpPr>
            <a:spLocks noChangeArrowheads="1"/>
          </p:cNvSpPr>
          <p:nvPr/>
        </p:nvSpPr>
        <p:spPr bwMode="auto">
          <a:xfrm>
            <a:off x="7519957" y="3709988"/>
            <a:ext cx="65" cy="215444"/>
          </a:xfrm>
          <a:prstGeom prst="rect">
            <a:avLst/>
          </a:prstGeom>
          <a:noFill/>
          <a:ln w="9525">
            <a:noFill/>
            <a:miter lim="800000"/>
            <a:headEnd/>
            <a:tailEnd/>
          </a:ln>
        </p:spPr>
        <p:txBody>
          <a:bodyPr wrap="none" lIns="0" tIns="0" rIns="0" bIns="0">
            <a:spAutoFit/>
          </a:bodyPr>
          <a:lstStyle/>
          <a:p>
            <a:endParaRPr lang="zh-CN" altLang="zh-CN" sz="1400"/>
          </a:p>
        </p:txBody>
      </p:sp>
      <p:sp>
        <p:nvSpPr>
          <p:cNvPr id="9223" name="Rectangle 185"/>
          <p:cNvSpPr>
            <a:spLocks noChangeArrowheads="1"/>
          </p:cNvSpPr>
          <p:nvPr/>
        </p:nvSpPr>
        <p:spPr bwMode="auto">
          <a:xfrm>
            <a:off x="10569544" y="3254375"/>
            <a:ext cx="65" cy="215444"/>
          </a:xfrm>
          <a:prstGeom prst="rect">
            <a:avLst/>
          </a:prstGeom>
          <a:noFill/>
          <a:ln w="9525">
            <a:noFill/>
            <a:miter lim="800000"/>
            <a:headEnd/>
            <a:tailEnd/>
          </a:ln>
        </p:spPr>
        <p:txBody>
          <a:bodyPr wrap="none" lIns="0" tIns="0" rIns="0" bIns="0">
            <a:spAutoFit/>
          </a:bodyPr>
          <a:lstStyle/>
          <a:p>
            <a:endParaRPr lang="zh-CN" altLang="zh-CN" sz="1400"/>
          </a:p>
        </p:txBody>
      </p:sp>
      <p:sp>
        <p:nvSpPr>
          <p:cNvPr id="9224" name="Rectangle 202"/>
          <p:cNvSpPr>
            <a:spLocks noChangeArrowheads="1"/>
          </p:cNvSpPr>
          <p:nvPr/>
        </p:nvSpPr>
        <p:spPr bwMode="auto">
          <a:xfrm>
            <a:off x="10499694" y="3371850"/>
            <a:ext cx="65" cy="215444"/>
          </a:xfrm>
          <a:prstGeom prst="rect">
            <a:avLst/>
          </a:prstGeom>
          <a:noFill/>
          <a:ln w="9525">
            <a:noFill/>
            <a:miter lim="800000"/>
            <a:headEnd/>
            <a:tailEnd/>
          </a:ln>
        </p:spPr>
        <p:txBody>
          <a:bodyPr wrap="none" lIns="0" tIns="0" rIns="0" bIns="0">
            <a:spAutoFit/>
          </a:bodyPr>
          <a:lstStyle/>
          <a:p>
            <a:endParaRPr lang="zh-CN" altLang="zh-CN" sz="1400"/>
          </a:p>
        </p:txBody>
      </p:sp>
      <p:grpSp>
        <p:nvGrpSpPr>
          <p:cNvPr id="9225" name="Group 327"/>
          <p:cNvGrpSpPr>
            <a:grpSpLocks/>
          </p:cNvGrpSpPr>
          <p:nvPr/>
        </p:nvGrpSpPr>
        <p:grpSpPr bwMode="auto">
          <a:xfrm>
            <a:off x="7032625" y="2276476"/>
            <a:ext cx="3600450" cy="2938463"/>
            <a:chOff x="3878" y="1525"/>
            <a:chExt cx="2268" cy="1851"/>
          </a:xfrm>
        </p:grpSpPr>
        <p:sp>
          <p:nvSpPr>
            <p:cNvPr id="9229" name="Freeform 264"/>
            <p:cNvSpPr>
              <a:spLocks/>
            </p:cNvSpPr>
            <p:nvPr/>
          </p:nvSpPr>
          <p:spPr bwMode="auto">
            <a:xfrm>
              <a:off x="4266" y="1986"/>
              <a:ext cx="74" cy="72"/>
            </a:xfrm>
            <a:custGeom>
              <a:avLst/>
              <a:gdLst>
                <a:gd name="T0" fmla="*/ 71 w 74"/>
                <a:gd name="T1" fmla="*/ 72 h 72"/>
                <a:gd name="T2" fmla="*/ 74 w 74"/>
                <a:gd name="T3" fmla="*/ 0 h 72"/>
                <a:gd name="T4" fmla="*/ 0 w 74"/>
                <a:gd name="T5" fmla="*/ 0 h 72"/>
                <a:gd name="T6" fmla="*/ 0 w 74"/>
                <a:gd name="T7" fmla="*/ 72 h 72"/>
                <a:gd name="T8" fmla="*/ 74 w 74"/>
                <a:gd name="T9" fmla="*/ 72 h 72"/>
                <a:gd name="T10" fmla="*/ 74 w 74"/>
                <a:gd name="T11" fmla="*/ 72 h 72"/>
                <a:gd name="T12" fmla="*/ 71 w 74"/>
                <a:gd name="T13" fmla="*/ 72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 h="72">
                  <a:moveTo>
                    <a:pt x="71" y="72"/>
                  </a:moveTo>
                  <a:lnTo>
                    <a:pt x="74" y="0"/>
                  </a:lnTo>
                  <a:lnTo>
                    <a:pt x="0" y="0"/>
                  </a:lnTo>
                  <a:lnTo>
                    <a:pt x="0" y="72"/>
                  </a:lnTo>
                  <a:lnTo>
                    <a:pt x="74" y="72"/>
                  </a:lnTo>
                  <a:lnTo>
                    <a:pt x="71" y="72"/>
                  </a:lnTo>
                  <a:close/>
                </a:path>
              </a:pathLst>
            </a:custGeom>
            <a:solidFill>
              <a:srgbClr val="EB7500"/>
            </a:solidFill>
            <a:ln w="9525">
              <a:noFill/>
              <a:round/>
              <a:headEnd/>
              <a:tailEnd/>
            </a:ln>
          </p:spPr>
          <p:txBody>
            <a:bodyPr/>
            <a:lstStyle/>
            <a:p>
              <a:endParaRPr lang="zh-CN" altLang="en-US"/>
            </a:p>
          </p:txBody>
        </p:sp>
        <p:sp>
          <p:nvSpPr>
            <p:cNvPr id="9230" name="Freeform 265"/>
            <p:cNvSpPr>
              <a:spLocks/>
            </p:cNvSpPr>
            <p:nvPr/>
          </p:nvSpPr>
          <p:spPr bwMode="auto">
            <a:xfrm>
              <a:off x="4642" y="3090"/>
              <a:ext cx="74" cy="72"/>
            </a:xfrm>
            <a:custGeom>
              <a:avLst/>
              <a:gdLst>
                <a:gd name="T0" fmla="*/ 71 w 74"/>
                <a:gd name="T1" fmla="*/ 72 h 72"/>
                <a:gd name="T2" fmla="*/ 74 w 74"/>
                <a:gd name="T3" fmla="*/ 0 h 72"/>
                <a:gd name="T4" fmla="*/ 0 w 74"/>
                <a:gd name="T5" fmla="*/ 0 h 72"/>
                <a:gd name="T6" fmla="*/ 0 w 74"/>
                <a:gd name="T7" fmla="*/ 72 h 72"/>
                <a:gd name="T8" fmla="*/ 74 w 74"/>
                <a:gd name="T9" fmla="*/ 72 h 72"/>
                <a:gd name="T10" fmla="*/ 74 w 74"/>
                <a:gd name="T11" fmla="*/ 72 h 72"/>
                <a:gd name="T12" fmla="*/ 71 w 74"/>
                <a:gd name="T13" fmla="*/ 72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 h="72">
                  <a:moveTo>
                    <a:pt x="71" y="72"/>
                  </a:moveTo>
                  <a:lnTo>
                    <a:pt x="74" y="0"/>
                  </a:lnTo>
                  <a:lnTo>
                    <a:pt x="0" y="0"/>
                  </a:lnTo>
                  <a:lnTo>
                    <a:pt x="0" y="72"/>
                  </a:lnTo>
                  <a:lnTo>
                    <a:pt x="74" y="72"/>
                  </a:lnTo>
                  <a:lnTo>
                    <a:pt x="71" y="72"/>
                  </a:lnTo>
                  <a:close/>
                </a:path>
              </a:pathLst>
            </a:custGeom>
            <a:solidFill>
              <a:srgbClr val="EB7500"/>
            </a:solidFill>
            <a:ln w="9525">
              <a:noFill/>
              <a:round/>
              <a:headEnd/>
              <a:tailEnd/>
            </a:ln>
          </p:spPr>
          <p:txBody>
            <a:bodyPr/>
            <a:lstStyle/>
            <a:p>
              <a:endParaRPr lang="zh-CN" altLang="en-US"/>
            </a:p>
          </p:txBody>
        </p:sp>
        <p:sp>
          <p:nvSpPr>
            <p:cNvPr id="9231" name="Line 279"/>
            <p:cNvSpPr>
              <a:spLocks noChangeShapeType="1"/>
            </p:cNvSpPr>
            <p:nvPr/>
          </p:nvSpPr>
          <p:spPr bwMode="auto">
            <a:xfrm flipV="1">
              <a:off x="4564" y="2298"/>
              <a:ext cx="8" cy="390"/>
            </a:xfrm>
            <a:prstGeom prst="line">
              <a:avLst/>
            </a:prstGeom>
            <a:noFill/>
            <a:ln w="33338">
              <a:solidFill>
                <a:srgbClr val="000000"/>
              </a:solidFill>
              <a:round/>
              <a:headEnd type="triangle" w="med" len="med"/>
              <a:tailEnd type="triangle" w="med" len="med"/>
            </a:ln>
          </p:spPr>
          <p:txBody>
            <a:bodyPr/>
            <a:lstStyle/>
            <a:p>
              <a:endParaRPr lang="zh-CN" altLang="en-US"/>
            </a:p>
          </p:txBody>
        </p:sp>
        <p:sp>
          <p:nvSpPr>
            <p:cNvPr id="9232" name="Line 301"/>
            <p:cNvSpPr>
              <a:spLocks noChangeShapeType="1"/>
            </p:cNvSpPr>
            <p:nvPr/>
          </p:nvSpPr>
          <p:spPr bwMode="auto">
            <a:xfrm>
              <a:off x="4337" y="1986"/>
              <a:ext cx="3" cy="286"/>
            </a:xfrm>
            <a:prstGeom prst="line">
              <a:avLst/>
            </a:prstGeom>
            <a:noFill/>
            <a:ln w="19050">
              <a:solidFill>
                <a:srgbClr val="000000"/>
              </a:solidFill>
              <a:round/>
              <a:headEnd/>
              <a:tailEnd/>
            </a:ln>
          </p:spPr>
          <p:txBody>
            <a:bodyPr/>
            <a:lstStyle/>
            <a:p>
              <a:endParaRPr lang="zh-CN" altLang="en-US"/>
            </a:p>
          </p:txBody>
        </p:sp>
        <p:sp>
          <p:nvSpPr>
            <p:cNvPr id="9233" name="Line 302"/>
            <p:cNvSpPr>
              <a:spLocks noChangeShapeType="1"/>
            </p:cNvSpPr>
            <p:nvPr/>
          </p:nvSpPr>
          <p:spPr bwMode="auto">
            <a:xfrm>
              <a:off x="4412" y="1986"/>
              <a:ext cx="3" cy="286"/>
            </a:xfrm>
            <a:prstGeom prst="line">
              <a:avLst/>
            </a:prstGeom>
            <a:noFill/>
            <a:ln w="19050">
              <a:solidFill>
                <a:srgbClr val="000000"/>
              </a:solidFill>
              <a:round/>
              <a:headEnd/>
              <a:tailEnd/>
            </a:ln>
          </p:spPr>
          <p:txBody>
            <a:bodyPr/>
            <a:lstStyle/>
            <a:p>
              <a:endParaRPr lang="zh-CN" altLang="en-US"/>
            </a:p>
          </p:txBody>
        </p:sp>
        <p:sp>
          <p:nvSpPr>
            <p:cNvPr id="9234" name="Line 303"/>
            <p:cNvSpPr>
              <a:spLocks noChangeShapeType="1"/>
            </p:cNvSpPr>
            <p:nvPr/>
          </p:nvSpPr>
          <p:spPr bwMode="auto">
            <a:xfrm flipV="1">
              <a:off x="4487" y="1986"/>
              <a:ext cx="3" cy="286"/>
            </a:xfrm>
            <a:prstGeom prst="line">
              <a:avLst/>
            </a:prstGeom>
            <a:noFill/>
            <a:ln w="19050">
              <a:solidFill>
                <a:srgbClr val="000000"/>
              </a:solidFill>
              <a:round/>
              <a:headEnd/>
              <a:tailEnd/>
            </a:ln>
          </p:spPr>
          <p:txBody>
            <a:bodyPr/>
            <a:lstStyle/>
            <a:p>
              <a:endParaRPr lang="zh-CN" altLang="en-US"/>
            </a:p>
          </p:txBody>
        </p:sp>
        <p:sp>
          <p:nvSpPr>
            <p:cNvPr id="9235" name="Line 304"/>
            <p:cNvSpPr>
              <a:spLocks noChangeShapeType="1"/>
            </p:cNvSpPr>
            <p:nvPr/>
          </p:nvSpPr>
          <p:spPr bwMode="auto">
            <a:xfrm flipH="1">
              <a:off x="4266" y="2058"/>
              <a:ext cx="221" cy="1"/>
            </a:xfrm>
            <a:prstGeom prst="line">
              <a:avLst/>
            </a:prstGeom>
            <a:noFill/>
            <a:ln w="19050">
              <a:solidFill>
                <a:srgbClr val="000000"/>
              </a:solidFill>
              <a:round/>
              <a:headEnd/>
              <a:tailEnd/>
            </a:ln>
          </p:spPr>
          <p:txBody>
            <a:bodyPr/>
            <a:lstStyle/>
            <a:p>
              <a:endParaRPr lang="zh-CN" altLang="en-US"/>
            </a:p>
          </p:txBody>
        </p:sp>
        <p:sp>
          <p:nvSpPr>
            <p:cNvPr id="9236" name="Line 305"/>
            <p:cNvSpPr>
              <a:spLocks noChangeShapeType="1"/>
            </p:cNvSpPr>
            <p:nvPr/>
          </p:nvSpPr>
          <p:spPr bwMode="auto">
            <a:xfrm>
              <a:off x="4263" y="1986"/>
              <a:ext cx="3" cy="286"/>
            </a:xfrm>
            <a:prstGeom prst="line">
              <a:avLst/>
            </a:prstGeom>
            <a:noFill/>
            <a:ln w="19050">
              <a:solidFill>
                <a:srgbClr val="000000"/>
              </a:solidFill>
              <a:round/>
              <a:headEnd/>
              <a:tailEnd/>
            </a:ln>
          </p:spPr>
          <p:txBody>
            <a:bodyPr/>
            <a:lstStyle/>
            <a:p>
              <a:endParaRPr lang="zh-CN" altLang="en-US"/>
            </a:p>
          </p:txBody>
        </p:sp>
        <p:sp>
          <p:nvSpPr>
            <p:cNvPr id="9237" name="Line 306"/>
            <p:cNvSpPr>
              <a:spLocks noChangeShapeType="1"/>
            </p:cNvSpPr>
            <p:nvPr/>
          </p:nvSpPr>
          <p:spPr bwMode="auto">
            <a:xfrm flipH="1">
              <a:off x="4266" y="2129"/>
              <a:ext cx="221" cy="1"/>
            </a:xfrm>
            <a:prstGeom prst="line">
              <a:avLst/>
            </a:prstGeom>
            <a:noFill/>
            <a:ln w="19050">
              <a:solidFill>
                <a:srgbClr val="000000"/>
              </a:solidFill>
              <a:round/>
              <a:headEnd/>
              <a:tailEnd/>
            </a:ln>
          </p:spPr>
          <p:txBody>
            <a:bodyPr/>
            <a:lstStyle/>
            <a:p>
              <a:endParaRPr lang="zh-CN" altLang="en-US"/>
            </a:p>
          </p:txBody>
        </p:sp>
        <p:sp>
          <p:nvSpPr>
            <p:cNvPr id="9238" name="Line 307"/>
            <p:cNvSpPr>
              <a:spLocks noChangeShapeType="1"/>
            </p:cNvSpPr>
            <p:nvPr/>
          </p:nvSpPr>
          <p:spPr bwMode="auto">
            <a:xfrm flipH="1">
              <a:off x="4266" y="2200"/>
              <a:ext cx="221" cy="1"/>
            </a:xfrm>
            <a:prstGeom prst="line">
              <a:avLst/>
            </a:prstGeom>
            <a:noFill/>
            <a:ln w="19050">
              <a:solidFill>
                <a:srgbClr val="000000"/>
              </a:solidFill>
              <a:round/>
              <a:headEnd/>
              <a:tailEnd/>
            </a:ln>
          </p:spPr>
          <p:txBody>
            <a:bodyPr/>
            <a:lstStyle/>
            <a:p>
              <a:endParaRPr lang="zh-CN" altLang="en-US"/>
            </a:p>
          </p:txBody>
        </p:sp>
        <p:sp>
          <p:nvSpPr>
            <p:cNvPr id="9239" name="Freeform 308"/>
            <p:cNvSpPr>
              <a:spLocks/>
            </p:cNvSpPr>
            <p:nvPr/>
          </p:nvSpPr>
          <p:spPr bwMode="auto">
            <a:xfrm>
              <a:off x="4117" y="1986"/>
              <a:ext cx="895" cy="286"/>
            </a:xfrm>
            <a:custGeom>
              <a:avLst/>
              <a:gdLst>
                <a:gd name="T0" fmla="*/ 892 w 895"/>
                <a:gd name="T1" fmla="*/ 286 h 286"/>
                <a:gd name="T2" fmla="*/ 895 w 895"/>
                <a:gd name="T3" fmla="*/ 0 h 286"/>
                <a:gd name="T4" fmla="*/ 0 w 895"/>
                <a:gd name="T5" fmla="*/ 0 h 286"/>
                <a:gd name="T6" fmla="*/ 0 w 895"/>
                <a:gd name="T7" fmla="*/ 286 h 286"/>
                <a:gd name="T8" fmla="*/ 895 w 895"/>
                <a:gd name="T9" fmla="*/ 286 h 286"/>
                <a:gd name="T10" fmla="*/ 895 w 895"/>
                <a:gd name="T11" fmla="*/ 286 h 2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95" h="286">
                  <a:moveTo>
                    <a:pt x="892" y="286"/>
                  </a:moveTo>
                  <a:lnTo>
                    <a:pt x="895" y="0"/>
                  </a:lnTo>
                  <a:lnTo>
                    <a:pt x="0" y="0"/>
                  </a:lnTo>
                  <a:lnTo>
                    <a:pt x="0" y="286"/>
                  </a:lnTo>
                  <a:lnTo>
                    <a:pt x="895" y="286"/>
                  </a:lnTo>
                </a:path>
              </a:pathLst>
            </a:custGeom>
            <a:noFill/>
            <a:ln w="19050">
              <a:solidFill>
                <a:srgbClr val="000000"/>
              </a:solidFill>
              <a:prstDash val="solid"/>
              <a:round/>
              <a:headEnd/>
              <a:tailEnd/>
            </a:ln>
          </p:spPr>
          <p:txBody>
            <a:bodyPr/>
            <a:lstStyle/>
            <a:p>
              <a:endParaRPr lang="zh-CN" altLang="en-US"/>
            </a:p>
          </p:txBody>
        </p:sp>
        <p:sp>
          <p:nvSpPr>
            <p:cNvPr id="9240" name="Line 309"/>
            <p:cNvSpPr>
              <a:spLocks noChangeShapeType="1"/>
            </p:cNvSpPr>
            <p:nvPr/>
          </p:nvSpPr>
          <p:spPr bwMode="auto">
            <a:xfrm>
              <a:off x="4490" y="2733"/>
              <a:ext cx="3" cy="643"/>
            </a:xfrm>
            <a:prstGeom prst="line">
              <a:avLst/>
            </a:prstGeom>
            <a:noFill/>
            <a:ln w="19050">
              <a:solidFill>
                <a:srgbClr val="000000"/>
              </a:solidFill>
              <a:round/>
              <a:headEnd/>
              <a:tailEnd/>
            </a:ln>
          </p:spPr>
          <p:txBody>
            <a:bodyPr/>
            <a:lstStyle/>
            <a:p>
              <a:endParaRPr lang="zh-CN" altLang="en-US"/>
            </a:p>
          </p:txBody>
        </p:sp>
        <p:sp>
          <p:nvSpPr>
            <p:cNvPr id="9241" name="Line 310"/>
            <p:cNvSpPr>
              <a:spLocks noChangeShapeType="1"/>
            </p:cNvSpPr>
            <p:nvPr/>
          </p:nvSpPr>
          <p:spPr bwMode="auto">
            <a:xfrm>
              <a:off x="4564" y="2733"/>
              <a:ext cx="3" cy="643"/>
            </a:xfrm>
            <a:prstGeom prst="line">
              <a:avLst/>
            </a:prstGeom>
            <a:noFill/>
            <a:ln w="19050">
              <a:solidFill>
                <a:srgbClr val="000000"/>
              </a:solidFill>
              <a:round/>
              <a:headEnd/>
              <a:tailEnd/>
            </a:ln>
          </p:spPr>
          <p:txBody>
            <a:bodyPr/>
            <a:lstStyle/>
            <a:p>
              <a:endParaRPr lang="zh-CN" altLang="en-US"/>
            </a:p>
          </p:txBody>
        </p:sp>
        <p:sp>
          <p:nvSpPr>
            <p:cNvPr id="9242" name="Line 311"/>
            <p:cNvSpPr>
              <a:spLocks noChangeShapeType="1"/>
            </p:cNvSpPr>
            <p:nvPr/>
          </p:nvSpPr>
          <p:spPr bwMode="auto">
            <a:xfrm>
              <a:off x="4639" y="2733"/>
              <a:ext cx="3" cy="643"/>
            </a:xfrm>
            <a:prstGeom prst="line">
              <a:avLst/>
            </a:prstGeom>
            <a:noFill/>
            <a:ln w="19050">
              <a:solidFill>
                <a:srgbClr val="000000"/>
              </a:solidFill>
              <a:round/>
              <a:headEnd/>
              <a:tailEnd/>
            </a:ln>
          </p:spPr>
          <p:txBody>
            <a:bodyPr/>
            <a:lstStyle/>
            <a:p>
              <a:endParaRPr lang="zh-CN" altLang="en-US"/>
            </a:p>
          </p:txBody>
        </p:sp>
        <p:sp>
          <p:nvSpPr>
            <p:cNvPr id="9243" name="Line 312"/>
            <p:cNvSpPr>
              <a:spLocks noChangeShapeType="1"/>
            </p:cNvSpPr>
            <p:nvPr/>
          </p:nvSpPr>
          <p:spPr bwMode="auto">
            <a:xfrm>
              <a:off x="4713" y="2733"/>
              <a:ext cx="3" cy="643"/>
            </a:xfrm>
            <a:prstGeom prst="line">
              <a:avLst/>
            </a:prstGeom>
            <a:noFill/>
            <a:ln w="19050">
              <a:solidFill>
                <a:srgbClr val="000000"/>
              </a:solidFill>
              <a:round/>
              <a:headEnd/>
              <a:tailEnd/>
            </a:ln>
          </p:spPr>
          <p:txBody>
            <a:bodyPr/>
            <a:lstStyle/>
            <a:p>
              <a:endParaRPr lang="zh-CN" altLang="en-US"/>
            </a:p>
          </p:txBody>
        </p:sp>
        <p:sp>
          <p:nvSpPr>
            <p:cNvPr id="9244" name="Line 313"/>
            <p:cNvSpPr>
              <a:spLocks noChangeShapeType="1"/>
            </p:cNvSpPr>
            <p:nvPr/>
          </p:nvSpPr>
          <p:spPr bwMode="auto">
            <a:xfrm flipV="1">
              <a:off x="4788" y="2733"/>
              <a:ext cx="3" cy="643"/>
            </a:xfrm>
            <a:prstGeom prst="line">
              <a:avLst/>
            </a:prstGeom>
            <a:noFill/>
            <a:ln w="19050">
              <a:solidFill>
                <a:srgbClr val="000000"/>
              </a:solidFill>
              <a:round/>
              <a:headEnd/>
              <a:tailEnd/>
            </a:ln>
          </p:spPr>
          <p:txBody>
            <a:bodyPr/>
            <a:lstStyle/>
            <a:p>
              <a:endParaRPr lang="zh-CN" altLang="en-US"/>
            </a:p>
          </p:txBody>
        </p:sp>
        <p:sp>
          <p:nvSpPr>
            <p:cNvPr id="9245" name="Line 314"/>
            <p:cNvSpPr>
              <a:spLocks noChangeShapeType="1"/>
            </p:cNvSpPr>
            <p:nvPr/>
          </p:nvSpPr>
          <p:spPr bwMode="auto">
            <a:xfrm flipH="1">
              <a:off x="4418" y="2805"/>
              <a:ext cx="370" cy="1"/>
            </a:xfrm>
            <a:prstGeom prst="line">
              <a:avLst/>
            </a:prstGeom>
            <a:noFill/>
            <a:ln w="19050">
              <a:solidFill>
                <a:srgbClr val="000000"/>
              </a:solidFill>
              <a:round/>
              <a:headEnd/>
              <a:tailEnd/>
            </a:ln>
          </p:spPr>
          <p:txBody>
            <a:bodyPr/>
            <a:lstStyle/>
            <a:p>
              <a:endParaRPr lang="zh-CN" altLang="en-US"/>
            </a:p>
          </p:txBody>
        </p:sp>
        <p:sp>
          <p:nvSpPr>
            <p:cNvPr id="9246" name="Line 315"/>
            <p:cNvSpPr>
              <a:spLocks noChangeShapeType="1"/>
            </p:cNvSpPr>
            <p:nvPr/>
          </p:nvSpPr>
          <p:spPr bwMode="auto">
            <a:xfrm>
              <a:off x="4415" y="2733"/>
              <a:ext cx="3" cy="643"/>
            </a:xfrm>
            <a:prstGeom prst="line">
              <a:avLst/>
            </a:prstGeom>
            <a:noFill/>
            <a:ln w="19050">
              <a:solidFill>
                <a:srgbClr val="000000"/>
              </a:solidFill>
              <a:round/>
              <a:headEnd/>
              <a:tailEnd/>
            </a:ln>
          </p:spPr>
          <p:txBody>
            <a:bodyPr/>
            <a:lstStyle/>
            <a:p>
              <a:endParaRPr lang="zh-CN" altLang="en-US"/>
            </a:p>
          </p:txBody>
        </p:sp>
        <p:sp>
          <p:nvSpPr>
            <p:cNvPr id="9247" name="Line 316"/>
            <p:cNvSpPr>
              <a:spLocks noChangeShapeType="1"/>
            </p:cNvSpPr>
            <p:nvPr/>
          </p:nvSpPr>
          <p:spPr bwMode="auto">
            <a:xfrm flipH="1">
              <a:off x="4418" y="2876"/>
              <a:ext cx="370" cy="1"/>
            </a:xfrm>
            <a:prstGeom prst="line">
              <a:avLst/>
            </a:prstGeom>
            <a:noFill/>
            <a:ln w="19050">
              <a:solidFill>
                <a:srgbClr val="000000"/>
              </a:solidFill>
              <a:round/>
              <a:headEnd/>
              <a:tailEnd/>
            </a:ln>
          </p:spPr>
          <p:txBody>
            <a:bodyPr/>
            <a:lstStyle/>
            <a:p>
              <a:endParaRPr lang="zh-CN" altLang="en-US"/>
            </a:p>
          </p:txBody>
        </p:sp>
        <p:sp>
          <p:nvSpPr>
            <p:cNvPr id="9248" name="Line 317"/>
            <p:cNvSpPr>
              <a:spLocks noChangeShapeType="1"/>
            </p:cNvSpPr>
            <p:nvPr/>
          </p:nvSpPr>
          <p:spPr bwMode="auto">
            <a:xfrm flipH="1">
              <a:off x="4418" y="2947"/>
              <a:ext cx="370" cy="1"/>
            </a:xfrm>
            <a:prstGeom prst="line">
              <a:avLst/>
            </a:prstGeom>
            <a:noFill/>
            <a:ln w="19050">
              <a:solidFill>
                <a:srgbClr val="000000"/>
              </a:solidFill>
              <a:round/>
              <a:headEnd/>
              <a:tailEnd/>
            </a:ln>
          </p:spPr>
          <p:txBody>
            <a:bodyPr/>
            <a:lstStyle/>
            <a:p>
              <a:endParaRPr lang="zh-CN" altLang="en-US"/>
            </a:p>
          </p:txBody>
        </p:sp>
        <p:sp>
          <p:nvSpPr>
            <p:cNvPr id="9249" name="Line 318"/>
            <p:cNvSpPr>
              <a:spLocks noChangeShapeType="1"/>
            </p:cNvSpPr>
            <p:nvPr/>
          </p:nvSpPr>
          <p:spPr bwMode="auto">
            <a:xfrm flipH="1">
              <a:off x="4418" y="3019"/>
              <a:ext cx="370" cy="1"/>
            </a:xfrm>
            <a:prstGeom prst="line">
              <a:avLst/>
            </a:prstGeom>
            <a:noFill/>
            <a:ln w="19050">
              <a:solidFill>
                <a:srgbClr val="000000"/>
              </a:solidFill>
              <a:round/>
              <a:headEnd/>
              <a:tailEnd/>
            </a:ln>
          </p:spPr>
          <p:txBody>
            <a:bodyPr/>
            <a:lstStyle/>
            <a:p>
              <a:endParaRPr lang="zh-CN" altLang="en-US"/>
            </a:p>
          </p:txBody>
        </p:sp>
        <p:sp>
          <p:nvSpPr>
            <p:cNvPr id="9250" name="Line 319"/>
            <p:cNvSpPr>
              <a:spLocks noChangeShapeType="1"/>
            </p:cNvSpPr>
            <p:nvPr/>
          </p:nvSpPr>
          <p:spPr bwMode="auto">
            <a:xfrm flipH="1">
              <a:off x="4418" y="3090"/>
              <a:ext cx="370" cy="1"/>
            </a:xfrm>
            <a:prstGeom prst="line">
              <a:avLst/>
            </a:prstGeom>
            <a:noFill/>
            <a:ln w="19050">
              <a:solidFill>
                <a:srgbClr val="000000"/>
              </a:solidFill>
              <a:round/>
              <a:headEnd/>
              <a:tailEnd/>
            </a:ln>
          </p:spPr>
          <p:txBody>
            <a:bodyPr/>
            <a:lstStyle/>
            <a:p>
              <a:endParaRPr lang="zh-CN" altLang="en-US"/>
            </a:p>
          </p:txBody>
        </p:sp>
        <p:sp>
          <p:nvSpPr>
            <p:cNvPr id="9251" name="Line 320"/>
            <p:cNvSpPr>
              <a:spLocks noChangeShapeType="1"/>
            </p:cNvSpPr>
            <p:nvPr/>
          </p:nvSpPr>
          <p:spPr bwMode="auto">
            <a:xfrm flipH="1">
              <a:off x="4418" y="3162"/>
              <a:ext cx="370" cy="1"/>
            </a:xfrm>
            <a:prstGeom prst="line">
              <a:avLst/>
            </a:prstGeom>
            <a:noFill/>
            <a:ln w="19050">
              <a:solidFill>
                <a:srgbClr val="000000"/>
              </a:solidFill>
              <a:round/>
              <a:headEnd/>
              <a:tailEnd/>
            </a:ln>
          </p:spPr>
          <p:txBody>
            <a:bodyPr/>
            <a:lstStyle/>
            <a:p>
              <a:endParaRPr lang="zh-CN" altLang="en-US"/>
            </a:p>
          </p:txBody>
        </p:sp>
        <p:sp>
          <p:nvSpPr>
            <p:cNvPr id="9252" name="Line 321"/>
            <p:cNvSpPr>
              <a:spLocks noChangeShapeType="1"/>
            </p:cNvSpPr>
            <p:nvPr/>
          </p:nvSpPr>
          <p:spPr bwMode="auto">
            <a:xfrm flipH="1">
              <a:off x="4418" y="3233"/>
              <a:ext cx="370" cy="1"/>
            </a:xfrm>
            <a:prstGeom prst="line">
              <a:avLst/>
            </a:prstGeom>
            <a:noFill/>
            <a:ln w="19050">
              <a:solidFill>
                <a:srgbClr val="000000"/>
              </a:solidFill>
              <a:round/>
              <a:headEnd/>
              <a:tailEnd/>
            </a:ln>
          </p:spPr>
          <p:txBody>
            <a:bodyPr/>
            <a:lstStyle/>
            <a:p>
              <a:endParaRPr lang="zh-CN" altLang="en-US"/>
            </a:p>
          </p:txBody>
        </p:sp>
        <p:sp>
          <p:nvSpPr>
            <p:cNvPr id="9253" name="Line 322"/>
            <p:cNvSpPr>
              <a:spLocks noChangeShapeType="1"/>
            </p:cNvSpPr>
            <p:nvPr/>
          </p:nvSpPr>
          <p:spPr bwMode="auto">
            <a:xfrm flipH="1">
              <a:off x="4418" y="3304"/>
              <a:ext cx="370" cy="1"/>
            </a:xfrm>
            <a:prstGeom prst="line">
              <a:avLst/>
            </a:prstGeom>
            <a:noFill/>
            <a:ln w="19050">
              <a:solidFill>
                <a:srgbClr val="000000"/>
              </a:solidFill>
              <a:round/>
              <a:headEnd/>
              <a:tailEnd/>
            </a:ln>
          </p:spPr>
          <p:txBody>
            <a:bodyPr/>
            <a:lstStyle/>
            <a:p>
              <a:endParaRPr lang="zh-CN" altLang="en-US"/>
            </a:p>
          </p:txBody>
        </p:sp>
        <p:sp>
          <p:nvSpPr>
            <p:cNvPr id="9254" name="Freeform 323"/>
            <p:cNvSpPr>
              <a:spLocks/>
            </p:cNvSpPr>
            <p:nvPr/>
          </p:nvSpPr>
          <p:spPr bwMode="auto">
            <a:xfrm>
              <a:off x="3896" y="2733"/>
              <a:ext cx="1343" cy="643"/>
            </a:xfrm>
            <a:custGeom>
              <a:avLst/>
              <a:gdLst>
                <a:gd name="T0" fmla="*/ 1340 w 1343"/>
                <a:gd name="T1" fmla="*/ 643 h 643"/>
                <a:gd name="T2" fmla="*/ 1343 w 1343"/>
                <a:gd name="T3" fmla="*/ 0 h 643"/>
                <a:gd name="T4" fmla="*/ 0 w 1343"/>
                <a:gd name="T5" fmla="*/ 0 h 643"/>
                <a:gd name="T6" fmla="*/ 0 w 1343"/>
                <a:gd name="T7" fmla="*/ 643 h 643"/>
                <a:gd name="T8" fmla="*/ 1343 w 1343"/>
                <a:gd name="T9" fmla="*/ 643 h 643"/>
                <a:gd name="T10" fmla="*/ 1343 w 1343"/>
                <a:gd name="T11" fmla="*/ 643 h 6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43" h="643">
                  <a:moveTo>
                    <a:pt x="1340" y="643"/>
                  </a:moveTo>
                  <a:lnTo>
                    <a:pt x="1343" y="0"/>
                  </a:lnTo>
                  <a:lnTo>
                    <a:pt x="0" y="0"/>
                  </a:lnTo>
                  <a:lnTo>
                    <a:pt x="0" y="643"/>
                  </a:lnTo>
                  <a:lnTo>
                    <a:pt x="1343" y="643"/>
                  </a:lnTo>
                </a:path>
              </a:pathLst>
            </a:custGeom>
            <a:noFill/>
            <a:ln w="19050">
              <a:solidFill>
                <a:srgbClr val="000000"/>
              </a:solidFill>
              <a:prstDash val="solid"/>
              <a:round/>
              <a:headEnd/>
              <a:tailEnd/>
            </a:ln>
          </p:spPr>
          <p:txBody>
            <a:bodyPr/>
            <a:lstStyle/>
            <a:p>
              <a:endParaRPr lang="zh-CN" altLang="en-US"/>
            </a:p>
          </p:txBody>
        </p:sp>
        <p:sp>
          <p:nvSpPr>
            <p:cNvPr id="9255" name="Rectangle 324"/>
            <p:cNvSpPr>
              <a:spLocks noChangeArrowheads="1"/>
            </p:cNvSpPr>
            <p:nvPr/>
          </p:nvSpPr>
          <p:spPr bwMode="auto">
            <a:xfrm>
              <a:off x="3878" y="1525"/>
              <a:ext cx="1451" cy="181"/>
            </a:xfrm>
            <a:prstGeom prst="rect">
              <a:avLst/>
            </a:prstGeom>
            <a:noFill/>
            <a:ln w="38100">
              <a:solidFill>
                <a:schemeClr val="tx1"/>
              </a:solidFill>
              <a:miter lim="800000"/>
              <a:headEnd/>
              <a:tailEnd/>
            </a:ln>
            <a:effectLst/>
          </p:spPr>
          <p:txBody>
            <a:bodyPr wrap="none" anchor="ctr"/>
            <a:lstStyle/>
            <a:p>
              <a:r>
                <a:rPr lang="en-US" altLang="zh-CN"/>
                <a:t>processor</a:t>
              </a:r>
            </a:p>
          </p:txBody>
        </p:sp>
        <p:sp>
          <p:nvSpPr>
            <p:cNvPr id="9256" name="Text Box 325"/>
            <p:cNvSpPr txBox="1">
              <a:spLocks noChangeArrowheads="1"/>
            </p:cNvSpPr>
            <p:nvPr/>
          </p:nvSpPr>
          <p:spPr bwMode="auto">
            <a:xfrm>
              <a:off x="4785" y="2387"/>
              <a:ext cx="1361" cy="231"/>
            </a:xfrm>
            <a:prstGeom prst="rect">
              <a:avLst/>
            </a:prstGeom>
            <a:noFill/>
            <a:ln w="9525">
              <a:noFill/>
              <a:miter lim="800000"/>
              <a:headEnd/>
              <a:tailEnd/>
            </a:ln>
            <a:effectLst/>
          </p:spPr>
          <p:txBody>
            <a:bodyPr>
              <a:spAutoFit/>
            </a:bodyPr>
            <a:lstStyle/>
            <a:p>
              <a:pPr>
                <a:spcBef>
                  <a:spcPct val="50000"/>
                </a:spcBef>
              </a:pPr>
              <a:r>
                <a:rPr lang="en-US" altLang="zh-CN" sz="1800"/>
                <a:t>Data are transferred</a:t>
              </a:r>
            </a:p>
          </p:txBody>
        </p:sp>
        <p:sp>
          <p:nvSpPr>
            <p:cNvPr id="9257" name="Line 326"/>
            <p:cNvSpPr>
              <a:spLocks noChangeShapeType="1"/>
            </p:cNvSpPr>
            <p:nvPr/>
          </p:nvSpPr>
          <p:spPr bwMode="auto">
            <a:xfrm flipV="1">
              <a:off x="4558" y="1706"/>
              <a:ext cx="0" cy="273"/>
            </a:xfrm>
            <a:prstGeom prst="line">
              <a:avLst/>
            </a:prstGeom>
            <a:noFill/>
            <a:ln w="19050">
              <a:solidFill>
                <a:schemeClr val="tx1"/>
              </a:solidFill>
              <a:miter lim="800000"/>
              <a:headEnd type="triangle" w="med" len="med"/>
              <a:tailEnd type="triangle" w="med" len="med"/>
            </a:ln>
            <a:effectLst/>
          </p:spPr>
          <p:txBody>
            <a:bodyPr wrap="none"/>
            <a:lstStyle/>
            <a:p>
              <a:endParaRPr lang="zh-CN" altLang="en-US"/>
            </a:p>
          </p:txBody>
        </p:sp>
      </p:grpSp>
      <p:sp>
        <p:nvSpPr>
          <p:cNvPr id="9226" name="Oval 328"/>
          <p:cNvSpPr>
            <a:spLocks noChangeArrowheads="1"/>
          </p:cNvSpPr>
          <p:nvPr/>
        </p:nvSpPr>
        <p:spPr bwMode="auto">
          <a:xfrm>
            <a:off x="2279651" y="1916114"/>
            <a:ext cx="2663825" cy="2592387"/>
          </a:xfrm>
          <a:prstGeom prst="ellipse">
            <a:avLst/>
          </a:prstGeom>
          <a:noFill/>
          <a:ln w="9525" cap="rnd">
            <a:solidFill>
              <a:srgbClr val="FF6600"/>
            </a:solidFill>
            <a:prstDash val="sysDot"/>
            <a:miter lim="800000"/>
            <a:headEnd/>
            <a:tailEnd/>
          </a:ln>
          <a:effectLst/>
        </p:spPr>
        <p:txBody>
          <a:bodyPr wrap="none" anchor="ctr"/>
          <a:lstStyle/>
          <a:p>
            <a:endParaRPr lang="zh-CN" altLang="en-US"/>
          </a:p>
        </p:txBody>
      </p:sp>
      <p:sp>
        <p:nvSpPr>
          <p:cNvPr id="9227" name="Line 329"/>
          <p:cNvSpPr>
            <a:spLocks noChangeShapeType="1"/>
          </p:cNvSpPr>
          <p:nvPr/>
        </p:nvSpPr>
        <p:spPr bwMode="auto">
          <a:xfrm flipV="1">
            <a:off x="5664200" y="3213100"/>
            <a:ext cx="0" cy="2305050"/>
          </a:xfrm>
          <a:prstGeom prst="line">
            <a:avLst/>
          </a:prstGeom>
          <a:noFill/>
          <a:ln w="9525">
            <a:solidFill>
              <a:srgbClr val="FF3300"/>
            </a:solidFill>
            <a:miter lim="800000"/>
            <a:headEnd/>
            <a:tailEnd type="triangle" w="med" len="med"/>
          </a:ln>
          <a:effectLst/>
        </p:spPr>
        <p:txBody>
          <a:bodyPr wrap="none"/>
          <a:lstStyle/>
          <a:p>
            <a:endParaRPr lang="zh-CN" altLang="en-US"/>
          </a:p>
        </p:txBody>
      </p:sp>
      <p:sp>
        <p:nvSpPr>
          <p:cNvPr id="9228" name="Rectangle 330"/>
          <p:cNvSpPr>
            <a:spLocks noChangeArrowheads="1"/>
          </p:cNvSpPr>
          <p:nvPr/>
        </p:nvSpPr>
        <p:spPr bwMode="auto">
          <a:xfrm flipH="1" flipV="1">
            <a:off x="5449214" y="2392364"/>
            <a:ext cx="430887" cy="676275"/>
          </a:xfrm>
          <a:prstGeom prst="rect">
            <a:avLst/>
          </a:prstGeom>
          <a:noFill/>
          <a:ln w="9525">
            <a:noFill/>
            <a:miter lim="800000"/>
            <a:headEnd/>
            <a:tailEnd/>
          </a:ln>
          <a:effectLst/>
        </p:spPr>
        <p:txBody>
          <a:bodyPr vert="eaVert">
            <a:spAutoFit/>
          </a:bodyPr>
          <a:lstStyle/>
          <a:p>
            <a:r>
              <a:rPr lang="en-US" altLang="zh-CN" sz="1600" b="1">
                <a:solidFill>
                  <a:srgbClr val="FF3300"/>
                </a:solidFill>
              </a:rPr>
              <a:t>upper</a:t>
            </a:r>
          </a:p>
        </p:txBody>
      </p:sp>
    </p:spTree>
  </p:cSld>
  <p:clrMapOvr>
    <a:masterClrMapping/>
  </p:clrMapOvr>
  <p:transition spd="slow" advTm="2000"/>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编译优化：提高时间局部性</a:t>
            </a:r>
            <a:endParaRPr lang="zh-CN" altLang="en-US" dirty="0"/>
          </a:p>
        </p:txBody>
      </p:sp>
      <p:sp>
        <p:nvSpPr>
          <p:cNvPr id="117763" name="内容占位符 2"/>
          <p:cNvSpPr>
            <a:spLocks noGrp="1"/>
          </p:cNvSpPr>
          <p:nvPr>
            <p:ph idx="1"/>
          </p:nvPr>
        </p:nvSpPr>
        <p:spPr>
          <a:xfrm>
            <a:off x="623392" y="1212324"/>
            <a:ext cx="5486400" cy="4768865"/>
          </a:xfrm>
        </p:spPr>
        <p:txBody>
          <a:bodyPr/>
          <a:lstStyle/>
          <a:p>
            <a:pPr eaLnBrk="1" hangingPunct="1"/>
            <a:r>
              <a:rPr lang="zh-CN" altLang="en-US" sz="2400" dirty="0"/>
              <a:t>访问</a:t>
            </a:r>
            <a:r>
              <a:rPr lang="zh-CN" altLang="en-US" sz="2400" dirty="0" smtClean="0"/>
              <a:t>内存序列为 </a:t>
            </a:r>
            <a:r>
              <a:rPr lang="en-US" altLang="zh-CN" sz="2400" dirty="0"/>
              <a:t>array[0][0], array[1][0], array[0][1], array[1][1]…</a:t>
            </a:r>
            <a:endParaRPr lang="zh-CN" altLang="en-US" sz="2400" dirty="0"/>
          </a:p>
          <a:p>
            <a:pPr eaLnBrk="1" hangingPunct="1"/>
            <a:endParaRPr lang="en-US" altLang="zh-CN" sz="2400" dirty="0" smtClean="0"/>
          </a:p>
          <a:p>
            <a:pPr eaLnBrk="1" hangingPunct="1"/>
            <a:r>
              <a:rPr lang="en-US" altLang="zh-CN" sz="2400" dirty="0" smtClean="0"/>
              <a:t>main</a:t>
            </a:r>
            <a:r>
              <a:rPr lang="en-US" altLang="zh-CN" sz="2400" dirty="0"/>
              <a:t>() {</a:t>
            </a:r>
          </a:p>
          <a:p>
            <a:pPr lvl="1" eaLnBrk="1" hangingPunct="1"/>
            <a:r>
              <a:rPr lang="en-US" altLang="zh-CN" sz="2400" dirty="0" err="1"/>
              <a:t>int</a:t>
            </a:r>
            <a:r>
              <a:rPr lang="en-US" altLang="zh-CN" sz="2400" dirty="0"/>
              <a:t> </a:t>
            </a:r>
            <a:r>
              <a:rPr lang="en-US" altLang="zh-CN" sz="2400" dirty="0" err="1"/>
              <a:t>i</a:t>
            </a:r>
            <a:r>
              <a:rPr lang="en-US" altLang="zh-CN" sz="2400" dirty="0"/>
              <a:t>, j, array[32][32]; </a:t>
            </a:r>
          </a:p>
          <a:p>
            <a:pPr lvl="1" eaLnBrk="1" hangingPunct="1"/>
            <a:r>
              <a:rPr lang="en-US" altLang="zh-CN" sz="2400" dirty="0"/>
              <a:t>for (</a:t>
            </a:r>
            <a:r>
              <a:rPr lang="en-US" altLang="zh-CN" sz="2400" dirty="0" err="1"/>
              <a:t>i</a:t>
            </a:r>
            <a:r>
              <a:rPr lang="en-US" altLang="zh-CN" sz="2400" dirty="0"/>
              <a:t>=</a:t>
            </a:r>
            <a:r>
              <a:rPr lang="en-US" altLang="zh-CN" sz="2400" dirty="0" err="1"/>
              <a:t>0;i</a:t>
            </a:r>
            <a:r>
              <a:rPr lang="en-US" altLang="zh-CN" sz="2400" dirty="0"/>
              <a:t>&lt;</a:t>
            </a:r>
            <a:r>
              <a:rPr lang="en-US" altLang="zh-CN" sz="2400" dirty="0" err="1"/>
              <a:t>31;i</a:t>
            </a:r>
            <a:r>
              <a:rPr lang="en-US" altLang="zh-CN" sz="2400" dirty="0"/>
              <a:t>++) </a:t>
            </a:r>
          </a:p>
          <a:p>
            <a:pPr lvl="2" eaLnBrk="1" hangingPunct="1"/>
            <a:r>
              <a:rPr lang="en-US" altLang="zh-CN" dirty="0" smtClean="0"/>
              <a:t>for(j=</a:t>
            </a:r>
            <a:r>
              <a:rPr lang="en-US" altLang="zh-CN" dirty="0" err="1" smtClean="0"/>
              <a:t>0;j</a:t>
            </a:r>
            <a:r>
              <a:rPr lang="en-US" altLang="zh-CN" dirty="0" smtClean="0"/>
              <a:t>&lt;</a:t>
            </a:r>
            <a:r>
              <a:rPr lang="en-US" altLang="zh-CN" dirty="0" err="1" smtClean="0"/>
              <a:t>31;j</a:t>
            </a:r>
            <a:r>
              <a:rPr lang="en-US" altLang="zh-CN" dirty="0" smtClean="0"/>
              <a:t>++) </a:t>
            </a:r>
          </a:p>
          <a:p>
            <a:pPr lvl="3" eaLnBrk="1" hangingPunct="1"/>
            <a:r>
              <a:rPr lang="en-US" altLang="zh-CN" sz="2400" dirty="0" smtClean="0"/>
              <a:t>array[</a:t>
            </a:r>
            <a:r>
              <a:rPr lang="en-US" altLang="zh-CN" sz="2400" dirty="0" err="1" smtClean="0"/>
              <a:t>i</a:t>
            </a:r>
            <a:r>
              <a:rPr lang="en-US" altLang="zh-CN" sz="2400" dirty="0" smtClean="0"/>
              <a:t>][j] = array[i+1][j] + 1;</a:t>
            </a:r>
          </a:p>
          <a:p>
            <a:pPr eaLnBrk="1" hangingPunct="1"/>
            <a:r>
              <a:rPr lang="en-US" altLang="zh-CN" sz="2400" dirty="0"/>
              <a:t>}	</a:t>
            </a:r>
          </a:p>
          <a:p>
            <a:pPr eaLnBrk="1" hangingPunct="1"/>
            <a:r>
              <a:rPr lang="zh-CN" altLang="en-US" sz="2400" dirty="0"/>
              <a:t>解决方案：先</a:t>
            </a:r>
            <a:r>
              <a:rPr lang="en-US" altLang="zh-CN" sz="2400" dirty="0"/>
              <a:t>for j, </a:t>
            </a:r>
            <a:r>
              <a:rPr lang="zh-CN" altLang="en-US" sz="2400" dirty="0"/>
              <a:t>然后</a:t>
            </a:r>
            <a:r>
              <a:rPr lang="en-US" altLang="zh-CN" sz="2400" dirty="0"/>
              <a:t>for </a:t>
            </a:r>
            <a:r>
              <a:rPr lang="en-US" altLang="zh-CN" sz="2400" dirty="0" err="1"/>
              <a:t>i</a:t>
            </a:r>
            <a:endParaRPr lang="en-US" altLang="zh-CN" sz="2400" dirty="0"/>
          </a:p>
          <a:p>
            <a:pPr eaLnBrk="1" hangingPunct="1"/>
            <a:endParaRPr lang="en-US" altLang="zh-CN" sz="2400" dirty="0"/>
          </a:p>
          <a:p>
            <a:pPr eaLnBrk="1" hangingPunct="1"/>
            <a:r>
              <a:rPr lang="zh-CN" altLang="en-US" sz="2400" dirty="0"/>
              <a:t>更多优化见编译技术课程</a:t>
            </a:r>
          </a:p>
        </p:txBody>
      </p:sp>
      <p:sp>
        <p:nvSpPr>
          <p:cNvPr id="4" name="内容占位符 2"/>
          <p:cNvSpPr txBox="1">
            <a:spLocks/>
          </p:cNvSpPr>
          <p:nvPr/>
        </p:nvSpPr>
        <p:spPr bwMode="auto">
          <a:xfrm>
            <a:off x="6816080" y="1201490"/>
            <a:ext cx="5486400" cy="47688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kumimoji="0" lang="zh-CN" altLang="en-US" sz="2400" kern="0" dirty="0" smtClean="0"/>
              <a:t>访问内存</a:t>
            </a:r>
            <a:r>
              <a:rPr kumimoji="0" lang="zh-CN" altLang="en-US" sz="2400" kern="0" dirty="0"/>
              <a:t>序</a:t>
            </a:r>
            <a:r>
              <a:rPr kumimoji="0" lang="zh-CN" altLang="en-US" sz="2400" kern="0" dirty="0" smtClean="0"/>
              <a:t>列为 </a:t>
            </a:r>
            <a:r>
              <a:rPr kumimoji="0" lang="en-US" altLang="zh-CN" sz="2400" kern="0" dirty="0" smtClean="0"/>
              <a:t>array[0][0], array[1][0], </a:t>
            </a:r>
            <a:r>
              <a:rPr kumimoji="0" lang="en-US" altLang="zh-CN" sz="2400" kern="0" dirty="0" smtClean="0">
                <a:solidFill>
                  <a:srgbClr val="0070C0"/>
                </a:solidFill>
              </a:rPr>
              <a:t>array[1][</a:t>
            </a:r>
            <a:r>
              <a:rPr kumimoji="0" lang="en-US" altLang="zh-CN" sz="2400" kern="0" dirty="0">
                <a:solidFill>
                  <a:srgbClr val="0070C0"/>
                </a:solidFill>
              </a:rPr>
              <a:t>0</a:t>
            </a:r>
            <a:r>
              <a:rPr kumimoji="0" lang="en-US" altLang="zh-CN" sz="2400" kern="0" dirty="0" smtClean="0">
                <a:solidFill>
                  <a:srgbClr val="0070C0"/>
                </a:solidFill>
              </a:rPr>
              <a:t>]</a:t>
            </a:r>
            <a:r>
              <a:rPr kumimoji="0" lang="en-US" altLang="zh-CN" sz="2400" kern="0" dirty="0" smtClean="0"/>
              <a:t>, array[2][</a:t>
            </a:r>
            <a:r>
              <a:rPr kumimoji="0" lang="en-US" altLang="zh-CN" sz="2400" kern="0" dirty="0"/>
              <a:t>0</a:t>
            </a:r>
            <a:r>
              <a:rPr kumimoji="0" lang="en-US" altLang="zh-CN" sz="2400" kern="0" dirty="0" smtClean="0"/>
              <a:t>]</a:t>
            </a:r>
            <a:r>
              <a:rPr kumimoji="0" lang="zh-CN" altLang="en-US" sz="2400" kern="0" dirty="0" smtClean="0"/>
              <a:t>，</a:t>
            </a:r>
            <a:r>
              <a:rPr kumimoji="0" lang="en-US" altLang="zh-CN" sz="2400" kern="0" dirty="0" smtClean="0">
                <a:solidFill>
                  <a:srgbClr val="0070C0"/>
                </a:solidFill>
              </a:rPr>
              <a:t>array[2][0]</a:t>
            </a:r>
            <a:r>
              <a:rPr kumimoji="0" lang="en-US" altLang="zh-CN" sz="2400" kern="0" dirty="0" smtClean="0"/>
              <a:t>, array[3][0]…</a:t>
            </a:r>
            <a:endParaRPr kumimoji="0" lang="zh-CN" altLang="en-US" sz="2400" kern="0" dirty="0" smtClean="0"/>
          </a:p>
          <a:p>
            <a:endParaRPr kumimoji="0" lang="en-US" altLang="zh-CN" sz="2400" kern="0" dirty="0" smtClean="0"/>
          </a:p>
          <a:p>
            <a:r>
              <a:rPr kumimoji="0" lang="en-US" altLang="zh-CN" sz="2400" kern="0" dirty="0" smtClean="0"/>
              <a:t>main() {</a:t>
            </a:r>
          </a:p>
          <a:p>
            <a:pPr lvl="1"/>
            <a:r>
              <a:rPr kumimoji="0" lang="en-US" altLang="zh-CN" sz="2400" kern="0" dirty="0" err="1" smtClean="0"/>
              <a:t>int</a:t>
            </a:r>
            <a:r>
              <a:rPr kumimoji="0" lang="en-US" altLang="zh-CN" sz="2400" kern="0" dirty="0" smtClean="0"/>
              <a:t> </a:t>
            </a:r>
            <a:r>
              <a:rPr kumimoji="0" lang="en-US" altLang="zh-CN" sz="2400" kern="0" dirty="0" err="1" smtClean="0"/>
              <a:t>i</a:t>
            </a:r>
            <a:r>
              <a:rPr kumimoji="0" lang="en-US" altLang="zh-CN" sz="2400" kern="0" dirty="0" smtClean="0"/>
              <a:t>, j, array[32][32]; </a:t>
            </a:r>
          </a:p>
          <a:p>
            <a:pPr lvl="1"/>
            <a:r>
              <a:rPr kumimoji="0" lang="en-US" altLang="zh-CN" sz="2400" kern="0" dirty="0" smtClean="0"/>
              <a:t>for (j=0;j&lt;31;i++) </a:t>
            </a:r>
          </a:p>
          <a:p>
            <a:pPr lvl="2"/>
            <a:r>
              <a:rPr kumimoji="0" lang="en-US" altLang="zh-CN" kern="0" dirty="0" smtClean="0"/>
              <a:t>for(</a:t>
            </a:r>
            <a:r>
              <a:rPr kumimoji="0" lang="en-US" altLang="zh-CN" kern="0" dirty="0" err="1" smtClean="0"/>
              <a:t>i</a:t>
            </a:r>
            <a:r>
              <a:rPr kumimoji="0" lang="en-US" altLang="zh-CN" kern="0" dirty="0" smtClean="0"/>
              <a:t>=0;i&lt;31;j++) </a:t>
            </a:r>
          </a:p>
          <a:p>
            <a:pPr lvl="3"/>
            <a:r>
              <a:rPr kumimoji="0" lang="en-US" altLang="zh-CN" sz="2400" kern="0" dirty="0" smtClean="0"/>
              <a:t>array[</a:t>
            </a:r>
            <a:r>
              <a:rPr kumimoji="0" lang="en-US" altLang="zh-CN" sz="2400" kern="0" dirty="0" err="1" smtClean="0"/>
              <a:t>i</a:t>
            </a:r>
            <a:r>
              <a:rPr kumimoji="0" lang="en-US" altLang="zh-CN" sz="2400" kern="0" dirty="0" smtClean="0"/>
              <a:t>][j] = array[i+1][j] + 1;</a:t>
            </a:r>
          </a:p>
          <a:p>
            <a:r>
              <a:rPr kumimoji="0" lang="en-US" altLang="zh-CN" sz="2400" kern="0" dirty="0" smtClean="0"/>
              <a:t>}	</a:t>
            </a:r>
          </a:p>
          <a:p>
            <a:r>
              <a:rPr kumimoji="0" lang="zh-CN" altLang="en-US" sz="2400" kern="0" dirty="0" smtClean="0"/>
              <a:t>解决方案：先</a:t>
            </a:r>
            <a:r>
              <a:rPr kumimoji="0" lang="en-US" altLang="zh-CN" sz="2400" kern="0" dirty="0" smtClean="0"/>
              <a:t>for j, </a:t>
            </a:r>
            <a:r>
              <a:rPr kumimoji="0" lang="zh-CN" altLang="en-US" sz="2400" kern="0" dirty="0" smtClean="0"/>
              <a:t>然后</a:t>
            </a:r>
            <a:r>
              <a:rPr kumimoji="0" lang="en-US" altLang="zh-CN" sz="2400" kern="0" dirty="0" smtClean="0"/>
              <a:t>for </a:t>
            </a:r>
            <a:r>
              <a:rPr kumimoji="0" lang="en-US" altLang="zh-CN" sz="2400" kern="0" dirty="0" err="1" smtClean="0"/>
              <a:t>i</a:t>
            </a:r>
            <a:endParaRPr kumimoji="0" lang="en-US" altLang="zh-CN" sz="2400" kern="0" dirty="0" smtClean="0"/>
          </a:p>
          <a:p>
            <a:endParaRPr kumimoji="0" lang="en-US" altLang="zh-CN" sz="2400" kern="0" dirty="0" smtClean="0"/>
          </a:p>
        </p:txBody>
      </p:sp>
    </p:spTree>
    <p:extLst>
      <p:ext uri="{BB962C8B-B14F-4D97-AF65-F5344CB8AC3E}">
        <p14:creationId xmlns:p14="http://schemas.microsoft.com/office/powerpoint/2010/main" val="154679381"/>
      </p:ext>
    </p:extLst>
  </p:cSld>
  <p:clrMapOvr>
    <a:masterClrMapping/>
  </p:clrMapOvr>
  <p:transition spd="med">
    <p:random/>
    <p:sndAc>
      <p:stSnd>
        <p:snd r:embed="rId2" name="chimes.wav"/>
      </p:stSnd>
    </p:sndAc>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8711F5C-3A49-7F4D-BEE3-7291959B892D}"/>
              </a:ext>
            </a:extLst>
          </p:cNvPr>
          <p:cNvSpPr>
            <a:spLocks noGrp="1"/>
          </p:cNvSpPr>
          <p:nvPr>
            <p:ph type="title"/>
          </p:nvPr>
        </p:nvSpPr>
        <p:spPr>
          <a:xfrm>
            <a:off x="3647728" y="170384"/>
            <a:ext cx="7869560" cy="954360"/>
          </a:xfrm>
        </p:spPr>
        <p:txBody>
          <a:bodyPr>
            <a:normAutofit fontScale="90000"/>
          </a:bodyPr>
          <a:lstStyle/>
          <a:p>
            <a:r>
              <a:rPr lang="en-US" altLang="en-US" dirty="0"/>
              <a:t>Software Optimization via Blocking</a:t>
            </a:r>
            <a:endParaRPr kumimoji="1" lang="zh-CN" altLang="en-US" dirty="0"/>
          </a:p>
        </p:txBody>
      </p:sp>
      <p:sp>
        <p:nvSpPr>
          <p:cNvPr id="3" name="内容占位符 2">
            <a:extLst>
              <a:ext uri="{FF2B5EF4-FFF2-40B4-BE49-F238E27FC236}">
                <a16:creationId xmlns:a16="http://schemas.microsoft.com/office/drawing/2014/main" xmlns="" id="{35150940-C030-9444-939E-82D9BFE8F482}"/>
              </a:ext>
            </a:extLst>
          </p:cNvPr>
          <p:cNvSpPr>
            <a:spLocks noGrp="1"/>
          </p:cNvSpPr>
          <p:nvPr>
            <p:ph idx="1"/>
          </p:nvPr>
        </p:nvSpPr>
        <p:spPr>
          <a:xfrm>
            <a:off x="1076128" y="1109457"/>
            <a:ext cx="10801200" cy="1656184"/>
          </a:xfrm>
        </p:spPr>
        <p:txBody>
          <a:bodyPr/>
          <a:lstStyle/>
          <a:p>
            <a:pPr>
              <a:defRPr/>
            </a:pPr>
            <a:r>
              <a:rPr lang="en-US" altLang="zh-CN" dirty="0"/>
              <a:t>Goal:  maximize accesses to data before it is replaced</a:t>
            </a:r>
          </a:p>
          <a:p>
            <a:pPr>
              <a:defRPr/>
            </a:pPr>
            <a:r>
              <a:rPr lang="en-US" altLang="zh-CN" dirty="0"/>
              <a:t>Consider inner loops of DGEMM:</a:t>
            </a:r>
          </a:p>
        </p:txBody>
      </p:sp>
      <p:pic>
        <p:nvPicPr>
          <p:cNvPr id="4" name="图片 3">
            <a:extLst>
              <a:ext uri="{FF2B5EF4-FFF2-40B4-BE49-F238E27FC236}">
                <a16:creationId xmlns:a16="http://schemas.microsoft.com/office/drawing/2014/main" xmlns="" id="{7D41790A-2D32-8946-97CA-865471D27192}"/>
              </a:ext>
            </a:extLst>
          </p:cNvPr>
          <p:cNvPicPr>
            <a:picLocks noChangeAspect="1"/>
          </p:cNvPicPr>
          <p:nvPr/>
        </p:nvPicPr>
        <p:blipFill>
          <a:blip r:embed="rId3"/>
          <a:stretch>
            <a:fillRect/>
          </a:stretch>
        </p:blipFill>
        <p:spPr>
          <a:xfrm>
            <a:off x="2567608" y="2564904"/>
            <a:ext cx="7344816" cy="3237766"/>
          </a:xfrm>
          <a:prstGeom prst="rect">
            <a:avLst/>
          </a:prstGeom>
        </p:spPr>
      </p:pic>
    </p:spTree>
    <p:extLst>
      <p:ext uri="{BB962C8B-B14F-4D97-AF65-F5344CB8AC3E}">
        <p14:creationId xmlns:p14="http://schemas.microsoft.com/office/powerpoint/2010/main" val="3321961485"/>
      </p:ext>
    </p:extLst>
  </p:cSld>
  <p:clrMapOvr>
    <a:masterClrMapping/>
  </p:clrMapOvr>
  <p:transition spd="med">
    <p:random/>
    <p:sndAc>
      <p:stSnd>
        <p:snd r:embed="rId2" name="chimes.wav"/>
      </p:stSnd>
    </p:sndAc>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4B1FD5F-0598-C047-A178-BF5A022BAE35}"/>
              </a:ext>
            </a:extLst>
          </p:cNvPr>
          <p:cNvSpPr>
            <a:spLocks noGrp="1"/>
          </p:cNvSpPr>
          <p:nvPr>
            <p:ph type="title"/>
          </p:nvPr>
        </p:nvSpPr>
        <p:spPr/>
        <p:txBody>
          <a:bodyPr/>
          <a:lstStyle/>
          <a:p>
            <a:r>
              <a:rPr lang="en-US" altLang="en-US" dirty="0"/>
              <a:t>DGEMM Access Pattern</a:t>
            </a:r>
            <a:endParaRPr kumimoji="1" lang="zh-CN" altLang="en-US" dirty="0"/>
          </a:p>
        </p:txBody>
      </p:sp>
      <p:sp>
        <p:nvSpPr>
          <p:cNvPr id="3" name="内容占位符 2">
            <a:extLst>
              <a:ext uri="{FF2B5EF4-FFF2-40B4-BE49-F238E27FC236}">
                <a16:creationId xmlns:a16="http://schemas.microsoft.com/office/drawing/2014/main" xmlns="" id="{2ECE9A28-7570-374E-9ECD-ABD89DC92566}"/>
              </a:ext>
            </a:extLst>
          </p:cNvPr>
          <p:cNvSpPr>
            <a:spLocks noGrp="1"/>
          </p:cNvSpPr>
          <p:nvPr>
            <p:ph idx="1"/>
          </p:nvPr>
        </p:nvSpPr>
        <p:spPr>
          <a:xfrm>
            <a:off x="1981200" y="1268760"/>
            <a:ext cx="8229600" cy="720080"/>
          </a:xfrm>
        </p:spPr>
        <p:txBody>
          <a:bodyPr/>
          <a:lstStyle/>
          <a:p>
            <a:r>
              <a:rPr lang="en-US" altLang="en-US" dirty="0"/>
              <a:t>C, A, and B arrays</a:t>
            </a:r>
          </a:p>
          <a:p>
            <a:pPr marL="0" indent="0">
              <a:buNone/>
            </a:pPr>
            <a:endParaRPr kumimoji="1" lang="zh-CN" altLang="en-US" dirty="0"/>
          </a:p>
        </p:txBody>
      </p:sp>
      <p:pic>
        <p:nvPicPr>
          <p:cNvPr id="4" name="Picture 2">
            <a:extLst>
              <a:ext uri="{FF2B5EF4-FFF2-40B4-BE49-F238E27FC236}">
                <a16:creationId xmlns:a16="http://schemas.microsoft.com/office/drawing/2014/main" xmlns="" id="{D2B54D8D-8BDF-EC45-A077-4B23049CE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088" y="3284539"/>
            <a:ext cx="7702550"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xmlns="" id="{1AB70622-EC63-6D4E-8DBB-1931E3B27A1E}"/>
              </a:ext>
            </a:extLst>
          </p:cNvPr>
          <p:cNvSpPr txBox="1">
            <a:spLocks noChangeArrowheads="1"/>
          </p:cNvSpPr>
          <p:nvPr/>
        </p:nvSpPr>
        <p:spPr bwMode="auto">
          <a:xfrm>
            <a:off x="3551238" y="2133600"/>
            <a:ext cx="20875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older accesses</a:t>
            </a:r>
          </a:p>
        </p:txBody>
      </p:sp>
      <p:cxnSp>
        <p:nvCxnSpPr>
          <p:cNvPr id="6" name="Straight Arrow Connector 6">
            <a:extLst>
              <a:ext uri="{FF2B5EF4-FFF2-40B4-BE49-F238E27FC236}">
                <a16:creationId xmlns:a16="http://schemas.microsoft.com/office/drawing/2014/main" xmlns="" id="{A584405E-2D25-FF4B-8E4E-BC8265493D27}"/>
              </a:ext>
            </a:extLst>
          </p:cNvPr>
          <p:cNvCxnSpPr>
            <a:cxnSpLocks noChangeShapeType="1"/>
          </p:cNvCxnSpPr>
          <p:nvPr/>
        </p:nvCxnSpPr>
        <p:spPr bwMode="auto">
          <a:xfrm flipH="1">
            <a:off x="3216275" y="2501901"/>
            <a:ext cx="503238" cy="14319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 name="TextBox 8">
            <a:extLst>
              <a:ext uri="{FF2B5EF4-FFF2-40B4-BE49-F238E27FC236}">
                <a16:creationId xmlns:a16="http://schemas.microsoft.com/office/drawing/2014/main" xmlns="" id="{C797F7F7-5B01-C249-B74E-B0E4D7F235A1}"/>
              </a:ext>
            </a:extLst>
          </p:cNvPr>
          <p:cNvSpPr txBox="1">
            <a:spLocks noChangeArrowheads="1"/>
          </p:cNvSpPr>
          <p:nvPr/>
        </p:nvSpPr>
        <p:spPr bwMode="auto">
          <a:xfrm>
            <a:off x="3857626" y="2565400"/>
            <a:ext cx="2087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new accesses</a:t>
            </a:r>
          </a:p>
        </p:txBody>
      </p:sp>
      <p:cxnSp>
        <p:nvCxnSpPr>
          <p:cNvPr id="8" name="Straight Arrow Connector 11">
            <a:extLst>
              <a:ext uri="{FF2B5EF4-FFF2-40B4-BE49-F238E27FC236}">
                <a16:creationId xmlns:a16="http://schemas.microsoft.com/office/drawing/2014/main" xmlns="" id="{20DDCF32-A26F-0946-AAA3-44BF813598B4}"/>
              </a:ext>
            </a:extLst>
          </p:cNvPr>
          <p:cNvCxnSpPr>
            <a:cxnSpLocks noChangeShapeType="1"/>
          </p:cNvCxnSpPr>
          <p:nvPr/>
        </p:nvCxnSpPr>
        <p:spPr bwMode="auto">
          <a:xfrm>
            <a:off x="4224339" y="2933701"/>
            <a:ext cx="369887" cy="128746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76151107"/>
      </p:ext>
    </p:extLst>
  </p:cSld>
  <p:clrMapOvr>
    <a:masterClrMapping/>
  </p:clrMapOvr>
  <p:transition spd="med">
    <p:random/>
    <p:sndAc>
      <p:stSnd>
        <p:snd r:embed="rId2" name="chimes.wav"/>
      </p:stSnd>
    </p:sndAc>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7E774D9-88F8-6449-8C7F-C44859EA4DB2}"/>
              </a:ext>
            </a:extLst>
          </p:cNvPr>
          <p:cNvSpPr>
            <a:spLocks noGrp="1"/>
          </p:cNvSpPr>
          <p:nvPr>
            <p:ph type="title"/>
          </p:nvPr>
        </p:nvSpPr>
        <p:spPr/>
        <p:txBody>
          <a:bodyPr/>
          <a:lstStyle/>
          <a:p>
            <a:r>
              <a:rPr lang="en-US" altLang="en-US" dirty="0"/>
              <a:t>Cache Blocked DGEMM</a:t>
            </a:r>
            <a:endParaRPr kumimoji="1" lang="zh-CN" altLang="en-US" dirty="0"/>
          </a:p>
        </p:txBody>
      </p:sp>
      <p:pic>
        <p:nvPicPr>
          <p:cNvPr id="4" name="图片 3">
            <a:extLst>
              <a:ext uri="{FF2B5EF4-FFF2-40B4-BE49-F238E27FC236}">
                <a16:creationId xmlns:a16="http://schemas.microsoft.com/office/drawing/2014/main" xmlns="" id="{4379F4ED-7E26-E645-986F-11B0485D1CD5}"/>
              </a:ext>
            </a:extLst>
          </p:cNvPr>
          <p:cNvPicPr>
            <a:picLocks noChangeAspect="1"/>
          </p:cNvPicPr>
          <p:nvPr/>
        </p:nvPicPr>
        <p:blipFill>
          <a:blip r:embed="rId3"/>
          <a:stretch>
            <a:fillRect/>
          </a:stretch>
        </p:blipFill>
        <p:spPr>
          <a:xfrm>
            <a:off x="1991544" y="1105393"/>
            <a:ext cx="7467824" cy="4968552"/>
          </a:xfrm>
          <a:prstGeom prst="rect">
            <a:avLst/>
          </a:prstGeom>
        </p:spPr>
      </p:pic>
    </p:spTree>
    <p:extLst>
      <p:ext uri="{BB962C8B-B14F-4D97-AF65-F5344CB8AC3E}">
        <p14:creationId xmlns:p14="http://schemas.microsoft.com/office/powerpoint/2010/main" val="589924069"/>
      </p:ext>
    </p:extLst>
  </p:cSld>
  <p:clrMapOvr>
    <a:masterClrMapping/>
  </p:clrMapOvr>
  <p:transition spd="med">
    <p:random/>
    <p:sndAc>
      <p:stSnd>
        <p:snd r:embed="rId2" name="chimes.wav"/>
      </p:stSnd>
    </p:sndAc>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2C30547-61E6-4A4A-9726-85FF6A86F1A6}"/>
              </a:ext>
            </a:extLst>
          </p:cNvPr>
          <p:cNvSpPr>
            <a:spLocks noGrp="1"/>
          </p:cNvSpPr>
          <p:nvPr>
            <p:ph type="title"/>
          </p:nvPr>
        </p:nvSpPr>
        <p:spPr/>
        <p:txBody>
          <a:bodyPr/>
          <a:lstStyle/>
          <a:p>
            <a:r>
              <a:rPr lang="en-US" altLang="en-US" dirty="0"/>
              <a:t>Blocked DGEMM Access Pattern</a:t>
            </a:r>
            <a:endParaRPr kumimoji="1" lang="zh-CN" altLang="en-US" dirty="0"/>
          </a:p>
        </p:txBody>
      </p:sp>
      <p:pic>
        <p:nvPicPr>
          <p:cNvPr id="4" name="Picture 2">
            <a:extLst>
              <a:ext uri="{FF2B5EF4-FFF2-40B4-BE49-F238E27FC236}">
                <a16:creationId xmlns:a16="http://schemas.microsoft.com/office/drawing/2014/main" xmlns="" id="{4FC4A2C5-9216-BE4F-A8D4-3D784A918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0913" y="1268414"/>
            <a:ext cx="7924800"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5">
            <a:extLst>
              <a:ext uri="{FF2B5EF4-FFF2-40B4-BE49-F238E27FC236}">
                <a16:creationId xmlns:a16="http://schemas.microsoft.com/office/drawing/2014/main" xmlns="" id="{7B1C0C67-A9AA-BE4C-B653-D145F93EB56C}"/>
              </a:ext>
            </a:extLst>
          </p:cNvPr>
          <p:cNvSpPr txBox="1">
            <a:spLocks noChangeArrowheads="1"/>
          </p:cNvSpPr>
          <p:nvPr/>
        </p:nvSpPr>
        <p:spPr bwMode="auto">
          <a:xfrm>
            <a:off x="4511675" y="5891214"/>
            <a:ext cx="1620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Unoptimized</a:t>
            </a:r>
          </a:p>
        </p:txBody>
      </p:sp>
      <p:sp>
        <p:nvSpPr>
          <p:cNvPr id="6" name="TextBox 9">
            <a:extLst>
              <a:ext uri="{FF2B5EF4-FFF2-40B4-BE49-F238E27FC236}">
                <a16:creationId xmlns:a16="http://schemas.microsoft.com/office/drawing/2014/main" xmlns="" id="{EE317594-E464-074C-A65F-818B25E7321F}"/>
              </a:ext>
            </a:extLst>
          </p:cNvPr>
          <p:cNvSpPr txBox="1">
            <a:spLocks noChangeArrowheads="1"/>
          </p:cNvSpPr>
          <p:nvPr/>
        </p:nvSpPr>
        <p:spPr bwMode="auto">
          <a:xfrm>
            <a:off x="6527801" y="5884864"/>
            <a:ext cx="14398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Blocked</a:t>
            </a:r>
          </a:p>
        </p:txBody>
      </p:sp>
      <p:pic>
        <p:nvPicPr>
          <p:cNvPr id="7" name="Picture 5">
            <a:extLst>
              <a:ext uri="{FF2B5EF4-FFF2-40B4-BE49-F238E27FC236}">
                <a16:creationId xmlns:a16="http://schemas.microsoft.com/office/drawing/2014/main" xmlns="" id="{3040D13D-F6E4-0043-BD8B-CF4D8766544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11600" y="3986213"/>
            <a:ext cx="4344988" cy="190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5580265"/>
      </p:ext>
    </p:extLst>
  </p:cSld>
  <p:clrMapOvr>
    <a:masterClrMapping/>
  </p:clrMapOvr>
  <p:transition spd="med">
    <p:random/>
    <p:sndAc>
      <p:stSnd>
        <p:snd r:embed="rId2" name="chimes.wav"/>
      </p:stSnd>
    </p:sndAc>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smtClean="0"/>
              <a:t>C</a:t>
            </a:r>
            <a:r>
              <a:rPr lang="zh-CN" altLang="en-US" dirty="0" smtClean="0"/>
              <a:t>语言</a:t>
            </a:r>
            <a:r>
              <a:rPr lang="en-US" altLang="zh-CN" dirty="0" smtClean="0"/>
              <a:t>keyword</a:t>
            </a:r>
            <a:endParaRPr lang="zh-CN" altLang="en-US" dirty="0"/>
          </a:p>
        </p:txBody>
      </p:sp>
      <p:sp>
        <p:nvSpPr>
          <p:cNvPr id="118787" name="内容占位符 2"/>
          <p:cNvSpPr>
            <a:spLocks noGrp="1"/>
          </p:cNvSpPr>
          <p:nvPr>
            <p:ph idx="1"/>
          </p:nvPr>
        </p:nvSpPr>
        <p:spPr>
          <a:xfrm>
            <a:off x="1981200" y="1341439"/>
            <a:ext cx="8229600" cy="4573587"/>
          </a:xfrm>
        </p:spPr>
        <p:txBody>
          <a:bodyPr/>
          <a:lstStyle/>
          <a:p>
            <a:pPr eaLnBrk="1" hangingPunct="1"/>
            <a:r>
              <a:rPr lang="zh-CN" altLang="en-US" sz="2000"/>
              <a:t>以下摘自</a:t>
            </a:r>
            <a:r>
              <a:rPr lang="en-US" altLang="zh-CN" sz="2000"/>
              <a:t>C</a:t>
            </a:r>
            <a:r>
              <a:rPr lang="zh-CN" altLang="en-US" sz="2000"/>
              <a:t>标准</a:t>
            </a:r>
            <a:r>
              <a:rPr lang="en-US" altLang="zh-CN" sz="2000"/>
              <a:t>ISO9899:1999</a:t>
            </a:r>
            <a:r>
              <a:rPr lang="zh-CN" altLang="en-US" sz="2000"/>
              <a:t>，</a:t>
            </a:r>
            <a:r>
              <a:rPr lang="en-US" altLang="zh-CN" sz="2000"/>
              <a:t>ANSI</a:t>
            </a:r>
            <a:r>
              <a:rPr lang="zh-CN" altLang="en-US" sz="2000"/>
              <a:t>于</a:t>
            </a:r>
            <a:r>
              <a:rPr lang="en-US" altLang="zh-CN" sz="2000"/>
              <a:t>2000</a:t>
            </a:r>
            <a:r>
              <a:rPr lang="zh-CN" altLang="en-US" sz="2000"/>
              <a:t>年</a:t>
            </a:r>
            <a:r>
              <a:rPr lang="en-US" altLang="zh-CN" sz="2000"/>
              <a:t>3</a:t>
            </a:r>
            <a:r>
              <a:rPr lang="zh-CN" altLang="en-US" sz="2000"/>
              <a:t>月采用</a:t>
            </a:r>
            <a:endParaRPr lang="en-US" altLang="zh-CN" sz="2000"/>
          </a:p>
          <a:p>
            <a:pPr lvl="1" eaLnBrk="1" hangingPunct="1"/>
            <a:r>
              <a:rPr lang="zh-CN" altLang="en-US" sz="1600"/>
              <a:t>绿色为</a:t>
            </a:r>
            <a:r>
              <a:rPr lang="en-US" altLang="zh-CN" sz="1600"/>
              <a:t>C90</a:t>
            </a:r>
            <a:r>
              <a:rPr lang="zh-CN" altLang="en-US" sz="1600"/>
              <a:t>新增（</a:t>
            </a:r>
            <a:r>
              <a:rPr lang="zh-CN" altLang="zh-CN" sz="1600"/>
              <a:t>删除了</a:t>
            </a:r>
            <a:r>
              <a:rPr lang="zh-CN" altLang="en-US" sz="1600"/>
              <a:t>旧版</a:t>
            </a:r>
            <a:r>
              <a:rPr lang="zh-CN" altLang="zh-CN" sz="1600"/>
              <a:t>的关键字</a:t>
            </a:r>
            <a:r>
              <a:rPr lang="en-US" altLang="zh-CN" sz="1600"/>
              <a:t>entry</a:t>
            </a:r>
            <a:r>
              <a:rPr lang="zh-CN" altLang="zh-CN" sz="1600"/>
              <a:t>）</a:t>
            </a:r>
            <a:r>
              <a:rPr lang="zh-CN" altLang="en-US" sz="1600"/>
              <a:t>），红色为</a:t>
            </a:r>
            <a:r>
              <a:rPr lang="en-US" altLang="zh-CN" sz="1600"/>
              <a:t>C99</a:t>
            </a:r>
            <a:r>
              <a:rPr lang="zh-CN" altLang="en-US" sz="1600"/>
              <a:t>新增</a:t>
            </a:r>
            <a:endParaRPr lang="en-US" altLang="zh-CN" sz="1600"/>
          </a:p>
          <a:p>
            <a:pPr eaLnBrk="1" hangingPunct="1"/>
            <a:endParaRPr lang="en-US" altLang="zh-CN" sz="2000"/>
          </a:p>
          <a:p>
            <a:pPr eaLnBrk="1" hangingPunct="1"/>
            <a:endParaRPr lang="en-US" altLang="zh-CN" sz="2000"/>
          </a:p>
          <a:p>
            <a:pPr eaLnBrk="1" hangingPunct="1"/>
            <a:endParaRPr lang="en-US" altLang="zh-CN" sz="2000"/>
          </a:p>
          <a:p>
            <a:pPr eaLnBrk="1" hangingPunct="1"/>
            <a:endParaRPr lang="en-US" altLang="zh-CN" sz="2000"/>
          </a:p>
          <a:p>
            <a:pPr eaLnBrk="1" hangingPunct="1"/>
            <a:endParaRPr lang="en-US" altLang="zh-CN" sz="2000"/>
          </a:p>
          <a:p>
            <a:pPr eaLnBrk="1" hangingPunct="1"/>
            <a:endParaRPr lang="en-US" altLang="zh-CN" sz="2000"/>
          </a:p>
          <a:p>
            <a:pPr eaLnBrk="1" hangingPunct="1"/>
            <a:endParaRPr lang="en-US" altLang="zh-CN" sz="2000"/>
          </a:p>
          <a:p>
            <a:pPr eaLnBrk="1" hangingPunct="1"/>
            <a:endParaRPr lang="en-US" altLang="zh-CN" sz="2000"/>
          </a:p>
          <a:p>
            <a:pPr eaLnBrk="1" hangingPunct="1"/>
            <a:r>
              <a:rPr lang="zh-CN" altLang="en-US" sz="2000"/>
              <a:t>增加</a:t>
            </a:r>
            <a:r>
              <a:rPr lang="en-US" altLang="zh-CN" sz="2000"/>
              <a:t>5</a:t>
            </a:r>
            <a:r>
              <a:rPr lang="zh-CN" altLang="en-US" sz="2000"/>
              <a:t>个保留字</a:t>
            </a:r>
            <a:r>
              <a:rPr lang="en-US" altLang="zh-CN" sz="2000"/>
              <a:t>restrict </a:t>
            </a:r>
            <a:r>
              <a:rPr lang="zh-CN" altLang="en-US" sz="2000"/>
              <a:t>、</a:t>
            </a:r>
            <a:r>
              <a:rPr lang="en-US" altLang="zh-CN" sz="2000"/>
              <a:t>_Bool</a:t>
            </a:r>
            <a:r>
              <a:rPr lang="zh-CN" altLang="en-US" sz="2000"/>
              <a:t>（布尔）、</a:t>
            </a:r>
            <a:r>
              <a:rPr lang="en-US" altLang="zh-CN" sz="2000"/>
              <a:t>_Complex</a:t>
            </a:r>
            <a:r>
              <a:rPr lang="zh-CN" altLang="en-US" sz="2000"/>
              <a:t>（复数）、</a:t>
            </a:r>
            <a:r>
              <a:rPr lang="en-US" altLang="zh-CN" sz="2000"/>
              <a:t>inline </a:t>
            </a:r>
            <a:r>
              <a:rPr lang="zh-CN" altLang="en-US" sz="2000"/>
              <a:t>、</a:t>
            </a:r>
            <a:r>
              <a:rPr lang="en-US" altLang="zh-CN" sz="2000"/>
              <a:t>_Imaginary</a:t>
            </a:r>
            <a:r>
              <a:rPr lang="zh-CN" altLang="en-US" sz="2000"/>
              <a:t>（虚数）</a:t>
            </a:r>
            <a:endParaRPr lang="en-US" altLang="zh-CN" sz="2000"/>
          </a:p>
        </p:txBody>
      </p:sp>
      <p:pic>
        <p:nvPicPr>
          <p:cNvPr id="118788" name="Picture 2"/>
          <p:cNvPicPr>
            <a:picLocks noChangeAspect="1" noChangeArrowheads="1"/>
          </p:cNvPicPr>
          <p:nvPr/>
        </p:nvPicPr>
        <p:blipFill>
          <a:blip r:embed="rId3"/>
          <a:srcRect l="34941" t="30009" r="8685" b="40172"/>
          <a:stretch>
            <a:fillRect/>
          </a:stretch>
        </p:blipFill>
        <p:spPr bwMode="auto">
          <a:xfrm>
            <a:off x="2208214" y="2097089"/>
            <a:ext cx="6518275" cy="2700337"/>
          </a:xfrm>
          <a:prstGeom prst="rect">
            <a:avLst/>
          </a:prstGeom>
          <a:noFill/>
          <a:ln w="9525">
            <a:noFill/>
            <a:miter lim="800000"/>
            <a:headEnd/>
            <a:tailEnd/>
          </a:ln>
          <a:effectLst/>
        </p:spPr>
      </p:pic>
      <p:sp>
        <p:nvSpPr>
          <p:cNvPr id="118789" name="椭圆 4"/>
          <p:cNvSpPr>
            <a:spLocks noChangeArrowheads="1"/>
          </p:cNvSpPr>
          <p:nvPr/>
        </p:nvSpPr>
        <p:spPr bwMode="auto">
          <a:xfrm>
            <a:off x="5735639" y="2601914"/>
            <a:ext cx="1081087" cy="287337"/>
          </a:xfrm>
          <a:prstGeom prst="ellipse">
            <a:avLst/>
          </a:prstGeom>
          <a:noFill/>
          <a:ln w="9525">
            <a:solidFill>
              <a:srgbClr val="FF0000"/>
            </a:solidFill>
            <a:round/>
            <a:headEnd/>
            <a:tailEnd/>
          </a:ln>
        </p:spPr>
        <p:txBody>
          <a:bodyPr lIns="91430" tIns="45715" rIns="91430" bIns="45715"/>
          <a:lstStyle/>
          <a:p>
            <a:pPr marL="342900" indent="-342900" algn="l" eaLnBrk="1" hangingPunct="1">
              <a:spcBef>
                <a:spcPct val="20000"/>
              </a:spcBef>
              <a:buClr>
                <a:schemeClr val="bg2"/>
              </a:buClr>
              <a:buSzPct val="75000"/>
              <a:buFont typeface="Wingdings" pitchFamily="2" charset="2"/>
              <a:buChar char="v"/>
            </a:pPr>
            <a:endParaRPr kumimoji="0" lang="zh-CN" altLang="en-US" sz="2800"/>
          </a:p>
        </p:txBody>
      </p:sp>
      <p:sp>
        <p:nvSpPr>
          <p:cNvPr id="118790" name="椭圆 6"/>
          <p:cNvSpPr>
            <a:spLocks noChangeArrowheads="1"/>
          </p:cNvSpPr>
          <p:nvPr/>
        </p:nvSpPr>
        <p:spPr bwMode="auto">
          <a:xfrm>
            <a:off x="4386264" y="3897314"/>
            <a:ext cx="1081087" cy="288925"/>
          </a:xfrm>
          <a:prstGeom prst="ellipse">
            <a:avLst/>
          </a:prstGeom>
          <a:noFill/>
          <a:ln w="9525">
            <a:solidFill>
              <a:srgbClr val="FF0000"/>
            </a:solidFill>
            <a:round/>
            <a:headEnd/>
            <a:tailEnd/>
          </a:ln>
        </p:spPr>
        <p:txBody>
          <a:bodyPr lIns="91430" tIns="45715" rIns="91430" bIns="45715"/>
          <a:lstStyle/>
          <a:p>
            <a:pPr marL="342900" indent="-342900" algn="l" eaLnBrk="1" hangingPunct="1">
              <a:spcBef>
                <a:spcPct val="20000"/>
              </a:spcBef>
              <a:buClr>
                <a:schemeClr val="bg2"/>
              </a:buClr>
              <a:buSzPct val="75000"/>
              <a:buFont typeface="Wingdings" pitchFamily="2" charset="2"/>
              <a:buChar char="v"/>
            </a:pPr>
            <a:endParaRPr kumimoji="0" lang="zh-CN" altLang="en-US" sz="2800"/>
          </a:p>
        </p:txBody>
      </p:sp>
      <p:sp>
        <p:nvSpPr>
          <p:cNvPr id="118791" name="椭圆 7"/>
          <p:cNvSpPr>
            <a:spLocks noChangeArrowheads="1"/>
          </p:cNvSpPr>
          <p:nvPr/>
        </p:nvSpPr>
        <p:spPr bwMode="auto">
          <a:xfrm>
            <a:off x="7104063" y="3906839"/>
            <a:ext cx="1079500" cy="287337"/>
          </a:xfrm>
          <a:prstGeom prst="ellipse">
            <a:avLst/>
          </a:prstGeom>
          <a:noFill/>
          <a:ln w="9525">
            <a:solidFill>
              <a:srgbClr val="FF0000"/>
            </a:solidFill>
            <a:round/>
            <a:headEnd/>
            <a:tailEnd/>
          </a:ln>
        </p:spPr>
        <p:txBody>
          <a:bodyPr lIns="91430" tIns="45715" rIns="91430" bIns="45715"/>
          <a:lstStyle/>
          <a:p>
            <a:pPr marL="342900" indent="-342900" algn="l" eaLnBrk="1" hangingPunct="1">
              <a:spcBef>
                <a:spcPct val="20000"/>
              </a:spcBef>
              <a:buClr>
                <a:schemeClr val="bg2"/>
              </a:buClr>
              <a:buSzPct val="75000"/>
              <a:buFont typeface="Wingdings" pitchFamily="2" charset="2"/>
              <a:buChar char="v"/>
            </a:pPr>
            <a:endParaRPr kumimoji="0" lang="zh-CN" altLang="en-US" sz="2800"/>
          </a:p>
        </p:txBody>
      </p:sp>
      <p:sp>
        <p:nvSpPr>
          <p:cNvPr id="118792" name="椭圆 8"/>
          <p:cNvSpPr>
            <a:spLocks noChangeArrowheads="1"/>
          </p:cNvSpPr>
          <p:nvPr/>
        </p:nvSpPr>
        <p:spPr bwMode="auto">
          <a:xfrm>
            <a:off x="7104063" y="3681414"/>
            <a:ext cx="1079500" cy="288925"/>
          </a:xfrm>
          <a:prstGeom prst="ellipse">
            <a:avLst/>
          </a:prstGeom>
          <a:noFill/>
          <a:ln w="9525">
            <a:solidFill>
              <a:srgbClr val="FF0000"/>
            </a:solidFill>
            <a:round/>
            <a:headEnd/>
            <a:tailEnd/>
          </a:ln>
        </p:spPr>
        <p:txBody>
          <a:bodyPr lIns="91430" tIns="45715" rIns="91430" bIns="45715"/>
          <a:lstStyle/>
          <a:p>
            <a:pPr marL="342900" indent="-342900" algn="l" eaLnBrk="1" hangingPunct="1">
              <a:spcBef>
                <a:spcPct val="20000"/>
              </a:spcBef>
              <a:buClr>
                <a:schemeClr val="bg2"/>
              </a:buClr>
              <a:buSzPct val="75000"/>
              <a:buFont typeface="Wingdings" pitchFamily="2" charset="2"/>
              <a:buChar char="v"/>
            </a:pPr>
            <a:endParaRPr kumimoji="0" lang="zh-CN" altLang="en-US" sz="2800"/>
          </a:p>
        </p:txBody>
      </p:sp>
      <p:sp>
        <p:nvSpPr>
          <p:cNvPr id="118793" name="椭圆 9"/>
          <p:cNvSpPr>
            <a:spLocks noChangeArrowheads="1"/>
          </p:cNvSpPr>
          <p:nvPr/>
        </p:nvSpPr>
        <p:spPr bwMode="auto">
          <a:xfrm>
            <a:off x="7032625" y="3465514"/>
            <a:ext cx="1079500" cy="288925"/>
          </a:xfrm>
          <a:prstGeom prst="ellipse">
            <a:avLst/>
          </a:prstGeom>
          <a:noFill/>
          <a:ln w="9525">
            <a:solidFill>
              <a:srgbClr val="FF0000"/>
            </a:solidFill>
            <a:round/>
            <a:headEnd/>
            <a:tailEnd/>
          </a:ln>
        </p:spPr>
        <p:txBody>
          <a:bodyPr lIns="91430" tIns="45715" rIns="91430" bIns="45715"/>
          <a:lstStyle/>
          <a:p>
            <a:pPr marL="342900" indent="-342900" algn="l" eaLnBrk="1" hangingPunct="1">
              <a:spcBef>
                <a:spcPct val="20000"/>
              </a:spcBef>
              <a:buClr>
                <a:schemeClr val="bg2"/>
              </a:buClr>
              <a:buSzPct val="75000"/>
              <a:buFont typeface="Wingdings" pitchFamily="2" charset="2"/>
              <a:buChar char="v"/>
            </a:pPr>
            <a:endParaRPr kumimoji="0" lang="zh-CN" altLang="en-US" sz="2800"/>
          </a:p>
        </p:txBody>
      </p:sp>
      <p:sp>
        <p:nvSpPr>
          <p:cNvPr id="118794" name="椭圆 10"/>
          <p:cNvSpPr>
            <a:spLocks noChangeArrowheads="1"/>
          </p:cNvSpPr>
          <p:nvPr/>
        </p:nvSpPr>
        <p:spPr bwMode="auto">
          <a:xfrm>
            <a:off x="4367214" y="2565400"/>
            <a:ext cx="1081087" cy="287338"/>
          </a:xfrm>
          <a:prstGeom prst="ellipse">
            <a:avLst/>
          </a:prstGeom>
          <a:noFill/>
          <a:ln w="9525">
            <a:solidFill>
              <a:srgbClr val="00B050"/>
            </a:solidFill>
            <a:round/>
            <a:headEnd/>
            <a:tailEnd/>
          </a:ln>
        </p:spPr>
        <p:txBody>
          <a:bodyPr lIns="91430" tIns="45715" rIns="91430" bIns="45715"/>
          <a:lstStyle/>
          <a:p>
            <a:pPr marL="342900" indent="-342900" algn="l" eaLnBrk="1" hangingPunct="1">
              <a:spcBef>
                <a:spcPct val="20000"/>
              </a:spcBef>
              <a:buClr>
                <a:schemeClr val="bg2"/>
              </a:buClr>
              <a:buSzPct val="75000"/>
              <a:buFont typeface="Wingdings" pitchFamily="2" charset="2"/>
              <a:buChar char="v"/>
            </a:pPr>
            <a:endParaRPr kumimoji="0" lang="zh-CN" altLang="en-US" sz="2800"/>
          </a:p>
        </p:txBody>
      </p:sp>
      <p:sp>
        <p:nvSpPr>
          <p:cNvPr id="118795" name="椭圆 11"/>
          <p:cNvSpPr>
            <a:spLocks noChangeArrowheads="1"/>
          </p:cNvSpPr>
          <p:nvPr/>
        </p:nvSpPr>
        <p:spPr bwMode="auto">
          <a:xfrm>
            <a:off x="7032625" y="2781300"/>
            <a:ext cx="1079500" cy="287338"/>
          </a:xfrm>
          <a:prstGeom prst="ellipse">
            <a:avLst/>
          </a:prstGeom>
          <a:noFill/>
          <a:ln w="9525">
            <a:solidFill>
              <a:srgbClr val="00B050"/>
            </a:solidFill>
            <a:round/>
            <a:headEnd/>
            <a:tailEnd/>
          </a:ln>
        </p:spPr>
        <p:txBody>
          <a:bodyPr lIns="91430" tIns="45715" rIns="91430" bIns="45715"/>
          <a:lstStyle/>
          <a:p>
            <a:pPr marL="342900" indent="-342900" algn="l" eaLnBrk="1" hangingPunct="1">
              <a:spcBef>
                <a:spcPct val="20000"/>
              </a:spcBef>
              <a:buClr>
                <a:schemeClr val="bg2"/>
              </a:buClr>
              <a:buSzPct val="75000"/>
              <a:buFont typeface="Wingdings" pitchFamily="2" charset="2"/>
              <a:buChar char="v"/>
            </a:pPr>
            <a:endParaRPr kumimoji="0" lang="zh-CN" altLang="en-US" sz="2800"/>
          </a:p>
        </p:txBody>
      </p:sp>
      <p:sp>
        <p:nvSpPr>
          <p:cNvPr id="118796" name="椭圆 12"/>
          <p:cNvSpPr>
            <a:spLocks noChangeArrowheads="1"/>
          </p:cNvSpPr>
          <p:nvPr/>
        </p:nvSpPr>
        <p:spPr bwMode="auto">
          <a:xfrm>
            <a:off x="7104063" y="2997200"/>
            <a:ext cx="1079500" cy="287338"/>
          </a:xfrm>
          <a:prstGeom prst="ellipse">
            <a:avLst/>
          </a:prstGeom>
          <a:noFill/>
          <a:ln w="9525">
            <a:solidFill>
              <a:srgbClr val="00B050"/>
            </a:solidFill>
            <a:round/>
            <a:headEnd/>
            <a:tailEnd/>
          </a:ln>
        </p:spPr>
        <p:txBody>
          <a:bodyPr lIns="91430" tIns="45715" rIns="91430" bIns="45715"/>
          <a:lstStyle/>
          <a:p>
            <a:pPr marL="342900" indent="-342900" algn="l" eaLnBrk="1" hangingPunct="1">
              <a:spcBef>
                <a:spcPct val="20000"/>
              </a:spcBef>
              <a:buClr>
                <a:schemeClr val="bg2"/>
              </a:buClr>
              <a:buSzPct val="75000"/>
              <a:buFont typeface="Wingdings" pitchFamily="2" charset="2"/>
              <a:buChar char="v"/>
            </a:pPr>
            <a:endParaRPr kumimoji="0" lang="zh-CN" altLang="en-US" sz="2800"/>
          </a:p>
        </p:txBody>
      </p:sp>
      <p:sp>
        <p:nvSpPr>
          <p:cNvPr id="118797" name="椭圆 13"/>
          <p:cNvSpPr>
            <a:spLocks noChangeArrowheads="1"/>
          </p:cNvSpPr>
          <p:nvPr/>
        </p:nvSpPr>
        <p:spPr bwMode="auto">
          <a:xfrm>
            <a:off x="5808663" y="3213100"/>
            <a:ext cx="1079500" cy="287338"/>
          </a:xfrm>
          <a:prstGeom prst="ellipse">
            <a:avLst/>
          </a:prstGeom>
          <a:noFill/>
          <a:ln w="9525">
            <a:solidFill>
              <a:srgbClr val="00B050"/>
            </a:solidFill>
            <a:round/>
            <a:headEnd/>
            <a:tailEnd/>
          </a:ln>
        </p:spPr>
        <p:txBody>
          <a:bodyPr lIns="91430" tIns="45715" rIns="91430" bIns="45715"/>
          <a:lstStyle/>
          <a:p>
            <a:pPr marL="342900" indent="-342900" algn="l" eaLnBrk="1" hangingPunct="1">
              <a:spcBef>
                <a:spcPct val="20000"/>
              </a:spcBef>
              <a:buClr>
                <a:schemeClr val="bg2"/>
              </a:buClr>
              <a:buSzPct val="75000"/>
              <a:buFont typeface="Wingdings" pitchFamily="2" charset="2"/>
              <a:buChar char="v"/>
            </a:pPr>
            <a:endParaRPr kumimoji="0" lang="zh-CN" altLang="en-US" sz="2800"/>
          </a:p>
        </p:txBody>
      </p:sp>
      <p:sp>
        <p:nvSpPr>
          <p:cNvPr id="118798" name="椭圆 14"/>
          <p:cNvSpPr>
            <a:spLocks noChangeArrowheads="1"/>
          </p:cNvSpPr>
          <p:nvPr/>
        </p:nvSpPr>
        <p:spPr bwMode="auto">
          <a:xfrm>
            <a:off x="3143250" y="3429000"/>
            <a:ext cx="1081088" cy="287338"/>
          </a:xfrm>
          <a:prstGeom prst="ellipse">
            <a:avLst/>
          </a:prstGeom>
          <a:noFill/>
          <a:ln w="9525">
            <a:solidFill>
              <a:srgbClr val="00B050"/>
            </a:solidFill>
            <a:round/>
            <a:headEnd/>
            <a:tailEnd/>
          </a:ln>
        </p:spPr>
        <p:txBody>
          <a:bodyPr lIns="91430" tIns="45715" rIns="91430" bIns="45715"/>
          <a:lstStyle/>
          <a:p>
            <a:pPr marL="342900" indent="-342900" algn="l" eaLnBrk="1" hangingPunct="1">
              <a:spcBef>
                <a:spcPct val="20000"/>
              </a:spcBef>
              <a:buClr>
                <a:schemeClr val="bg2"/>
              </a:buClr>
              <a:buSzPct val="75000"/>
              <a:buFont typeface="Wingdings" pitchFamily="2" charset="2"/>
              <a:buChar char="v"/>
            </a:pPr>
            <a:endParaRPr kumimoji="0" lang="zh-CN" altLang="en-US" sz="2800"/>
          </a:p>
        </p:txBody>
      </p:sp>
    </p:spTree>
  </p:cSld>
  <p:clrMapOvr>
    <a:masterClrMapping/>
  </p:clrMapOvr>
  <p:transition spd="med">
    <p:random/>
    <p:sndAc>
      <p:stSnd>
        <p:snd r:embed="rId2" name="chimes.wav"/>
      </p:stSnd>
    </p:sndAc>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smtClean="0"/>
              <a:t>restrict</a:t>
            </a:r>
            <a:endParaRPr lang="zh-CN" altLang="en-US" dirty="0"/>
          </a:p>
        </p:txBody>
      </p:sp>
      <p:sp>
        <p:nvSpPr>
          <p:cNvPr id="3" name="内容占位符 2"/>
          <p:cNvSpPr>
            <a:spLocks noGrp="1"/>
          </p:cNvSpPr>
          <p:nvPr>
            <p:ph idx="1"/>
          </p:nvPr>
        </p:nvSpPr>
        <p:spPr/>
        <p:txBody>
          <a:bodyPr/>
          <a:lstStyle/>
          <a:p>
            <a:pPr eaLnBrk="1" hangingPunct="1">
              <a:defRPr/>
            </a:pPr>
            <a:r>
              <a:rPr lang="zh-CN" altLang="en-US" sz="1800" dirty="0"/>
              <a:t>只能用于指针，表明该指针是数据对象的唯一且初始的方式（不是通过指针的赋值运算另外来得的），便于编译器进行代码优化。</a:t>
            </a:r>
            <a:endParaRPr lang="en-US" altLang="zh-CN" sz="1800" dirty="0"/>
          </a:p>
          <a:p>
            <a:pPr eaLnBrk="1" hangingPunct="1">
              <a:defRPr/>
            </a:pPr>
            <a:r>
              <a:rPr lang="zh-CN" altLang="en-US" sz="1800" dirty="0"/>
              <a:t>主要用做函数变元，或者指向由</a:t>
            </a:r>
            <a:r>
              <a:rPr lang="en-US" altLang="zh-CN" sz="1800" dirty="0" err="1"/>
              <a:t>malloc</a:t>
            </a:r>
            <a:r>
              <a:rPr lang="en-US" altLang="zh-CN" sz="1800" dirty="0"/>
              <a:t>()</a:t>
            </a:r>
            <a:r>
              <a:rPr lang="zh-CN" altLang="en-US" sz="1800" dirty="0"/>
              <a:t>函数所分配的内存变量。</a:t>
            </a:r>
            <a:endParaRPr lang="en-US" altLang="zh-CN" sz="1800" dirty="0"/>
          </a:p>
          <a:p>
            <a:pPr eaLnBrk="1" hangingPunct="1">
              <a:defRPr/>
            </a:pPr>
            <a:r>
              <a:rPr lang="en-US" altLang="zh-CN" sz="1800" dirty="0"/>
              <a:t>restrict</a:t>
            </a:r>
            <a:r>
              <a:rPr lang="zh-CN" altLang="en-US" sz="1800" dirty="0"/>
              <a:t>数据类型不改变程序的语义。 </a:t>
            </a:r>
            <a:endParaRPr lang="en-US" altLang="zh-CN" sz="1800" dirty="0"/>
          </a:p>
          <a:p>
            <a:pPr eaLnBrk="1" hangingPunct="1">
              <a:defRPr/>
            </a:pPr>
            <a:r>
              <a:rPr lang="zh-CN" altLang="en-US" sz="1800" dirty="0"/>
              <a:t>如果某个函数定义了两个</a:t>
            </a:r>
            <a:r>
              <a:rPr lang="en-US" altLang="zh-CN" sz="1800" dirty="0"/>
              <a:t>restrict</a:t>
            </a:r>
            <a:r>
              <a:rPr lang="zh-CN" altLang="en-US" sz="1800" dirty="0"/>
              <a:t>指针变元，编译程序就假定它们指向两个不同的对象</a:t>
            </a:r>
            <a:endParaRPr lang="en-US" altLang="zh-CN" sz="1800" dirty="0"/>
          </a:p>
          <a:p>
            <a:pPr eaLnBrk="1" hangingPunct="1">
              <a:defRPr/>
            </a:pPr>
            <a:r>
              <a:rPr lang="en-US" altLang="zh-CN" sz="1800" dirty="0" err="1"/>
              <a:t>memcpy</a:t>
            </a:r>
            <a:r>
              <a:rPr lang="en-US" altLang="zh-CN" sz="1800" dirty="0"/>
              <a:t>()</a:t>
            </a:r>
            <a:r>
              <a:rPr lang="zh-CN" altLang="en-US" sz="1800" dirty="0"/>
              <a:t>函数就是</a:t>
            </a:r>
            <a:r>
              <a:rPr lang="en-US" altLang="zh-CN" sz="1800" dirty="0"/>
              <a:t>restrict</a:t>
            </a:r>
            <a:r>
              <a:rPr lang="zh-CN" altLang="en-US" sz="1800" dirty="0"/>
              <a:t>指针的一个典型应用示例。</a:t>
            </a:r>
            <a:endParaRPr lang="en-US" altLang="zh-CN" sz="1800" dirty="0"/>
          </a:p>
          <a:p>
            <a:pPr eaLnBrk="1" hangingPunct="1">
              <a:defRPr/>
            </a:pPr>
            <a:r>
              <a:rPr lang="en-US" altLang="zh-CN" sz="1800" dirty="0"/>
              <a:t>C89</a:t>
            </a:r>
            <a:r>
              <a:rPr lang="zh-CN" altLang="en-US" sz="1800" dirty="0"/>
              <a:t>中</a:t>
            </a:r>
            <a:r>
              <a:rPr lang="en-US" altLang="zh-CN" sz="1800" dirty="0" err="1"/>
              <a:t>memcpy</a:t>
            </a:r>
            <a:r>
              <a:rPr lang="en-US" altLang="zh-CN" sz="1800" dirty="0"/>
              <a:t>()</a:t>
            </a:r>
            <a:r>
              <a:rPr lang="zh-CN" altLang="en-US" sz="1800" dirty="0"/>
              <a:t>函数原型如下： </a:t>
            </a:r>
            <a:endParaRPr lang="en-US" altLang="zh-CN" sz="1800" dirty="0"/>
          </a:p>
          <a:p>
            <a:pPr marL="0" indent="0">
              <a:buNone/>
              <a:defRPr/>
            </a:pPr>
            <a:r>
              <a:rPr lang="zh-CN" altLang="en-US" sz="1800" dirty="0"/>
              <a:t>代码</a:t>
            </a:r>
            <a:r>
              <a:rPr lang="en-US" altLang="zh-CN" sz="1800" dirty="0"/>
              <a:t>: void *</a:t>
            </a:r>
            <a:r>
              <a:rPr lang="en-US" altLang="zh-CN" sz="1800" dirty="0" err="1"/>
              <a:t>memcpy</a:t>
            </a:r>
            <a:r>
              <a:rPr lang="en-US" altLang="zh-CN" sz="1800" dirty="0"/>
              <a:t> (void *s1</a:t>
            </a:r>
            <a:r>
              <a:rPr lang="zh-CN" altLang="en-US" sz="1800" dirty="0"/>
              <a:t>， </a:t>
            </a:r>
            <a:r>
              <a:rPr lang="en-US" altLang="zh-CN" sz="1800" dirty="0" err="1"/>
              <a:t>const</a:t>
            </a:r>
            <a:r>
              <a:rPr lang="en-US" altLang="zh-CN" sz="1800" dirty="0"/>
              <a:t> void *s2</a:t>
            </a:r>
            <a:r>
              <a:rPr lang="zh-CN" altLang="en-US" sz="1800" dirty="0"/>
              <a:t>， </a:t>
            </a:r>
            <a:r>
              <a:rPr lang="en-US" altLang="zh-CN" sz="1800" dirty="0" err="1"/>
              <a:t>size_t</a:t>
            </a:r>
            <a:r>
              <a:rPr lang="en-US" altLang="zh-CN" sz="1800" dirty="0"/>
              <a:t> size)</a:t>
            </a:r>
            <a:r>
              <a:rPr lang="zh-CN" altLang="en-US" sz="1800" dirty="0"/>
              <a:t>；</a:t>
            </a:r>
            <a:endParaRPr lang="en-US" altLang="zh-CN" sz="1800" dirty="0"/>
          </a:p>
          <a:p>
            <a:pPr marL="0" indent="0">
              <a:buNone/>
              <a:defRPr/>
            </a:pPr>
            <a:r>
              <a:rPr lang="zh-CN" altLang="en-US" sz="1800" dirty="0"/>
              <a:t>如果</a:t>
            </a:r>
            <a:r>
              <a:rPr lang="en-US" altLang="zh-CN" sz="1800" dirty="0"/>
              <a:t>s1</a:t>
            </a:r>
            <a:r>
              <a:rPr lang="zh-CN" altLang="en-US" sz="1800" dirty="0"/>
              <a:t>和</a:t>
            </a:r>
            <a:r>
              <a:rPr lang="en-US" altLang="zh-CN" sz="1800" dirty="0"/>
              <a:t>s2</a:t>
            </a:r>
            <a:r>
              <a:rPr lang="zh-CN" altLang="en-US" sz="1800" dirty="0"/>
              <a:t>所指向的对象重叠，其操作就是未定义的。</a:t>
            </a:r>
            <a:endParaRPr lang="en-US" altLang="zh-CN" sz="1800" dirty="0"/>
          </a:p>
          <a:p>
            <a:pPr marL="0" indent="0">
              <a:buNone/>
              <a:defRPr/>
            </a:pPr>
            <a:r>
              <a:rPr lang="en-US" altLang="zh-CN" sz="1800" dirty="0" err="1"/>
              <a:t>memcpy</a:t>
            </a:r>
            <a:r>
              <a:rPr lang="en-US" altLang="zh-CN" sz="1800" dirty="0"/>
              <a:t>()</a:t>
            </a:r>
            <a:r>
              <a:rPr lang="zh-CN" altLang="en-US" sz="1800" dirty="0"/>
              <a:t>函数只能用于不重叠的对象。</a:t>
            </a:r>
            <a:endParaRPr lang="en-US" altLang="zh-CN" sz="1800" dirty="0"/>
          </a:p>
          <a:p>
            <a:pPr eaLnBrk="1" hangingPunct="1">
              <a:defRPr/>
            </a:pPr>
            <a:r>
              <a:rPr lang="en-US" altLang="zh-CN" sz="1800" dirty="0"/>
              <a:t>C99</a:t>
            </a:r>
            <a:r>
              <a:rPr lang="zh-CN" altLang="en-US" sz="1800" dirty="0"/>
              <a:t>中</a:t>
            </a:r>
            <a:r>
              <a:rPr lang="en-US" altLang="zh-CN" sz="1800" dirty="0" err="1"/>
              <a:t>memcpy</a:t>
            </a:r>
            <a:r>
              <a:rPr lang="en-US" altLang="zh-CN" sz="1800" dirty="0"/>
              <a:t>()</a:t>
            </a:r>
            <a:r>
              <a:rPr lang="zh-CN" altLang="en-US" sz="1800" dirty="0"/>
              <a:t>函数原型如下：</a:t>
            </a:r>
            <a:endParaRPr lang="en-US" altLang="zh-CN" sz="1800" dirty="0"/>
          </a:p>
          <a:p>
            <a:pPr marL="0" indent="0">
              <a:buNone/>
              <a:defRPr/>
            </a:pPr>
            <a:r>
              <a:rPr lang="zh-CN" altLang="en-US" sz="1800" dirty="0"/>
              <a:t>代码</a:t>
            </a:r>
            <a:r>
              <a:rPr lang="en-US" altLang="zh-CN" sz="1800" dirty="0"/>
              <a:t>: void *</a:t>
            </a:r>
            <a:r>
              <a:rPr lang="en-US" altLang="zh-CN" sz="1800" dirty="0" err="1"/>
              <a:t>memcpy</a:t>
            </a:r>
            <a:r>
              <a:rPr lang="en-US" altLang="zh-CN" sz="1800" dirty="0"/>
              <a:t>(void *restrict s1</a:t>
            </a:r>
            <a:r>
              <a:rPr lang="zh-CN" altLang="en-US" sz="1800" dirty="0"/>
              <a:t>， </a:t>
            </a:r>
            <a:r>
              <a:rPr lang="en-US" altLang="zh-CN" sz="1800" dirty="0" err="1"/>
              <a:t>const</a:t>
            </a:r>
            <a:r>
              <a:rPr lang="en-US" altLang="zh-CN" sz="1800" dirty="0"/>
              <a:t> void *restrict s2</a:t>
            </a:r>
            <a:r>
              <a:rPr lang="zh-CN" altLang="en-US" sz="1800" dirty="0"/>
              <a:t>，</a:t>
            </a:r>
            <a:r>
              <a:rPr lang="en-US" altLang="zh-CN" sz="1800" dirty="0" err="1"/>
              <a:t>size_t</a:t>
            </a:r>
            <a:r>
              <a:rPr lang="en-US" altLang="zh-CN" sz="1800" dirty="0"/>
              <a:t> size)</a:t>
            </a:r>
            <a:r>
              <a:rPr lang="zh-CN" altLang="en-US" sz="1800" dirty="0"/>
              <a:t>； </a:t>
            </a:r>
            <a:br>
              <a:rPr lang="zh-CN" altLang="en-US" sz="1800" dirty="0"/>
            </a:br>
            <a:r>
              <a:rPr lang="zh-CN" altLang="en-US" sz="1800" dirty="0"/>
              <a:t>通过使用</a:t>
            </a:r>
            <a:r>
              <a:rPr lang="en-US" altLang="zh-CN" sz="1800" dirty="0"/>
              <a:t>restrict</a:t>
            </a:r>
            <a:r>
              <a:rPr lang="zh-CN" altLang="en-US" sz="1800" dirty="0"/>
              <a:t>修饰</a:t>
            </a:r>
            <a:r>
              <a:rPr lang="en-US" altLang="zh-CN" sz="1800" dirty="0"/>
              <a:t>s1</a:t>
            </a:r>
            <a:r>
              <a:rPr lang="zh-CN" altLang="en-US" sz="1800" dirty="0"/>
              <a:t>和</a:t>
            </a:r>
            <a:r>
              <a:rPr lang="en-US" altLang="zh-CN" sz="1800" dirty="0"/>
              <a:t>s2 </a:t>
            </a:r>
            <a:r>
              <a:rPr lang="zh-CN" altLang="en-US" sz="1800" dirty="0"/>
              <a:t>变元，可确保它们在该原型中指向不同的对象。 </a:t>
            </a:r>
          </a:p>
        </p:txBody>
      </p:sp>
    </p:spTree>
  </p:cSld>
  <p:clrMapOvr>
    <a:masterClrMapping/>
  </p:clrMapOvr>
  <p:transition spd="med">
    <p:random/>
    <p:sndAc>
      <p:stSnd>
        <p:snd r:embed="rId2" name="chimes.wav"/>
      </p:stSnd>
    </p:sndAc>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程序调优与课程对应</a:t>
            </a:r>
            <a:endParaRPr lang="zh-CN" altLang="en-US" dirty="0"/>
          </a:p>
        </p:txBody>
      </p:sp>
      <p:sp>
        <p:nvSpPr>
          <p:cNvPr id="120835" name="内容占位符 2"/>
          <p:cNvSpPr>
            <a:spLocks noGrp="1"/>
          </p:cNvSpPr>
          <p:nvPr>
            <p:ph idx="1"/>
          </p:nvPr>
        </p:nvSpPr>
        <p:spPr/>
        <p:txBody>
          <a:bodyPr/>
          <a:lstStyle/>
          <a:p>
            <a:pPr eaLnBrk="1" hangingPunct="1"/>
            <a:r>
              <a:rPr lang="zh-CN" altLang="en-US" sz="2400" dirty="0"/>
              <a:t>单核程序调优</a:t>
            </a:r>
            <a:endParaRPr lang="en-US" altLang="zh-CN" sz="2400" dirty="0"/>
          </a:p>
          <a:p>
            <a:pPr lvl="1" eaLnBrk="1" hangingPunct="1"/>
            <a:r>
              <a:rPr lang="zh-CN" altLang="en-US" sz="2000" dirty="0"/>
              <a:t>语言级：选择哪种语言与运行环境→</a:t>
            </a:r>
            <a:r>
              <a:rPr lang="en-US" altLang="zh-CN" sz="2000" dirty="0"/>
              <a:t>C/C++/ </a:t>
            </a:r>
            <a:r>
              <a:rPr lang="en-US" altLang="zh-CN" sz="2000" dirty="0" err="1"/>
              <a:t>MFC</a:t>
            </a:r>
            <a:r>
              <a:rPr lang="en-US" altLang="zh-CN" sz="2000" dirty="0"/>
              <a:t>/</a:t>
            </a:r>
            <a:r>
              <a:rPr lang="zh-CN" altLang="en-US" sz="2000" dirty="0"/>
              <a:t>计组</a:t>
            </a:r>
            <a:r>
              <a:rPr lang="en-US" altLang="zh-CN" sz="2000" dirty="0"/>
              <a:t>/</a:t>
            </a:r>
            <a:r>
              <a:rPr lang="zh-CN" altLang="en-US" sz="2000" dirty="0"/>
              <a:t>汇编</a:t>
            </a:r>
            <a:endParaRPr lang="en-US" altLang="zh-CN" sz="2000" dirty="0"/>
          </a:p>
          <a:p>
            <a:pPr lvl="1" eaLnBrk="1" hangingPunct="1"/>
            <a:r>
              <a:rPr lang="zh-CN" altLang="en-US" sz="2000" dirty="0"/>
              <a:t>变量级：变量类型、</a:t>
            </a:r>
            <a:r>
              <a:rPr lang="en-US" altLang="zh-CN" sz="2000" dirty="0"/>
              <a:t>near/far</a:t>
            </a:r>
            <a:r>
              <a:rPr lang="zh-CN" altLang="en-US" sz="2000" dirty="0"/>
              <a:t>指针、字符串、数组→</a:t>
            </a:r>
            <a:r>
              <a:rPr lang="en-US" altLang="zh-CN" sz="2000" dirty="0"/>
              <a:t> C</a:t>
            </a:r>
            <a:r>
              <a:rPr lang="zh-CN" altLang="en-US" sz="2000" dirty="0"/>
              <a:t>语言</a:t>
            </a:r>
            <a:r>
              <a:rPr lang="en-US" altLang="zh-CN" sz="2000" dirty="0"/>
              <a:t>/</a:t>
            </a:r>
            <a:r>
              <a:rPr lang="zh-CN" altLang="en-US" sz="2000" dirty="0"/>
              <a:t>计组</a:t>
            </a:r>
            <a:endParaRPr lang="en-US" altLang="zh-CN" sz="2000" dirty="0"/>
          </a:p>
          <a:p>
            <a:pPr lvl="1" eaLnBrk="1" hangingPunct="1"/>
            <a:r>
              <a:rPr lang="zh-CN" altLang="en-US" sz="2000" dirty="0"/>
              <a:t>函数级：内联、</a:t>
            </a:r>
            <a:r>
              <a:rPr lang="en-US" altLang="zh-CN" sz="2000" dirty="0"/>
              <a:t>define</a:t>
            </a:r>
            <a:r>
              <a:rPr lang="zh-CN" altLang="en-US" sz="2000" dirty="0"/>
              <a:t>→</a:t>
            </a:r>
            <a:r>
              <a:rPr lang="en-US" altLang="zh-CN" sz="2000" dirty="0"/>
              <a:t> C</a:t>
            </a:r>
            <a:r>
              <a:rPr lang="zh-CN" altLang="en-US" sz="2000" dirty="0"/>
              <a:t>语言</a:t>
            </a:r>
            <a:r>
              <a:rPr lang="en-US" altLang="zh-CN" sz="2000" dirty="0"/>
              <a:t>/</a:t>
            </a:r>
            <a:r>
              <a:rPr lang="zh-CN" altLang="en-US" sz="2000" dirty="0"/>
              <a:t>计组</a:t>
            </a:r>
            <a:r>
              <a:rPr lang="en-US" altLang="zh-CN" sz="2000" dirty="0"/>
              <a:t>/</a:t>
            </a:r>
            <a:r>
              <a:rPr lang="zh-CN" altLang="en-US" sz="2000" dirty="0"/>
              <a:t>操作系统</a:t>
            </a:r>
            <a:endParaRPr lang="en-US" altLang="zh-CN" sz="2000" dirty="0"/>
          </a:p>
          <a:p>
            <a:pPr lvl="1" eaLnBrk="1" hangingPunct="1"/>
            <a:r>
              <a:rPr lang="zh-CN" altLang="en-US" sz="2000" dirty="0"/>
              <a:t>库级：静态库、动态库、动态编译→计组</a:t>
            </a:r>
            <a:r>
              <a:rPr lang="en-US" altLang="zh-CN" sz="2000" dirty="0"/>
              <a:t>/</a:t>
            </a:r>
            <a:r>
              <a:rPr lang="zh-CN" altLang="en-US" sz="2000" dirty="0"/>
              <a:t>编译</a:t>
            </a:r>
            <a:endParaRPr lang="en-US" altLang="zh-CN" sz="2000" dirty="0"/>
          </a:p>
          <a:p>
            <a:pPr lvl="1" eaLnBrk="1" hangingPunct="1"/>
            <a:r>
              <a:rPr lang="zh-CN" altLang="en-US" sz="2000" dirty="0"/>
              <a:t>数据结构级：哪种数据结构最快最省内存→计组</a:t>
            </a:r>
            <a:r>
              <a:rPr lang="en-US" altLang="zh-CN" sz="2000" dirty="0"/>
              <a:t>/</a:t>
            </a:r>
            <a:r>
              <a:rPr lang="zh-CN" altLang="en-US" sz="2000" dirty="0"/>
              <a:t>数据结构</a:t>
            </a:r>
            <a:r>
              <a:rPr lang="en-US" altLang="zh-CN" sz="2000" dirty="0"/>
              <a:t>/</a:t>
            </a:r>
            <a:r>
              <a:rPr lang="zh-CN" altLang="en-US" sz="2000" dirty="0"/>
              <a:t>编译</a:t>
            </a:r>
            <a:endParaRPr lang="en-US" altLang="zh-CN" sz="2000" dirty="0"/>
          </a:p>
          <a:p>
            <a:pPr lvl="1" eaLnBrk="1" hangingPunct="1"/>
            <a:r>
              <a:rPr lang="zh-CN" altLang="en-US" sz="2000" dirty="0"/>
              <a:t>存储优化：</a:t>
            </a:r>
            <a:r>
              <a:rPr lang="en-US" altLang="zh-CN" sz="2000" dirty="0"/>
              <a:t>cache</a:t>
            </a:r>
            <a:r>
              <a:rPr lang="zh-CN" altLang="en-US" sz="2000" dirty="0"/>
              <a:t>命中率、内存池→计组</a:t>
            </a:r>
            <a:r>
              <a:rPr lang="en-US" altLang="zh-CN" sz="2000" dirty="0"/>
              <a:t>/</a:t>
            </a:r>
            <a:r>
              <a:rPr lang="zh-CN" altLang="en-US" sz="2000" dirty="0"/>
              <a:t>体系</a:t>
            </a:r>
            <a:endParaRPr lang="en-US" altLang="zh-CN" sz="2000" dirty="0"/>
          </a:p>
          <a:p>
            <a:pPr lvl="1" eaLnBrk="1" hangingPunct="1"/>
            <a:r>
              <a:rPr lang="zh-CN" altLang="en-US" sz="2000" dirty="0"/>
              <a:t>算法级：哪种算法最快，最省内存→数据结构</a:t>
            </a:r>
            <a:r>
              <a:rPr lang="en-US" altLang="zh-CN" sz="2000" dirty="0"/>
              <a:t>/</a:t>
            </a:r>
            <a:r>
              <a:rPr lang="zh-CN" altLang="en-US" sz="2000" dirty="0"/>
              <a:t>算法理论</a:t>
            </a:r>
            <a:endParaRPr lang="en-US" altLang="zh-CN" sz="2000" dirty="0"/>
          </a:p>
          <a:p>
            <a:pPr lvl="1" eaLnBrk="1" hangingPunct="1"/>
            <a:r>
              <a:rPr lang="en-US" altLang="zh-CN" sz="2000" dirty="0"/>
              <a:t>IO</a:t>
            </a:r>
            <a:r>
              <a:rPr lang="zh-CN" altLang="en-US" sz="2000" dirty="0"/>
              <a:t>级：文件</a:t>
            </a:r>
            <a:r>
              <a:rPr lang="en-US" altLang="zh-CN" sz="2000" dirty="0"/>
              <a:t>/</a:t>
            </a:r>
            <a:r>
              <a:rPr lang="zh-CN" altLang="en-US" sz="2000" dirty="0"/>
              <a:t>网络操作、人机交互、</a:t>
            </a:r>
            <a:r>
              <a:rPr lang="en-US" altLang="zh-CN" sz="2000" dirty="0"/>
              <a:t>IO</a:t>
            </a:r>
            <a:r>
              <a:rPr lang="zh-CN" altLang="en-US" sz="2000" dirty="0"/>
              <a:t>缓存等→操作系统</a:t>
            </a:r>
            <a:r>
              <a:rPr lang="en-US" altLang="zh-CN" sz="2000" dirty="0"/>
              <a:t>/</a:t>
            </a:r>
            <a:r>
              <a:rPr lang="zh-CN" altLang="en-US" sz="2000" dirty="0"/>
              <a:t>接口</a:t>
            </a:r>
            <a:endParaRPr lang="en-US" altLang="zh-CN" sz="2000" dirty="0"/>
          </a:p>
          <a:p>
            <a:pPr lvl="1" eaLnBrk="1" hangingPunct="1"/>
            <a:r>
              <a:rPr lang="zh-CN" altLang="en-US" sz="2000" dirty="0"/>
              <a:t>处理器级：汇编指令优化、利用处理器特点→汇编</a:t>
            </a:r>
            <a:r>
              <a:rPr lang="en-US" altLang="zh-CN" sz="2000" dirty="0"/>
              <a:t>/</a:t>
            </a:r>
            <a:r>
              <a:rPr lang="zh-CN" altLang="en-US" sz="2000" dirty="0"/>
              <a:t>计组</a:t>
            </a:r>
            <a:r>
              <a:rPr lang="en-US" altLang="zh-CN" sz="2000" dirty="0"/>
              <a:t>/</a:t>
            </a:r>
            <a:r>
              <a:rPr lang="zh-CN" altLang="en-US" sz="2000" dirty="0"/>
              <a:t>体系</a:t>
            </a:r>
            <a:endParaRPr lang="en-US" altLang="zh-CN" sz="2000" dirty="0"/>
          </a:p>
          <a:p>
            <a:pPr eaLnBrk="1" hangingPunct="1"/>
            <a:r>
              <a:rPr lang="zh-CN" altLang="en-US" sz="2400" dirty="0"/>
              <a:t>多核程序调优→多核程序</a:t>
            </a:r>
            <a:r>
              <a:rPr lang="en-US" altLang="zh-CN" sz="2400" dirty="0"/>
              <a:t>/</a:t>
            </a:r>
            <a:r>
              <a:rPr lang="zh-CN" altLang="en-US" sz="2400" dirty="0"/>
              <a:t>流计算</a:t>
            </a:r>
            <a:endParaRPr lang="en-US" altLang="zh-CN" sz="2400" dirty="0"/>
          </a:p>
          <a:p>
            <a:pPr eaLnBrk="1" hangingPunct="1"/>
            <a:r>
              <a:rPr lang="zh-CN" altLang="en-US" sz="2400" dirty="0"/>
              <a:t>分布程序调优→网格计算</a:t>
            </a:r>
            <a:r>
              <a:rPr lang="en-US" altLang="zh-CN" sz="2400" dirty="0"/>
              <a:t>/</a:t>
            </a:r>
            <a:r>
              <a:rPr lang="zh-CN" altLang="en-US" sz="2400" dirty="0"/>
              <a:t>云计算</a:t>
            </a:r>
            <a:endParaRPr lang="en-US" altLang="zh-CN" sz="2400" dirty="0"/>
          </a:p>
        </p:txBody>
      </p:sp>
    </p:spTree>
  </p:cSld>
  <p:clrMapOvr>
    <a:masterClrMapping/>
  </p:clrMapOvr>
  <p:transition spd="med">
    <p:random/>
    <p:sndAc>
      <p:stSnd>
        <p:snd r:embed="rId2" name="chimes.wav"/>
      </p:stSnd>
    </p:sndAc>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121859" name="内容占位符 2"/>
          <p:cNvSpPr>
            <a:spLocks noGrp="1"/>
          </p:cNvSpPr>
          <p:nvPr>
            <p:ph idx="1"/>
          </p:nvPr>
        </p:nvSpPr>
        <p:spPr/>
        <p:txBody>
          <a:bodyPr/>
          <a:lstStyle/>
          <a:p>
            <a:pPr eaLnBrk="1" hangingPunct="1"/>
            <a:r>
              <a:rPr lang="zh-CN" altLang="en-US" sz="2800" dirty="0"/>
              <a:t>流程</a:t>
            </a:r>
            <a:endParaRPr lang="en-US" altLang="zh-CN" sz="2800" dirty="0"/>
          </a:p>
          <a:p>
            <a:pPr lvl="1" eaLnBrk="1" hangingPunct="1"/>
            <a:r>
              <a:rPr lang="zh-CN" altLang="en-US" sz="2400" dirty="0"/>
              <a:t>性能评测方法</a:t>
            </a:r>
            <a:endParaRPr lang="en-US" altLang="zh-CN" sz="2400" dirty="0"/>
          </a:p>
          <a:p>
            <a:pPr lvl="2" eaLnBrk="1" hangingPunct="1"/>
            <a:r>
              <a:rPr lang="en-US" altLang="zh-CN" sz="2000" dirty="0"/>
              <a:t>baseline</a:t>
            </a:r>
            <a:r>
              <a:rPr lang="zh-CN" altLang="en-US" sz="2000" dirty="0"/>
              <a:t>、性能问题、性能原因、验证</a:t>
            </a:r>
            <a:endParaRPr lang="en-US" altLang="zh-CN" sz="2000" dirty="0"/>
          </a:p>
          <a:p>
            <a:pPr lvl="1" eaLnBrk="1" hangingPunct="1"/>
            <a:r>
              <a:rPr lang="zh-CN" altLang="en-US" sz="2400" dirty="0"/>
              <a:t>性能评测工具</a:t>
            </a:r>
            <a:r>
              <a:rPr lang="en-US" altLang="zh-CN" sz="2400" dirty="0"/>
              <a:t>Profiler</a:t>
            </a:r>
          </a:p>
          <a:p>
            <a:pPr lvl="2" eaLnBrk="1" hangingPunct="1"/>
            <a:r>
              <a:rPr lang="en-US" altLang="zh-CN" sz="2000" dirty="0" err="1"/>
              <a:t>vtune</a:t>
            </a:r>
            <a:r>
              <a:rPr lang="en-US" altLang="zh-CN" sz="2000" dirty="0"/>
              <a:t>/ </a:t>
            </a:r>
            <a:r>
              <a:rPr lang="en-US" altLang="zh-CN" sz="2000" dirty="0" err="1"/>
              <a:t>Oprofile</a:t>
            </a:r>
            <a:r>
              <a:rPr lang="en-US" altLang="zh-CN" sz="2000" dirty="0"/>
              <a:t>/</a:t>
            </a:r>
            <a:r>
              <a:rPr lang="en-US" altLang="zh-CN" sz="2000" dirty="0" err="1"/>
              <a:t>KFT</a:t>
            </a:r>
            <a:r>
              <a:rPr lang="en-US" altLang="zh-CN" sz="2000" dirty="0"/>
              <a:t>/</a:t>
            </a:r>
            <a:r>
              <a:rPr lang="en-US" altLang="zh-CN" sz="2000" dirty="0" err="1"/>
              <a:t>Gprof</a:t>
            </a:r>
            <a:r>
              <a:rPr lang="en-US" altLang="zh-CN" sz="2000" dirty="0"/>
              <a:t>/Performance counter</a:t>
            </a:r>
          </a:p>
          <a:p>
            <a:pPr lvl="1" eaLnBrk="1" hangingPunct="1"/>
            <a:r>
              <a:rPr lang="en-US" altLang="zh-CN" sz="2400" dirty="0"/>
              <a:t>cache</a:t>
            </a:r>
            <a:r>
              <a:rPr lang="zh-CN" altLang="en-US" sz="2400" dirty="0"/>
              <a:t>优化</a:t>
            </a:r>
            <a:endParaRPr lang="en-US" altLang="zh-CN" sz="2400" dirty="0"/>
          </a:p>
          <a:p>
            <a:pPr lvl="2" eaLnBrk="1" hangingPunct="1"/>
            <a:r>
              <a:rPr lang="zh-CN" altLang="en-US" sz="2000" dirty="0"/>
              <a:t>了解用了什么</a:t>
            </a:r>
            <a:r>
              <a:rPr lang="en-US" altLang="zh-CN" sz="2000" dirty="0"/>
              <a:t>cache</a:t>
            </a:r>
          </a:p>
          <a:p>
            <a:pPr lvl="3" eaLnBrk="1" hangingPunct="1"/>
            <a:r>
              <a:rPr lang="en-US" altLang="zh-CN" sz="1800" dirty="0"/>
              <a:t>Cache</a:t>
            </a:r>
            <a:r>
              <a:rPr lang="zh-CN" altLang="en-US" sz="1800" dirty="0"/>
              <a:t>层次（</a:t>
            </a:r>
            <a:r>
              <a:rPr lang="en-US" altLang="zh-CN" sz="1800" dirty="0" err="1"/>
              <a:t>L1</a:t>
            </a:r>
            <a:r>
              <a:rPr lang="en-US" altLang="zh-CN" sz="1800" dirty="0"/>
              <a:t>/</a:t>
            </a:r>
            <a:r>
              <a:rPr lang="en-US" altLang="zh-CN" sz="1800" dirty="0" err="1"/>
              <a:t>L2</a:t>
            </a:r>
            <a:r>
              <a:rPr lang="en-US" altLang="zh-CN" sz="1800" dirty="0"/>
              <a:t>/</a:t>
            </a:r>
            <a:r>
              <a:rPr lang="en-US" altLang="zh-CN" sz="1800" dirty="0" err="1"/>
              <a:t>L3</a:t>
            </a:r>
            <a:r>
              <a:rPr lang="zh-CN" altLang="en-US" sz="1800" dirty="0"/>
              <a:t>）、</a:t>
            </a:r>
            <a:r>
              <a:rPr lang="en-US" altLang="zh-CN" sz="1800" dirty="0"/>
              <a:t>cache</a:t>
            </a:r>
            <a:r>
              <a:rPr lang="zh-CN" altLang="en-US" sz="1800" dirty="0"/>
              <a:t>大小、</a:t>
            </a:r>
            <a:r>
              <a:rPr lang="en-US" altLang="zh-CN" sz="1800" dirty="0"/>
              <a:t>cache line</a:t>
            </a:r>
            <a:r>
              <a:rPr lang="zh-CN" altLang="en-US" sz="1800" dirty="0"/>
              <a:t>大小、关联度、</a:t>
            </a:r>
            <a:r>
              <a:rPr lang="en-US" altLang="zh-CN" sz="1800" dirty="0"/>
              <a:t>cache</a:t>
            </a:r>
            <a:r>
              <a:rPr lang="zh-CN" altLang="en-US" sz="1800" dirty="0"/>
              <a:t>类型（</a:t>
            </a:r>
            <a:r>
              <a:rPr lang="en-US" altLang="zh-CN" sz="1800" dirty="0"/>
              <a:t>IC/DC/mini</a:t>
            </a:r>
            <a:r>
              <a:rPr lang="zh-CN" altLang="en-US" sz="1800" dirty="0"/>
              <a:t>）</a:t>
            </a:r>
            <a:endParaRPr lang="en-US" altLang="zh-CN" sz="1800" dirty="0"/>
          </a:p>
          <a:p>
            <a:pPr lvl="2" eaLnBrk="1" hangingPunct="1"/>
            <a:r>
              <a:rPr lang="en-US" altLang="zh-CN" sz="2000" dirty="0"/>
              <a:t>IC</a:t>
            </a:r>
            <a:r>
              <a:rPr lang="zh-CN" altLang="en-US" sz="2000" dirty="0"/>
              <a:t>优化</a:t>
            </a:r>
            <a:endParaRPr lang="en-US" altLang="zh-CN" sz="2000" dirty="0"/>
          </a:p>
          <a:p>
            <a:pPr lvl="3" eaLnBrk="1" hangingPunct="1"/>
            <a:r>
              <a:rPr lang="zh-CN" altLang="en-US" sz="1800" dirty="0"/>
              <a:t>精简</a:t>
            </a:r>
            <a:r>
              <a:rPr lang="en-US" altLang="zh-CN" sz="1800" dirty="0"/>
              <a:t>code path</a:t>
            </a:r>
            <a:r>
              <a:rPr lang="zh-CN" altLang="en-US" sz="1800" dirty="0"/>
              <a:t>，简化调用关系，减少冗余代码</a:t>
            </a:r>
            <a:r>
              <a:rPr lang="en-US" altLang="zh-CN" sz="1800" dirty="0"/>
              <a:t>…</a:t>
            </a:r>
          </a:p>
          <a:p>
            <a:pPr lvl="2" eaLnBrk="1" hangingPunct="1"/>
            <a:r>
              <a:rPr lang="en-US" altLang="zh-CN" sz="2000" dirty="0"/>
              <a:t>DC</a:t>
            </a:r>
            <a:r>
              <a:rPr lang="zh-CN" altLang="en-US" sz="2000" dirty="0"/>
              <a:t>优化</a:t>
            </a:r>
          </a:p>
          <a:p>
            <a:endParaRPr lang="zh-CN" altLang="en-US" sz="2800" dirty="0"/>
          </a:p>
        </p:txBody>
      </p:sp>
      <p:sp>
        <p:nvSpPr>
          <p:cNvPr id="121860" name="矩形 3"/>
          <p:cNvSpPr>
            <a:spLocks noChangeArrowheads="1"/>
          </p:cNvSpPr>
          <p:nvPr/>
        </p:nvSpPr>
        <p:spPr bwMode="auto">
          <a:xfrm>
            <a:off x="8013701" y="6577014"/>
            <a:ext cx="2619375" cy="307975"/>
          </a:xfrm>
          <a:prstGeom prst="rect">
            <a:avLst/>
          </a:prstGeom>
          <a:noFill/>
          <a:ln w="9525">
            <a:noFill/>
            <a:miter lim="800000"/>
            <a:headEnd/>
            <a:tailEnd/>
          </a:ln>
        </p:spPr>
        <p:txBody>
          <a:bodyPr wrap="none">
            <a:spAutoFit/>
          </a:bodyPr>
          <a:lstStyle/>
          <a:p>
            <a:r>
              <a:rPr lang="zh-CN" altLang="en-US" sz="1400" b="1"/>
              <a:t>部分内容摘自</a:t>
            </a:r>
            <a:r>
              <a:rPr lang="en-US" altLang="zh-CN" sz="1400" b="1"/>
              <a:t>KernelChina</a:t>
            </a:r>
            <a:r>
              <a:rPr lang="zh-CN" altLang="en-US" sz="1400" b="1"/>
              <a:t>文章</a:t>
            </a:r>
            <a:endParaRPr lang="zh-CN" altLang="en-US" sz="1400"/>
          </a:p>
        </p:txBody>
      </p:sp>
    </p:spTree>
  </p:cSld>
  <p:clrMapOvr>
    <a:masterClrMapping/>
  </p:clrMapOvr>
  <p:transition spd="med">
    <p:random/>
    <p:sndAc>
      <p:stSnd>
        <p:snd r:embed="rId2" name="chimes.wav"/>
      </p:stSnd>
    </p:sndAc>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内容占位符 2"/>
          <p:cNvSpPr>
            <a:spLocks noGrp="1"/>
          </p:cNvSpPr>
          <p:nvPr>
            <p:ph idx="1"/>
          </p:nvPr>
        </p:nvSpPr>
        <p:spPr>
          <a:xfrm>
            <a:off x="1524000" y="0"/>
            <a:ext cx="9036050" cy="6669088"/>
          </a:xfrm>
          <a:solidFill>
            <a:schemeClr val="bg1"/>
          </a:solidFill>
        </p:spPr>
        <p:txBody>
          <a:bodyPr/>
          <a:lstStyle/>
          <a:p>
            <a:pPr lvl="3" eaLnBrk="1" hangingPunct="1"/>
            <a:r>
              <a:rPr lang="en-US" altLang="zh-CN" sz="1800"/>
              <a:t>Code adjacency </a:t>
            </a:r>
            <a:r>
              <a:rPr lang="zh-CN" altLang="en-US" sz="1800"/>
              <a:t>（把相关代码放在一起）；</a:t>
            </a:r>
            <a:r>
              <a:rPr lang="en-US" altLang="zh-CN" sz="1800"/>
              <a:t> </a:t>
            </a:r>
          </a:p>
          <a:p>
            <a:pPr lvl="3" eaLnBrk="1" hangingPunct="1"/>
            <a:r>
              <a:rPr lang="en-US" altLang="zh-CN" sz="1800"/>
              <a:t>Cache line alignment </a:t>
            </a:r>
            <a:r>
              <a:rPr lang="zh-CN" altLang="en-US" sz="1800"/>
              <a:t>（</a:t>
            </a:r>
            <a:r>
              <a:rPr lang="en-US" altLang="zh-CN" sz="1800"/>
              <a:t>cache</a:t>
            </a:r>
            <a:r>
              <a:rPr lang="zh-CN" altLang="en-US" sz="1800"/>
              <a:t>对齐）；</a:t>
            </a:r>
            <a:endParaRPr lang="en-US" altLang="zh-CN" sz="1800"/>
          </a:p>
          <a:p>
            <a:pPr lvl="3" eaLnBrk="1" hangingPunct="1"/>
            <a:r>
              <a:rPr lang="en-US" altLang="zh-CN" sz="1800"/>
              <a:t>Branch prediction </a:t>
            </a:r>
            <a:r>
              <a:rPr lang="zh-CN" altLang="en-US" sz="1800"/>
              <a:t>（分支预测）；</a:t>
            </a:r>
            <a:endParaRPr lang="en-US" altLang="zh-CN" sz="1800"/>
          </a:p>
          <a:p>
            <a:pPr lvl="3" eaLnBrk="1" hangingPunct="1"/>
            <a:r>
              <a:rPr lang="en-US" altLang="zh-CN" sz="1800"/>
              <a:t>Data prefetch (</a:t>
            </a:r>
            <a:r>
              <a:rPr lang="zh-CN" altLang="en-US" sz="1800"/>
              <a:t>数据预取）；</a:t>
            </a:r>
            <a:endParaRPr lang="en-US" altLang="zh-CN" sz="1800"/>
          </a:p>
          <a:p>
            <a:pPr lvl="3" eaLnBrk="1" hangingPunct="1"/>
            <a:r>
              <a:rPr lang="en-US" altLang="zh-CN" sz="1800"/>
              <a:t>Memory coloring </a:t>
            </a:r>
            <a:r>
              <a:rPr lang="zh-CN" altLang="en-US" sz="1800"/>
              <a:t>（内存着色）；</a:t>
            </a:r>
            <a:endParaRPr lang="en-US" altLang="zh-CN" sz="1800"/>
          </a:p>
          <a:p>
            <a:pPr lvl="3" eaLnBrk="1" hangingPunct="1"/>
            <a:r>
              <a:rPr lang="en-US" altLang="zh-CN" sz="1800"/>
              <a:t>Register parameters </a:t>
            </a:r>
            <a:r>
              <a:rPr lang="zh-CN" altLang="en-US" sz="1800"/>
              <a:t>（寄存器参数）；</a:t>
            </a:r>
            <a:endParaRPr lang="en-US" altLang="zh-CN" sz="1800"/>
          </a:p>
          <a:p>
            <a:pPr lvl="3" eaLnBrk="1" hangingPunct="1"/>
            <a:r>
              <a:rPr lang="en-US" altLang="zh-CN" sz="1800"/>
              <a:t>Lazy computation </a:t>
            </a:r>
            <a:r>
              <a:rPr lang="zh-CN" altLang="en-US" sz="1800"/>
              <a:t>（延迟计算）；</a:t>
            </a:r>
            <a:endParaRPr lang="en-US" altLang="zh-CN" sz="1800"/>
          </a:p>
          <a:p>
            <a:pPr lvl="3" eaLnBrk="1" hangingPunct="1"/>
            <a:r>
              <a:rPr lang="en-US" altLang="zh-CN" sz="1800"/>
              <a:t>Early computation </a:t>
            </a:r>
            <a:r>
              <a:rPr lang="zh-CN" altLang="en-US" sz="1800"/>
              <a:t>（提前计算）；</a:t>
            </a:r>
            <a:endParaRPr lang="en-US" altLang="zh-CN" sz="1800"/>
          </a:p>
          <a:p>
            <a:pPr lvl="3" eaLnBrk="1" hangingPunct="1"/>
            <a:r>
              <a:rPr lang="en-US" altLang="zh-CN" sz="1800"/>
              <a:t>Macro or not macro (</a:t>
            </a:r>
            <a:r>
              <a:rPr lang="zh-CN" altLang="en-US" sz="1800"/>
              <a:t>宏定义或者宏函数）；</a:t>
            </a:r>
            <a:endParaRPr lang="en-US" altLang="zh-CN" sz="1800"/>
          </a:p>
          <a:p>
            <a:pPr lvl="3" eaLnBrk="1" hangingPunct="1"/>
            <a:r>
              <a:rPr lang="en-US" altLang="zh-CN" sz="1800"/>
              <a:t>Allocation on stack </a:t>
            </a:r>
            <a:r>
              <a:rPr lang="zh-CN" altLang="en-US" sz="1800"/>
              <a:t>（局部变量）；</a:t>
            </a:r>
            <a:endParaRPr lang="en-US" altLang="zh-CN" sz="1800"/>
          </a:p>
          <a:p>
            <a:pPr lvl="3" eaLnBrk="1" hangingPunct="1"/>
            <a:r>
              <a:rPr lang="en-US" altLang="zh-CN" sz="1800"/>
              <a:t>Multiple conditions </a:t>
            </a:r>
            <a:r>
              <a:rPr lang="zh-CN" altLang="en-US" sz="1800"/>
              <a:t>（多个条件的判断语句）；</a:t>
            </a:r>
            <a:endParaRPr lang="en-US" altLang="zh-CN" sz="1800"/>
          </a:p>
          <a:p>
            <a:pPr lvl="3" eaLnBrk="1" hangingPunct="1"/>
            <a:r>
              <a:rPr lang="en-US" altLang="zh-CN" sz="1800"/>
              <a:t>Per-cpu data structure (</a:t>
            </a:r>
            <a:r>
              <a:rPr lang="zh-CN" altLang="en-US" sz="1800"/>
              <a:t>非共享的数据结构）；</a:t>
            </a:r>
            <a:endParaRPr lang="en-US" altLang="zh-CN" sz="1800"/>
          </a:p>
          <a:p>
            <a:pPr lvl="3" eaLnBrk="1" hangingPunct="1"/>
            <a:r>
              <a:rPr lang="en-US" altLang="zh-CN" sz="1800"/>
              <a:t>64 bits counter in 32 bits environment </a:t>
            </a:r>
            <a:r>
              <a:rPr lang="zh-CN" altLang="en-US" sz="1800"/>
              <a:t>（</a:t>
            </a:r>
            <a:r>
              <a:rPr lang="en-US" altLang="zh-CN" sz="1800"/>
              <a:t>32</a:t>
            </a:r>
            <a:r>
              <a:rPr lang="zh-CN" altLang="en-US" sz="1800"/>
              <a:t>位环境里的</a:t>
            </a:r>
            <a:r>
              <a:rPr lang="en-US" altLang="zh-CN" sz="1800"/>
              <a:t>64</a:t>
            </a:r>
            <a:r>
              <a:rPr lang="zh-CN" altLang="en-US" sz="1800"/>
              <a:t>位</a:t>
            </a:r>
            <a:r>
              <a:rPr lang="en-US" altLang="zh-CN" sz="1800"/>
              <a:t>counter</a:t>
            </a:r>
            <a:r>
              <a:rPr lang="zh-CN" altLang="en-US" sz="1800"/>
              <a:t>）；</a:t>
            </a:r>
            <a:endParaRPr lang="en-US" altLang="zh-CN" sz="1800"/>
          </a:p>
          <a:p>
            <a:pPr lvl="3" eaLnBrk="1" hangingPunct="1"/>
            <a:r>
              <a:rPr lang="en-US" altLang="zh-CN" sz="1800"/>
              <a:t>Reduce call path or call trace </a:t>
            </a:r>
            <a:r>
              <a:rPr lang="zh-CN" altLang="en-US" sz="1800"/>
              <a:t>（减少函数调用的层次）；</a:t>
            </a:r>
            <a:endParaRPr lang="en-US" altLang="zh-CN" sz="1800"/>
          </a:p>
          <a:p>
            <a:pPr lvl="3" eaLnBrk="1" hangingPunct="1"/>
            <a:r>
              <a:rPr lang="en-US" altLang="zh-CN" sz="1800"/>
              <a:t>Move exception path out </a:t>
            </a:r>
            <a:r>
              <a:rPr lang="zh-CN" altLang="en-US" sz="1800"/>
              <a:t>（把</a:t>
            </a:r>
            <a:r>
              <a:rPr lang="en-US" altLang="zh-CN" sz="1800"/>
              <a:t>exception</a:t>
            </a:r>
            <a:r>
              <a:rPr lang="zh-CN" altLang="en-US" sz="1800"/>
              <a:t>处理放到另一个函数里面）；</a:t>
            </a:r>
            <a:endParaRPr lang="en-US" altLang="zh-CN" sz="1800"/>
          </a:p>
          <a:p>
            <a:pPr lvl="3" eaLnBrk="1" hangingPunct="1"/>
            <a:r>
              <a:rPr lang="en-US" altLang="zh-CN" sz="1800"/>
              <a:t>Read, write split </a:t>
            </a:r>
            <a:r>
              <a:rPr lang="zh-CN" altLang="en-US" sz="1800"/>
              <a:t>（读写分离）；</a:t>
            </a:r>
            <a:endParaRPr lang="en-US" altLang="zh-CN" sz="1800"/>
          </a:p>
          <a:p>
            <a:pPr lvl="3" eaLnBrk="1" hangingPunct="1"/>
            <a:r>
              <a:rPr lang="en-US" altLang="zh-CN" sz="1800"/>
              <a:t>Reduce duplicated code</a:t>
            </a:r>
            <a:r>
              <a:rPr lang="zh-CN" altLang="en-US" sz="1800"/>
              <a:t>（减少冗余代码）；</a:t>
            </a:r>
            <a:r>
              <a:rPr lang="en-US" altLang="zh-CN" sz="1800"/>
              <a:t> </a:t>
            </a:r>
          </a:p>
          <a:p>
            <a:pPr lvl="3" eaLnBrk="1" hangingPunct="1"/>
            <a:r>
              <a:rPr lang="en-US" altLang="zh-CN" sz="1800"/>
              <a:t>Use compiler optimization options </a:t>
            </a:r>
            <a:r>
              <a:rPr lang="zh-CN" altLang="en-US" sz="1800"/>
              <a:t>（使用编译器的优化选项）；</a:t>
            </a:r>
            <a:r>
              <a:rPr lang="en-US" altLang="zh-CN" sz="1800"/>
              <a:t> </a:t>
            </a:r>
          </a:p>
          <a:p>
            <a:pPr lvl="3" eaLnBrk="1" hangingPunct="1"/>
            <a:r>
              <a:rPr lang="en-US" altLang="zh-CN" sz="1800"/>
              <a:t>Know your code path </a:t>
            </a:r>
            <a:r>
              <a:rPr lang="zh-CN" altLang="en-US" sz="1800"/>
              <a:t>（了解所有的执行路径，并优化关键路径）</a:t>
            </a:r>
            <a:endParaRPr lang="en-US" altLang="zh-CN" sz="1800"/>
          </a:p>
          <a:p>
            <a:pPr eaLnBrk="1" hangingPunct="1"/>
            <a:endParaRPr lang="zh-CN" altLang="en-US" sz="280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p:txBody>
          <a:bodyPr/>
          <a:lstStyle/>
          <a:p>
            <a:pPr eaLnBrk="1" hangingPunct="1">
              <a:defRPr/>
            </a:pPr>
            <a:r>
              <a:rPr lang="en-US" altLang="zh-CN"/>
              <a:t>Some important items</a:t>
            </a:r>
          </a:p>
        </p:txBody>
      </p:sp>
      <p:sp>
        <p:nvSpPr>
          <p:cNvPr id="10243" name="AutoShape 3"/>
          <p:cNvSpPr>
            <a:spLocks noGrp="1" noChangeArrowheads="1"/>
          </p:cNvSpPr>
          <p:nvPr>
            <p:ph idx="1"/>
          </p:nvPr>
        </p:nvSpPr>
        <p:spPr>
          <a:xfrm>
            <a:off x="2024034" y="1357299"/>
            <a:ext cx="8229600" cy="4768865"/>
          </a:xfrm>
        </p:spPr>
        <p:txBody>
          <a:bodyPr/>
          <a:lstStyle/>
          <a:p>
            <a:pPr eaLnBrk="1" hangingPunct="1"/>
            <a:r>
              <a:rPr lang="en-US" altLang="zh-CN" sz="2400" dirty="0">
                <a:solidFill>
                  <a:srgbClr val="1D01EB"/>
                </a:solidFill>
              </a:rPr>
              <a:t>Hit</a:t>
            </a:r>
          </a:p>
          <a:p>
            <a:pPr lvl="1" eaLnBrk="1" hangingPunct="1"/>
            <a:r>
              <a:rPr lang="en-US" altLang="zh-CN" sz="2000" dirty="0"/>
              <a:t>The CPU accesses the upper level and succeeds.</a:t>
            </a:r>
          </a:p>
          <a:p>
            <a:pPr eaLnBrk="1" hangingPunct="1"/>
            <a:r>
              <a:rPr lang="en-US" altLang="zh-CN" sz="2400" dirty="0">
                <a:solidFill>
                  <a:srgbClr val="1D01EB"/>
                </a:solidFill>
              </a:rPr>
              <a:t>Miss</a:t>
            </a:r>
          </a:p>
          <a:p>
            <a:pPr lvl="1" eaLnBrk="1" hangingPunct="1"/>
            <a:r>
              <a:rPr lang="en-US" altLang="zh-CN" sz="2000" dirty="0"/>
              <a:t>The CPU accesses the upper level and fails.</a:t>
            </a:r>
          </a:p>
          <a:p>
            <a:pPr eaLnBrk="1" hangingPunct="1"/>
            <a:r>
              <a:rPr lang="en-US" altLang="zh-CN" sz="2400" dirty="0">
                <a:solidFill>
                  <a:srgbClr val="1D01EB"/>
                </a:solidFill>
              </a:rPr>
              <a:t>Hit time: </a:t>
            </a:r>
          </a:p>
          <a:p>
            <a:pPr lvl="1" eaLnBrk="1" hangingPunct="1"/>
            <a:r>
              <a:rPr lang="en-US" altLang="zh-CN" sz="2000" dirty="0"/>
              <a:t>The time to access the upper level of the memory hierarchy, which includes the time needed to determine whether the access is a hit or a miss.</a:t>
            </a:r>
          </a:p>
          <a:p>
            <a:pPr eaLnBrk="1" hangingPunct="1"/>
            <a:r>
              <a:rPr lang="en-US" altLang="zh-CN" sz="2400" dirty="0">
                <a:solidFill>
                  <a:srgbClr val="1D01EB"/>
                </a:solidFill>
              </a:rPr>
              <a:t>miss penalty:</a:t>
            </a:r>
          </a:p>
          <a:p>
            <a:pPr lvl="1" eaLnBrk="1" hangingPunct="1"/>
            <a:r>
              <a:rPr lang="en-US" altLang="zh-CN" sz="2000" dirty="0"/>
              <a:t>The time to replace a block in the upper level with the corresponding block from the lower level, plus the time to deliver this block to the processor.</a:t>
            </a:r>
          </a:p>
          <a:p>
            <a:pPr eaLnBrk="1" hangingPunct="1"/>
            <a:endParaRPr lang="en-US" altLang="zh-CN" sz="2400" dirty="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123907" name="内容占位符 2"/>
          <p:cNvSpPr>
            <a:spLocks noGrp="1"/>
          </p:cNvSpPr>
          <p:nvPr>
            <p:ph idx="1"/>
          </p:nvPr>
        </p:nvSpPr>
        <p:spPr>
          <a:xfrm>
            <a:off x="1981200" y="-71438"/>
            <a:ext cx="8543956" cy="6884988"/>
          </a:xfrm>
          <a:solidFill>
            <a:schemeClr val="bg1"/>
          </a:solidFill>
        </p:spPr>
        <p:txBody>
          <a:bodyPr/>
          <a:lstStyle/>
          <a:p>
            <a:pPr lvl="1"/>
            <a:r>
              <a:rPr lang="zh-CN" altLang="en-US" sz="2400" dirty="0"/>
              <a:t>处理器优化</a:t>
            </a:r>
            <a:endParaRPr lang="en-US" altLang="zh-CN" sz="2400" dirty="0"/>
          </a:p>
          <a:p>
            <a:pPr lvl="2">
              <a:spcBef>
                <a:spcPts val="0"/>
              </a:spcBef>
            </a:pPr>
            <a:r>
              <a:rPr lang="zh-CN" altLang="en-US" sz="2000" dirty="0"/>
              <a:t>处理器专用汇编指令，如</a:t>
            </a:r>
            <a:r>
              <a:rPr lang="en-US" altLang="zh-CN" sz="2000" dirty="0"/>
              <a:t>SSE</a:t>
            </a:r>
            <a:r>
              <a:rPr lang="zh-CN" altLang="en-US" sz="2000" dirty="0"/>
              <a:t>、</a:t>
            </a:r>
            <a:r>
              <a:rPr lang="en-US" altLang="zh-CN" sz="2000" dirty="0" err="1"/>
              <a:t>AVX</a:t>
            </a:r>
            <a:endParaRPr lang="en-US" altLang="zh-CN" sz="2000" dirty="0"/>
          </a:p>
          <a:p>
            <a:pPr lvl="2">
              <a:spcBef>
                <a:spcPts val="0"/>
              </a:spcBef>
            </a:pPr>
            <a:r>
              <a:rPr lang="zh-CN" altLang="en-US" sz="2000" dirty="0"/>
              <a:t>处理器器件利用率，如超线程、多发射</a:t>
            </a:r>
            <a:endParaRPr lang="en-US" altLang="zh-CN" sz="2000" dirty="0"/>
          </a:p>
          <a:p>
            <a:pPr lvl="2">
              <a:spcBef>
                <a:spcPts val="0"/>
              </a:spcBef>
            </a:pPr>
            <a:r>
              <a:rPr lang="zh-CN" altLang="en-US" sz="2000" dirty="0"/>
              <a:t>加速硬件，如</a:t>
            </a:r>
            <a:r>
              <a:rPr lang="en-US" altLang="zh-CN" sz="2000" dirty="0" err="1"/>
              <a:t>GPU</a:t>
            </a:r>
            <a:r>
              <a:rPr lang="zh-CN" altLang="en-US" sz="2000" dirty="0"/>
              <a:t>、音视频编解码器</a:t>
            </a:r>
            <a:endParaRPr lang="en-US" altLang="zh-CN" sz="2000" dirty="0"/>
          </a:p>
          <a:p>
            <a:pPr lvl="2">
              <a:spcBef>
                <a:spcPts val="0"/>
              </a:spcBef>
            </a:pPr>
            <a:r>
              <a:rPr lang="zh-CN" altLang="en-US" sz="2000" dirty="0"/>
              <a:t>分布式计算：如</a:t>
            </a:r>
            <a:r>
              <a:rPr lang="en-US" altLang="zh-CN" sz="2000" dirty="0" err="1"/>
              <a:t>hadoop</a:t>
            </a:r>
            <a:r>
              <a:rPr lang="zh-CN" altLang="en-US" sz="2000" dirty="0"/>
              <a:t>，</a:t>
            </a:r>
            <a:r>
              <a:rPr lang="en-US" altLang="zh-CN" sz="2000" dirty="0" err="1"/>
              <a:t>GFS</a:t>
            </a:r>
            <a:endParaRPr lang="en-US" altLang="zh-CN" sz="2000" dirty="0"/>
          </a:p>
          <a:p>
            <a:pPr lvl="2">
              <a:spcBef>
                <a:spcPts val="0"/>
              </a:spcBef>
            </a:pPr>
            <a:r>
              <a:rPr lang="zh-CN" altLang="en-US" sz="2000" dirty="0"/>
              <a:t>批量操作：批处理</a:t>
            </a:r>
            <a:endParaRPr lang="en-US" altLang="zh-CN" sz="2000" dirty="0"/>
          </a:p>
          <a:p>
            <a:pPr lvl="2">
              <a:spcBef>
                <a:spcPts val="0"/>
              </a:spcBef>
            </a:pPr>
            <a:r>
              <a:rPr lang="zh-CN" altLang="en-US" sz="2000" dirty="0"/>
              <a:t>减少用户空间</a:t>
            </a:r>
            <a:r>
              <a:rPr lang="en-US" altLang="zh-CN" sz="2000" dirty="0"/>
              <a:t>/</a:t>
            </a:r>
            <a:r>
              <a:rPr lang="zh-CN" altLang="en-US" sz="2000" dirty="0"/>
              <a:t>内核空间的切换和数据交换</a:t>
            </a:r>
            <a:endParaRPr lang="en-US" altLang="zh-CN" sz="2000" dirty="0"/>
          </a:p>
          <a:p>
            <a:pPr lvl="2">
              <a:spcBef>
                <a:spcPts val="0"/>
              </a:spcBef>
            </a:pPr>
            <a:r>
              <a:rPr lang="zh-CN" altLang="en-US" sz="2000" dirty="0"/>
              <a:t>缓存：输入缓存、输出缓存、中间数据缓存</a:t>
            </a:r>
            <a:endParaRPr lang="en-US" altLang="zh-CN" sz="2000" dirty="0"/>
          </a:p>
          <a:p>
            <a:pPr lvl="2">
              <a:spcBef>
                <a:spcPts val="0"/>
              </a:spcBef>
            </a:pPr>
            <a:r>
              <a:rPr lang="zh-CN" altLang="en-US" sz="2000" dirty="0"/>
              <a:t>时间</a:t>
            </a:r>
            <a:r>
              <a:rPr lang="en-US" altLang="zh-CN" sz="2000" dirty="0"/>
              <a:t>/</a:t>
            </a:r>
            <a:r>
              <a:rPr lang="zh-CN" altLang="en-US" sz="2000" dirty="0"/>
              <a:t>空间</a:t>
            </a:r>
            <a:r>
              <a:rPr lang="en-US" altLang="zh-CN" sz="2000" dirty="0"/>
              <a:t>/</a:t>
            </a:r>
            <a:r>
              <a:rPr lang="zh-CN" altLang="en-US" sz="2000" dirty="0"/>
              <a:t>能耗的</a:t>
            </a:r>
            <a:r>
              <a:rPr lang="en-US" altLang="zh-CN" sz="2000" dirty="0"/>
              <a:t>tradeoff</a:t>
            </a:r>
          </a:p>
          <a:p>
            <a:pPr lvl="2">
              <a:spcBef>
                <a:spcPts val="0"/>
              </a:spcBef>
            </a:pPr>
            <a:r>
              <a:rPr lang="zh-CN" altLang="en-US" sz="2000" dirty="0"/>
              <a:t>调频：</a:t>
            </a:r>
            <a:r>
              <a:rPr lang="en-US" altLang="zh-CN" sz="2000" dirty="0"/>
              <a:t>turbo boost 2.0</a:t>
            </a:r>
            <a:r>
              <a:rPr lang="zh-CN" altLang="en-US" sz="2000" dirty="0"/>
              <a:t>可以提高频率，</a:t>
            </a:r>
            <a:r>
              <a:rPr lang="en-US" altLang="zh-CN" sz="2000" dirty="0" err="1"/>
              <a:t>ACPI</a:t>
            </a:r>
            <a:r>
              <a:rPr lang="en-US" altLang="zh-CN" sz="2000" dirty="0"/>
              <a:t>/</a:t>
            </a:r>
            <a:r>
              <a:rPr lang="en-US" altLang="zh-CN" sz="2000" dirty="0" err="1"/>
              <a:t>DVS</a:t>
            </a:r>
            <a:r>
              <a:rPr lang="zh-CN" altLang="en-US" sz="2000" dirty="0"/>
              <a:t>可以调低频率</a:t>
            </a:r>
            <a:endParaRPr lang="en-US" altLang="zh-CN" sz="2000" dirty="0"/>
          </a:p>
          <a:p>
            <a:pPr lvl="2">
              <a:spcBef>
                <a:spcPts val="0"/>
              </a:spcBef>
            </a:pPr>
            <a:r>
              <a:rPr lang="zh-CN" altLang="en-US" sz="2000" dirty="0"/>
              <a:t>池技术：内存池、线程池</a:t>
            </a:r>
            <a:endParaRPr lang="en-US" altLang="zh-CN" sz="2000" dirty="0"/>
          </a:p>
          <a:p>
            <a:pPr lvl="2">
              <a:spcBef>
                <a:spcPts val="0"/>
              </a:spcBef>
            </a:pPr>
            <a:r>
              <a:rPr lang="zh-CN" altLang="en-US" sz="2000" dirty="0"/>
              <a:t>内存优化：内存交换、垃圾回收</a:t>
            </a:r>
            <a:r>
              <a:rPr lang="en-US" altLang="zh-CN" sz="2000" dirty="0"/>
              <a:t>GC</a:t>
            </a:r>
            <a:r>
              <a:rPr lang="zh-CN" altLang="en-US" sz="2000" dirty="0"/>
              <a:t>、</a:t>
            </a:r>
            <a:r>
              <a:rPr lang="en-US" altLang="zh-CN" sz="2000" dirty="0"/>
              <a:t>GUI</a:t>
            </a:r>
            <a:r>
              <a:rPr lang="zh-CN" altLang="en-US" sz="2000" dirty="0"/>
              <a:t>内存</a:t>
            </a:r>
            <a:endParaRPr lang="en-US" altLang="zh-CN" sz="2000" dirty="0"/>
          </a:p>
          <a:p>
            <a:pPr lvl="2">
              <a:spcBef>
                <a:spcPts val="0"/>
              </a:spcBef>
            </a:pPr>
            <a:r>
              <a:rPr lang="zh-CN" altLang="en-US" sz="2000" dirty="0"/>
              <a:t>函数调用优化：回调、输入输出数据集</a:t>
            </a:r>
            <a:endParaRPr lang="en-US" altLang="zh-CN" sz="2000" dirty="0"/>
          </a:p>
          <a:p>
            <a:pPr lvl="2">
              <a:spcBef>
                <a:spcPts val="0"/>
              </a:spcBef>
            </a:pPr>
            <a:r>
              <a:rPr lang="zh-CN" altLang="en-US" sz="2000" dirty="0"/>
              <a:t>并行性挖掘：</a:t>
            </a:r>
            <a:endParaRPr lang="en-US" altLang="zh-CN" sz="2000" dirty="0"/>
          </a:p>
          <a:p>
            <a:pPr lvl="2">
              <a:spcBef>
                <a:spcPts val="0"/>
              </a:spcBef>
            </a:pPr>
            <a:r>
              <a:rPr lang="zh-CN" altLang="en-US" sz="2000" dirty="0"/>
              <a:t>并发性挖掘：</a:t>
            </a:r>
            <a:endParaRPr lang="en-US" altLang="zh-CN" sz="2000" dirty="0"/>
          </a:p>
          <a:p>
            <a:pPr lvl="2">
              <a:spcBef>
                <a:spcPts val="0"/>
              </a:spcBef>
            </a:pPr>
            <a:r>
              <a:rPr lang="zh-CN" altLang="en-US" sz="2000" dirty="0"/>
              <a:t>锁机制：锁的类型、消息、共享内存、如何消除锁</a:t>
            </a:r>
            <a:endParaRPr lang="en-US" altLang="zh-CN" sz="2000" dirty="0"/>
          </a:p>
          <a:p>
            <a:pPr lvl="2">
              <a:spcBef>
                <a:spcPts val="0"/>
              </a:spcBef>
            </a:pPr>
            <a:r>
              <a:rPr lang="zh-CN" altLang="en-US" sz="2000" dirty="0"/>
              <a:t>事务内存</a:t>
            </a:r>
            <a:endParaRPr lang="en-US" altLang="zh-CN" sz="2000" dirty="0"/>
          </a:p>
          <a:p>
            <a:pPr lvl="2">
              <a:spcBef>
                <a:spcPts val="0"/>
              </a:spcBef>
            </a:pPr>
            <a:r>
              <a:rPr lang="zh-CN" altLang="en-US" sz="2000" dirty="0"/>
              <a:t>原子操作</a:t>
            </a:r>
            <a:endParaRPr lang="en-US" altLang="zh-CN" sz="2000" dirty="0"/>
          </a:p>
          <a:p>
            <a:pPr lvl="2">
              <a:spcBef>
                <a:spcPts val="0"/>
              </a:spcBef>
            </a:pPr>
            <a:r>
              <a:rPr lang="zh-CN" altLang="en-US" sz="2000" dirty="0"/>
              <a:t>编译器优化：用处理器厂家的编译器，选用合适的选项</a:t>
            </a:r>
            <a:endParaRPr lang="en-US" altLang="zh-CN" sz="2000" dirty="0"/>
          </a:p>
          <a:p>
            <a:pPr lvl="2">
              <a:spcBef>
                <a:spcPts val="0"/>
              </a:spcBef>
            </a:pPr>
            <a:r>
              <a:rPr lang="zh-CN" altLang="en-US" sz="2000" dirty="0"/>
              <a:t>混合编程</a:t>
            </a:r>
            <a:endParaRPr lang="en-US" altLang="zh-CN" sz="2000" dirty="0"/>
          </a:p>
          <a:p>
            <a:pPr lvl="2">
              <a:spcBef>
                <a:spcPts val="0"/>
              </a:spcBef>
            </a:pPr>
            <a:r>
              <a:rPr lang="zh-CN" altLang="en-US" sz="2000" dirty="0"/>
              <a:t>函数式编程</a:t>
            </a:r>
            <a:r>
              <a:rPr lang="en-US" altLang="zh-CN" sz="2000" dirty="0"/>
              <a:t>FP</a:t>
            </a:r>
          </a:p>
          <a:p>
            <a:pPr lvl="2"/>
            <a:endParaRPr lang="en-US" altLang="zh-CN" dirty="0" smtClean="0"/>
          </a:p>
          <a:p>
            <a:pPr lvl="2"/>
            <a:endParaRPr lang="zh-CN" altLang="en-US" dirty="0" smtClean="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en-US" altLang="zh-CN" dirty="0" smtClean="0"/>
              <a:t>END</a:t>
            </a:r>
            <a:endParaRPr lang="zh-CN" altLang="en-US" dirty="0"/>
          </a:p>
        </p:txBody>
      </p:sp>
      <p:sp>
        <p:nvSpPr>
          <p:cNvPr id="124931" name="副标题 4"/>
          <p:cNvSpPr>
            <a:spLocks noGrp="1"/>
          </p:cNvSpPr>
          <p:nvPr>
            <p:ph type="subTitle" idx="1"/>
          </p:nvPr>
        </p:nvSpPr>
        <p:spPr/>
        <p:txBody>
          <a:bodyPr/>
          <a:lstStyle/>
          <a:p>
            <a:pPr eaLnBrk="1" hangingPunct="1"/>
            <a:endParaRPr lang="zh-CN" altLang="en-US" smtClean="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749426" y="744539"/>
            <a:ext cx="4284663" cy="477837"/>
          </a:xfrm>
          <a:prstGeom prst="rect">
            <a:avLst/>
          </a:prstGeom>
          <a:noFill/>
          <a:ln w="9525">
            <a:noFill/>
            <a:miter lim="800000"/>
            <a:headEnd/>
            <a:tailEnd/>
          </a:ln>
          <a:effectLst/>
        </p:spPr>
        <p:txBody>
          <a:bodyPr wrap="none" anchor="ctr"/>
          <a:lstStyle/>
          <a:p>
            <a:endParaRPr lang="zh-CN" altLang="en-US"/>
          </a:p>
        </p:txBody>
      </p:sp>
      <p:sp>
        <p:nvSpPr>
          <p:cNvPr id="339972" name="Rectangle 4"/>
          <p:cNvSpPr>
            <a:spLocks noGrp="1" noChangeArrowheads="1"/>
          </p:cNvSpPr>
          <p:nvPr>
            <p:ph type="title"/>
          </p:nvPr>
        </p:nvSpPr>
        <p:spPr>
          <a:xfrm>
            <a:off x="4524364" y="115888"/>
            <a:ext cx="5686436" cy="990600"/>
          </a:xfrm>
        </p:spPr>
        <p:txBody>
          <a:bodyPr/>
          <a:lstStyle/>
          <a:p>
            <a:pPr eaLnBrk="1" hangingPunct="1">
              <a:defRPr/>
            </a:pPr>
            <a:r>
              <a:rPr lang="en-US" altLang="zh-CN" sz="3600" dirty="0"/>
              <a:t>Exploiting Memory Hierarchy</a:t>
            </a:r>
          </a:p>
        </p:txBody>
      </p:sp>
      <p:sp>
        <p:nvSpPr>
          <p:cNvPr id="11268" name="AutoShape 3"/>
          <p:cNvSpPr>
            <a:spLocks noGrp="1" noChangeArrowheads="1"/>
          </p:cNvSpPr>
          <p:nvPr>
            <p:ph idx="1"/>
          </p:nvPr>
        </p:nvSpPr>
        <p:spPr>
          <a:xfrm>
            <a:off x="1890713" y="1330325"/>
            <a:ext cx="8382000" cy="4114800"/>
          </a:xfrm>
        </p:spPr>
        <p:txBody>
          <a:bodyPr/>
          <a:lstStyle/>
          <a:p>
            <a:pPr lvl="1" eaLnBrk="1" hangingPunct="1">
              <a:spcBef>
                <a:spcPct val="0"/>
              </a:spcBef>
              <a:buSzTx/>
              <a:buFontTx/>
              <a:buChar char="•"/>
            </a:pPr>
            <a:r>
              <a:rPr lang="en-US" altLang="zh-CN" sz="1800" b="1" dirty="0">
                <a:solidFill>
                  <a:srgbClr val="FC0128"/>
                </a:solidFill>
                <a:latin typeface="Comic Sans MS" pitchFamily="66" charset="0"/>
              </a:rPr>
              <a:t>Hierarchies</a:t>
            </a:r>
            <a:r>
              <a:rPr lang="en-US" altLang="zh-CN" sz="1800" b="1" dirty="0">
                <a:solidFill>
                  <a:srgbClr val="000000"/>
                </a:solidFill>
                <a:latin typeface="Comic Sans MS" pitchFamily="66" charset="0"/>
              </a:rPr>
              <a:t> bases on memories of different speeds and size</a:t>
            </a:r>
          </a:p>
          <a:p>
            <a:pPr lvl="1" eaLnBrk="1" hangingPunct="1">
              <a:spcBef>
                <a:spcPct val="0"/>
              </a:spcBef>
              <a:buSzTx/>
              <a:buFontTx/>
              <a:buChar char="•"/>
            </a:pPr>
            <a:r>
              <a:rPr lang="en-US" altLang="zh-CN" sz="2000" b="1" dirty="0">
                <a:solidFill>
                  <a:srgbClr val="000000"/>
                </a:solidFill>
                <a:latin typeface="Comic Sans MS" pitchFamily="66" charset="0"/>
              </a:rPr>
              <a:t>The more closely CPU the level </a:t>
            </a:r>
            <a:r>
              <a:rPr lang="en-US" altLang="zh-CN" sz="2000" b="1" dirty="0" err="1">
                <a:solidFill>
                  <a:srgbClr val="000000"/>
                </a:solidFill>
                <a:latin typeface="Comic Sans MS" pitchFamily="66" charset="0"/>
              </a:rPr>
              <a:t>is,the</a:t>
            </a:r>
            <a:r>
              <a:rPr lang="en-US" altLang="zh-CN" sz="2000" b="1" dirty="0">
                <a:solidFill>
                  <a:srgbClr val="000000"/>
                </a:solidFill>
                <a:latin typeface="Comic Sans MS" pitchFamily="66" charset="0"/>
              </a:rPr>
              <a:t> faster the one is.</a:t>
            </a:r>
          </a:p>
          <a:p>
            <a:pPr lvl="1" eaLnBrk="1" hangingPunct="1">
              <a:spcBef>
                <a:spcPct val="0"/>
              </a:spcBef>
              <a:buSzTx/>
              <a:buFontTx/>
              <a:buChar char="•"/>
            </a:pPr>
            <a:r>
              <a:rPr lang="en-US" altLang="zh-CN" sz="2000" b="1" dirty="0">
                <a:solidFill>
                  <a:srgbClr val="000000"/>
                </a:solidFill>
                <a:latin typeface="Comic Sans MS" pitchFamily="66" charset="0"/>
              </a:rPr>
              <a:t>The more closely CPU the level </a:t>
            </a:r>
            <a:r>
              <a:rPr lang="en-US" altLang="zh-CN" sz="2000" b="1" dirty="0" err="1">
                <a:solidFill>
                  <a:srgbClr val="000000"/>
                </a:solidFill>
                <a:latin typeface="Comic Sans MS" pitchFamily="66" charset="0"/>
              </a:rPr>
              <a:t>is,the</a:t>
            </a:r>
            <a:r>
              <a:rPr lang="en-US" altLang="zh-CN" sz="2000" b="1" dirty="0">
                <a:solidFill>
                  <a:srgbClr val="000000"/>
                </a:solidFill>
                <a:latin typeface="Comic Sans MS" pitchFamily="66" charset="0"/>
              </a:rPr>
              <a:t> smaller the one is.</a:t>
            </a:r>
          </a:p>
          <a:p>
            <a:pPr lvl="1" eaLnBrk="1" hangingPunct="1">
              <a:spcBef>
                <a:spcPct val="0"/>
              </a:spcBef>
              <a:buSzTx/>
              <a:buFontTx/>
              <a:buChar char="•"/>
            </a:pPr>
            <a:r>
              <a:rPr lang="en-US" altLang="zh-CN" sz="2000" b="1" dirty="0">
                <a:solidFill>
                  <a:srgbClr val="000000"/>
                </a:solidFill>
                <a:latin typeface="Comic Sans MS" pitchFamily="66" charset="0"/>
              </a:rPr>
              <a:t>The more closely CPU the level </a:t>
            </a:r>
            <a:r>
              <a:rPr lang="en-US" altLang="zh-CN" sz="2000" b="1" dirty="0" err="1">
                <a:solidFill>
                  <a:srgbClr val="000000"/>
                </a:solidFill>
                <a:latin typeface="Comic Sans MS" pitchFamily="66" charset="0"/>
              </a:rPr>
              <a:t>is,the</a:t>
            </a:r>
            <a:r>
              <a:rPr lang="en-US" altLang="zh-CN" sz="2000" b="1" dirty="0">
                <a:solidFill>
                  <a:srgbClr val="000000"/>
                </a:solidFill>
                <a:latin typeface="Comic Sans MS" pitchFamily="66" charset="0"/>
              </a:rPr>
              <a:t> more  expensive</a:t>
            </a:r>
          </a:p>
        </p:txBody>
      </p:sp>
      <p:pic>
        <p:nvPicPr>
          <p:cNvPr id="11269" name="Picture 9"/>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666977" y="2928934"/>
            <a:ext cx="6913563" cy="3206750"/>
          </a:xfrm>
          <a:prstGeom prst="rect">
            <a:avLst/>
          </a:prstGeom>
          <a:noFill/>
          <a:ln w="9525">
            <a:noFill/>
            <a:miter lim="800000"/>
            <a:headEnd/>
            <a:tailEnd/>
          </a:ln>
        </p:spPr>
      </p:pic>
      <p:sp>
        <p:nvSpPr>
          <p:cNvPr id="11270" name="Text Box 10"/>
          <p:cNvSpPr txBox="1">
            <a:spLocks noChangeArrowheads="1"/>
          </p:cNvSpPr>
          <p:nvPr/>
        </p:nvSpPr>
        <p:spPr bwMode="auto">
          <a:xfrm>
            <a:off x="1952597" y="4071943"/>
            <a:ext cx="2771775" cy="830997"/>
          </a:xfrm>
          <a:prstGeom prst="rect">
            <a:avLst/>
          </a:prstGeom>
          <a:noFill/>
          <a:ln w="9525">
            <a:noFill/>
            <a:miter lim="800000"/>
            <a:headEnd/>
            <a:tailEnd/>
          </a:ln>
          <a:effectLst/>
        </p:spPr>
        <p:txBody>
          <a:bodyPr>
            <a:spAutoFit/>
          </a:bodyPr>
          <a:lstStyle/>
          <a:p>
            <a:pPr>
              <a:spcBef>
                <a:spcPct val="50000"/>
              </a:spcBef>
            </a:pPr>
            <a:r>
              <a:rPr lang="en-US" altLang="zh-CN" dirty="0"/>
              <a:t>Levels in the memory hierarchy</a:t>
            </a:r>
          </a:p>
        </p:txBody>
      </p:sp>
      <p:sp>
        <p:nvSpPr>
          <p:cNvPr id="11271" name="Text Box 11"/>
          <p:cNvSpPr txBox="1">
            <a:spLocks noChangeArrowheads="1"/>
          </p:cNvSpPr>
          <p:nvPr/>
        </p:nvSpPr>
        <p:spPr bwMode="auto">
          <a:xfrm>
            <a:off x="7667637" y="3714753"/>
            <a:ext cx="2771775" cy="1200329"/>
          </a:xfrm>
          <a:prstGeom prst="rect">
            <a:avLst/>
          </a:prstGeom>
          <a:noFill/>
          <a:ln w="9525">
            <a:noFill/>
            <a:miter lim="800000"/>
            <a:headEnd/>
            <a:tailEnd/>
          </a:ln>
          <a:effectLst/>
        </p:spPr>
        <p:txBody>
          <a:bodyPr>
            <a:spAutoFit/>
          </a:bodyPr>
          <a:lstStyle/>
          <a:p>
            <a:pPr>
              <a:spcBef>
                <a:spcPct val="50000"/>
              </a:spcBef>
            </a:pPr>
            <a:r>
              <a:rPr lang="en-US" altLang="zh-CN" dirty="0"/>
              <a:t>Increasing distance form the CPU in access time</a:t>
            </a:r>
          </a:p>
        </p:txBody>
      </p:sp>
      <p:sp>
        <p:nvSpPr>
          <p:cNvPr id="11272" name="Line 12"/>
          <p:cNvSpPr>
            <a:spLocks noChangeShapeType="1"/>
          </p:cNvSpPr>
          <p:nvPr/>
        </p:nvSpPr>
        <p:spPr bwMode="auto">
          <a:xfrm>
            <a:off x="10344150" y="3573463"/>
            <a:ext cx="0" cy="2736850"/>
          </a:xfrm>
          <a:prstGeom prst="line">
            <a:avLst/>
          </a:prstGeom>
          <a:noFill/>
          <a:ln w="28575">
            <a:solidFill>
              <a:srgbClr val="FF6600"/>
            </a:solidFill>
            <a:miter lim="800000"/>
            <a:headEnd/>
            <a:tailEnd type="triangle" w="med" len="med"/>
          </a:ln>
          <a:effectLst/>
        </p:spPr>
        <p:txBody>
          <a:bodyPr wrap="none"/>
          <a:lstStyle/>
          <a:p>
            <a:endParaRPr lang="zh-CN" altLang="en-US"/>
          </a:p>
        </p:txBody>
      </p:sp>
      <p:sp>
        <p:nvSpPr>
          <p:cNvPr id="11273" name="Line 15"/>
          <p:cNvSpPr>
            <a:spLocks noChangeShapeType="1"/>
          </p:cNvSpPr>
          <p:nvPr/>
        </p:nvSpPr>
        <p:spPr bwMode="auto">
          <a:xfrm>
            <a:off x="3648076" y="6308725"/>
            <a:ext cx="5040313" cy="0"/>
          </a:xfrm>
          <a:prstGeom prst="line">
            <a:avLst/>
          </a:prstGeom>
          <a:noFill/>
          <a:ln w="28575">
            <a:solidFill>
              <a:srgbClr val="FF6600"/>
            </a:solidFill>
            <a:miter lim="800000"/>
            <a:headEnd type="triangle" w="med" len="med"/>
            <a:tailEnd type="triangle" w="med" len="med"/>
          </a:ln>
          <a:effectLst/>
        </p:spPr>
        <p:txBody>
          <a:bodyPr wrap="none"/>
          <a:lstStyle/>
          <a:p>
            <a:endParaRPr lang="zh-CN" altLang="en-US"/>
          </a:p>
        </p:txBody>
      </p:sp>
      <p:sp>
        <p:nvSpPr>
          <p:cNvPr id="11274" name="Text Box 16"/>
          <p:cNvSpPr txBox="1">
            <a:spLocks noChangeArrowheads="1"/>
          </p:cNvSpPr>
          <p:nvPr/>
        </p:nvSpPr>
        <p:spPr bwMode="auto">
          <a:xfrm>
            <a:off x="3468688" y="6237288"/>
            <a:ext cx="5148262" cy="457200"/>
          </a:xfrm>
          <a:prstGeom prst="rect">
            <a:avLst/>
          </a:prstGeom>
          <a:noFill/>
          <a:ln w="9525">
            <a:noFill/>
            <a:miter lim="800000"/>
            <a:headEnd/>
            <a:tailEnd/>
          </a:ln>
          <a:effectLst/>
        </p:spPr>
        <p:txBody>
          <a:bodyPr>
            <a:spAutoFit/>
          </a:bodyPr>
          <a:lstStyle/>
          <a:p>
            <a:pPr>
              <a:spcBef>
                <a:spcPct val="50000"/>
              </a:spcBef>
            </a:pPr>
            <a:r>
              <a:rPr lang="en-US" altLang="zh-CN"/>
              <a:t>Size of the memory at each level</a:t>
            </a:r>
          </a:p>
        </p:txBody>
      </p:sp>
    </p:spTree>
  </p:cSld>
  <p:clrMapOvr>
    <a:masterClrMapping/>
  </p:clrMapOvr>
  <p:transition spd="slow" advTm="200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pPr eaLnBrk="1" hangingPunct="1">
              <a:defRPr/>
            </a:pPr>
            <a:r>
              <a:rPr lang="en-US" altLang="zh-CN" sz="3200"/>
              <a:t>There has been exploited Memory Hierarchy</a:t>
            </a:r>
          </a:p>
        </p:txBody>
      </p:sp>
      <p:sp>
        <p:nvSpPr>
          <p:cNvPr id="12291" name="AutoShape 3"/>
          <p:cNvSpPr>
            <a:spLocks noGrp="1" noChangeArrowheads="1"/>
          </p:cNvSpPr>
          <p:nvPr>
            <p:ph idx="1"/>
          </p:nvPr>
        </p:nvSpPr>
        <p:spPr>
          <a:xfrm>
            <a:off x="1824038" y="1401763"/>
            <a:ext cx="8736012" cy="4114800"/>
          </a:xfrm>
        </p:spPr>
        <p:txBody>
          <a:bodyPr/>
          <a:lstStyle/>
          <a:p>
            <a:pPr eaLnBrk="1" hangingPunct="1"/>
            <a:r>
              <a:rPr lang="en-US" altLang="zh-CN" dirty="0" smtClean="0"/>
              <a:t>The basics of Cache: SRAM and DRAM (main memory)</a:t>
            </a:r>
          </a:p>
          <a:p>
            <a:pPr lvl="1" eaLnBrk="1" hangingPunct="1"/>
            <a:r>
              <a:rPr lang="en-US" altLang="zh-CN" dirty="0" smtClean="0"/>
              <a:t>The solution is in </a:t>
            </a:r>
            <a:r>
              <a:rPr lang="en-US" altLang="zh-CN" dirty="0" smtClean="0">
                <a:solidFill>
                  <a:srgbClr val="FF0000"/>
                </a:solidFill>
              </a:rPr>
              <a:t>speed</a:t>
            </a:r>
          </a:p>
          <a:p>
            <a:pPr eaLnBrk="1" hangingPunct="1"/>
            <a:endParaRPr lang="en-US" altLang="zh-CN" dirty="0" smtClean="0"/>
          </a:p>
          <a:p>
            <a:pPr eaLnBrk="1" hangingPunct="1"/>
            <a:r>
              <a:rPr lang="en-US" altLang="zh-CN" dirty="0" smtClean="0"/>
              <a:t>Virtual Memory: DRAM and DISK</a:t>
            </a:r>
          </a:p>
          <a:p>
            <a:pPr lvl="1" eaLnBrk="1" hangingPunct="1"/>
            <a:r>
              <a:rPr lang="en-US" altLang="zh-CN" dirty="0" smtClean="0"/>
              <a:t>The solution is in </a:t>
            </a:r>
            <a:r>
              <a:rPr lang="en-US" altLang="zh-CN" dirty="0" smtClean="0">
                <a:solidFill>
                  <a:srgbClr val="FF0000"/>
                </a:solidFill>
              </a:rPr>
              <a:t>size</a:t>
            </a: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1749426" y="312739"/>
            <a:ext cx="1027113" cy="477837"/>
          </a:xfrm>
          <a:prstGeom prst="rect">
            <a:avLst/>
          </a:prstGeom>
          <a:noFill/>
          <a:ln w="9525">
            <a:noFill/>
            <a:miter lim="800000"/>
            <a:headEnd/>
            <a:tailEnd/>
          </a:ln>
          <a:effectLst/>
        </p:spPr>
        <p:txBody>
          <a:bodyPr wrap="none" anchor="ctr"/>
          <a:lstStyle/>
          <a:p>
            <a:endParaRPr lang="zh-CN" altLang="en-US"/>
          </a:p>
        </p:txBody>
      </p:sp>
      <p:sp>
        <p:nvSpPr>
          <p:cNvPr id="268294" name="Rectangle 6"/>
          <p:cNvSpPr>
            <a:spLocks noGrp="1" noChangeArrowheads="1"/>
          </p:cNvSpPr>
          <p:nvPr>
            <p:ph type="title"/>
          </p:nvPr>
        </p:nvSpPr>
        <p:spPr/>
        <p:txBody>
          <a:bodyPr/>
          <a:lstStyle/>
          <a:p>
            <a:pPr eaLnBrk="1" hangingPunct="1">
              <a:defRPr/>
            </a:pPr>
            <a:r>
              <a:rPr lang="en-US" altLang="zh-CN" dirty="0" smtClean="0"/>
              <a:t>5.2 </a:t>
            </a:r>
            <a:r>
              <a:rPr lang="en-US" altLang="zh-CN" dirty="0"/>
              <a:t>The basics of Cache</a:t>
            </a:r>
          </a:p>
        </p:txBody>
      </p:sp>
      <p:sp>
        <p:nvSpPr>
          <p:cNvPr id="13316" name="AutoShape 3"/>
          <p:cNvSpPr>
            <a:spLocks noGrp="1" noChangeArrowheads="1"/>
          </p:cNvSpPr>
          <p:nvPr>
            <p:ph idx="1"/>
          </p:nvPr>
        </p:nvSpPr>
        <p:spPr>
          <a:xfrm>
            <a:off x="1895476" y="1428736"/>
            <a:ext cx="8088313" cy="4857784"/>
          </a:xfrm>
        </p:spPr>
        <p:txBody>
          <a:bodyPr/>
          <a:lstStyle/>
          <a:p>
            <a:pPr eaLnBrk="1" hangingPunct="1">
              <a:lnSpc>
                <a:spcPct val="90000"/>
              </a:lnSpc>
              <a:buFontTx/>
              <a:buNone/>
            </a:pPr>
            <a:r>
              <a:rPr lang="en-US" altLang="zh-CN" sz="2000" dirty="0">
                <a:solidFill>
                  <a:srgbClr val="FF6600"/>
                </a:solidFill>
                <a:latin typeface="Comic Sans MS" pitchFamily="66" charset="0"/>
              </a:rPr>
              <a:t>Simple implementations</a:t>
            </a:r>
          </a:p>
          <a:p>
            <a:pPr eaLnBrk="1" hangingPunct="1">
              <a:lnSpc>
                <a:spcPct val="90000"/>
              </a:lnSpc>
            </a:pPr>
            <a:endParaRPr lang="en-US" altLang="zh-CN" sz="1600" dirty="0"/>
          </a:p>
          <a:p>
            <a:pPr eaLnBrk="1" hangingPunct="1">
              <a:lnSpc>
                <a:spcPct val="90000"/>
              </a:lnSpc>
            </a:pPr>
            <a:endParaRPr lang="en-US" altLang="zh-CN" sz="1600" dirty="0"/>
          </a:p>
          <a:p>
            <a:pPr eaLnBrk="1" hangingPunct="1">
              <a:lnSpc>
                <a:spcPct val="90000"/>
              </a:lnSpc>
            </a:pPr>
            <a:endParaRPr lang="en-US" altLang="zh-CN" sz="1600" dirty="0"/>
          </a:p>
          <a:p>
            <a:pPr eaLnBrk="1" hangingPunct="1">
              <a:lnSpc>
                <a:spcPct val="90000"/>
              </a:lnSpc>
            </a:pPr>
            <a:endParaRPr lang="en-US" altLang="zh-CN" sz="1600" dirty="0"/>
          </a:p>
          <a:p>
            <a:pPr eaLnBrk="1" hangingPunct="1">
              <a:lnSpc>
                <a:spcPct val="90000"/>
              </a:lnSpc>
            </a:pPr>
            <a:endParaRPr lang="en-US" altLang="zh-CN" sz="1600" dirty="0"/>
          </a:p>
          <a:p>
            <a:pPr eaLnBrk="1" hangingPunct="1">
              <a:lnSpc>
                <a:spcPct val="90000"/>
              </a:lnSpc>
            </a:pPr>
            <a:endParaRPr lang="en-US" altLang="zh-CN" sz="1600" dirty="0"/>
          </a:p>
          <a:p>
            <a:pPr eaLnBrk="1" hangingPunct="1">
              <a:lnSpc>
                <a:spcPct val="90000"/>
              </a:lnSpc>
            </a:pPr>
            <a:endParaRPr lang="en-US" altLang="zh-CN" sz="1600" dirty="0"/>
          </a:p>
          <a:p>
            <a:pPr eaLnBrk="1" hangingPunct="1">
              <a:lnSpc>
                <a:spcPct val="90000"/>
              </a:lnSpc>
            </a:pPr>
            <a:endParaRPr lang="en-US" altLang="zh-CN" sz="1600" dirty="0"/>
          </a:p>
          <a:p>
            <a:pPr eaLnBrk="1" hangingPunct="1">
              <a:lnSpc>
                <a:spcPct val="90000"/>
              </a:lnSpc>
            </a:pPr>
            <a:endParaRPr lang="en-US" altLang="zh-CN" sz="1600" dirty="0"/>
          </a:p>
          <a:p>
            <a:pPr eaLnBrk="1" hangingPunct="1">
              <a:lnSpc>
                <a:spcPct val="90000"/>
              </a:lnSpc>
            </a:pPr>
            <a:r>
              <a:rPr lang="en-US" altLang="zh-CN" sz="2400" dirty="0">
                <a:solidFill>
                  <a:srgbClr val="FF0000"/>
                </a:solidFill>
              </a:rPr>
              <a:t>Two issues:</a:t>
            </a:r>
          </a:p>
          <a:p>
            <a:pPr lvl="1" eaLnBrk="1" hangingPunct="1">
              <a:lnSpc>
                <a:spcPct val="90000"/>
              </a:lnSpc>
            </a:pPr>
            <a:r>
              <a:rPr lang="en-US" altLang="zh-CN" sz="2400" dirty="0"/>
              <a:t>How do we know if a data item is in the cache?</a:t>
            </a:r>
          </a:p>
          <a:p>
            <a:pPr lvl="1" eaLnBrk="1" hangingPunct="1">
              <a:lnSpc>
                <a:spcPct val="90000"/>
              </a:lnSpc>
            </a:pPr>
            <a:r>
              <a:rPr lang="en-US" altLang="zh-CN" sz="2400" dirty="0"/>
              <a:t>If it is, how do we find it?</a:t>
            </a:r>
          </a:p>
          <a:p>
            <a:pPr eaLnBrk="1" hangingPunct="1">
              <a:lnSpc>
                <a:spcPct val="90000"/>
              </a:lnSpc>
            </a:pPr>
            <a:r>
              <a:rPr lang="en-US" altLang="zh-CN" sz="2000" dirty="0">
                <a:solidFill>
                  <a:srgbClr val="FF0000"/>
                </a:solidFill>
              </a:rPr>
              <a:t>Our first example: "direct mapped"</a:t>
            </a:r>
          </a:p>
          <a:p>
            <a:pPr lvl="1" eaLnBrk="1" hangingPunct="1">
              <a:lnSpc>
                <a:spcPct val="90000"/>
              </a:lnSpc>
            </a:pPr>
            <a:r>
              <a:rPr lang="en-US" altLang="zh-CN" dirty="0" smtClean="0"/>
              <a:t> </a:t>
            </a:r>
            <a:r>
              <a:rPr lang="en-US" altLang="zh-CN" sz="2400" dirty="0"/>
              <a:t>block size is one word of data </a:t>
            </a:r>
            <a:endParaRPr lang="en-US" altLang="zh-CN" dirty="0" smtClean="0"/>
          </a:p>
        </p:txBody>
      </p:sp>
      <p:pic>
        <p:nvPicPr>
          <p:cNvPr id="13317" name="Picture 7" descr="F0704"/>
          <p:cNvPicPr>
            <a:picLocks noChangeAspect="1" noChangeArrowheads="1"/>
          </p:cNvPicPr>
          <p:nvPr/>
        </p:nvPicPr>
        <p:blipFill>
          <a:blip r:embed="rId3"/>
          <a:srcRect/>
          <a:stretch>
            <a:fillRect/>
          </a:stretch>
        </p:blipFill>
        <p:spPr bwMode="auto">
          <a:xfrm>
            <a:off x="5518150" y="1508125"/>
            <a:ext cx="5041900" cy="2857500"/>
          </a:xfrm>
          <a:prstGeom prst="rect">
            <a:avLst/>
          </a:prstGeom>
          <a:noFill/>
          <a:ln w="9525">
            <a:noFill/>
            <a:miter lim="800000"/>
            <a:headEnd/>
            <a:tailEnd/>
          </a:ln>
        </p:spPr>
      </p:pic>
      <p:sp>
        <p:nvSpPr>
          <p:cNvPr id="13318" name="Rectangle 8"/>
          <p:cNvSpPr>
            <a:spLocks noChangeArrowheads="1"/>
          </p:cNvSpPr>
          <p:nvPr/>
        </p:nvSpPr>
        <p:spPr bwMode="auto">
          <a:xfrm>
            <a:off x="1739901" y="1724026"/>
            <a:ext cx="3851275" cy="1920875"/>
          </a:xfrm>
          <a:prstGeom prst="rect">
            <a:avLst/>
          </a:prstGeom>
          <a:noFill/>
          <a:ln w="9525">
            <a:noFill/>
            <a:miter lim="800000"/>
            <a:headEnd/>
            <a:tailEnd/>
          </a:ln>
          <a:effectLst/>
        </p:spPr>
        <p:txBody>
          <a:bodyPr>
            <a:spAutoFit/>
          </a:bodyPr>
          <a:lstStyle/>
          <a:p>
            <a:pPr algn="l">
              <a:buFontTx/>
              <a:buChar char="•"/>
            </a:pPr>
            <a:r>
              <a:rPr kumimoji="0" lang="en-US" altLang="zh-CN" sz="2000" dirty="0">
                <a:solidFill>
                  <a:srgbClr val="000000"/>
                </a:solidFill>
              </a:rPr>
              <a:t> For each item of data at the lower level, there is exactly one location in the cache where it might be.</a:t>
            </a:r>
          </a:p>
          <a:p>
            <a:pPr algn="l"/>
            <a:endParaRPr kumimoji="0" lang="en-US" altLang="zh-CN" sz="2000" dirty="0">
              <a:solidFill>
                <a:srgbClr val="000000"/>
              </a:solidFill>
            </a:endParaRPr>
          </a:p>
          <a:p>
            <a:pPr algn="l"/>
            <a:r>
              <a:rPr kumimoji="0" lang="en-US" altLang="zh-CN" sz="2000" dirty="0">
                <a:solidFill>
                  <a:srgbClr val="000000"/>
                </a:solidFill>
              </a:rPr>
              <a:t>e.g., lots of items at the lower level share locations in the upper level</a:t>
            </a:r>
          </a:p>
        </p:txBody>
      </p:sp>
    </p:spTree>
  </p:cSld>
  <p:clrMapOvr>
    <a:masterClrMapping/>
  </p:clrMapOvr>
  <p:transition spd="slow" advTm="200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1749425" y="312739"/>
            <a:ext cx="3168650" cy="477837"/>
          </a:xfrm>
          <a:prstGeom prst="rect">
            <a:avLst/>
          </a:prstGeom>
          <a:noFill/>
          <a:ln w="9525">
            <a:noFill/>
            <a:miter lim="800000"/>
            <a:headEnd/>
            <a:tailEnd/>
          </a:ln>
          <a:effectLst/>
        </p:spPr>
        <p:txBody>
          <a:bodyPr wrap="none" anchor="ctr"/>
          <a:lstStyle/>
          <a:p>
            <a:endParaRPr lang="zh-CN" altLang="en-US"/>
          </a:p>
        </p:txBody>
      </p:sp>
      <p:sp>
        <p:nvSpPr>
          <p:cNvPr id="270340" name="Rectangle 4"/>
          <p:cNvSpPr>
            <a:spLocks noGrp="1" noChangeArrowheads="1"/>
          </p:cNvSpPr>
          <p:nvPr>
            <p:ph type="title"/>
          </p:nvPr>
        </p:nvSpPr>
        <p:spPr>
          <a:xfrm>
            <a:off x="4810116" y="44450"/>
            <a:ext cx="5400684" cy="990600"/>
          </a:xfrm>
        </p:spPr>
        <p:txBody>
          <a:bodyPr/>
          <a:lstStyle/>
          <a:p>
            <a:pPr eaLnBrk="1" hangingPunct="1">
              <a:defRPr/>
            </a:pPr>
            <a:r>
              <a:rPr lang="en-US" altLang="zh-CN" dirty="0"/>
              <a:t>Direct Mapped Cache</a:t>
            </a:r>
          </a:p>
        </p:txBody>
      </p:sp>
      <p:sp>
        <p:nvSpPr>
          <p:cNvPr id="14340" name="AutoShape 3"/>
          <p:cNvSpPr>
            <a:spLocks noGrp="1" noChangeArrowheads="1"/>
          </p:cNvSpPr>
          <p:nvPr>
            <p:ph idx="1"/>
          </p:nvPr>
        </p:nvSpPr>
        <p:spPr>
          <a:xfrm>
            <a:off x="1809720" y="1000109"/>
            <a:ext cx="8382000" cy="576263"/>
          </a:xfrm>
        </p:spPr>
        <p:txBody>
          <a:bodyPr/>
          <a:lstStyle/>
          <a:p>
            <a:pPr eaLnBrk="1" hangingPunct="1"/>
            <a:r>
              <a:rPr lang="en-US" altLang="zh-CN" sz="2400" dirty="0">
                <a:solidFill>
                  <a:srgbClr val="000000"/>
                </a:solidFill>
                <a:latin typeface="Comic Sans MS" pitchFamily="66" charset="0"/>
              </a:rPr>
              <a:t>Where can a block be placed in the upper level?</a:t>
            </a:r>
            <a:endParaRPr lang="en-US" altLang="zh-CN" sz="2400" dirty="0"/>
          </a:p>
        </p:txBody>
      </p:sp>
      <p:pic>
        <p:nvPicPr>
          <p:cNvPr id="14341" name="Picture 5"/>
          <p:cNvPicPr>
            <a:picLocks noChangeArrowheads="1"/>
          </p:cNvPicPr>
          <p:nvPr/>
        </p:nvPicPr>
        <p:blipFill>
          <a:blip r:embed="rId3"/>
          <a:srcRect/>
          <a:stretch>
            <a:fillRect/>
          </a:stretch>
        </p:blipFill>
        <p:spPr bwMode="auto">
          <a:xfrm>
            <a:off x="2595538" y="1428736"/>
            <a:ext cx="7172350" cy="3230570"/>
          </a:xfrm>
          <a:prstGeom prst="rect">
            <a:avLst/>
          </a:prstGeom>
          <a:noFill/>
          <a:ln w="9525">
            <a:noFill/>
            <a:miter lim="800000"/>
            <a:headEnd/>
            <a:tailEnd/>
          </a:ln>
          <a:effectLst/>
        </p:spPr>
      </p:pic>
      <p:sp>
        <p:nvSpPr>
          <p:cNvPr id="14342" name="Rectangle 7"/>
          <p:cNvSpPr>
            <a:spLocks noChangeArrowheads="1"/>
          </p:cNvSpPr>
          <p:nvPr/>
        </p:nvSpPr>
        <p:spPr bwMode="auto">
          <a:xfrm>
            <a:off x="1809720" y="4572008"/>
            <a:ext cx="8643998" cy="1631216"/>
          </a:xfrm>
          <a:prstGeom prst="rect">
            <a:avLst/>
          </a:prstGeom>
          <a:noFill/>
          <a:ln w="9525">
            <a:noFill/>
            <a:miter lim="800000"/>
            <a:headEnd/>
            <a:tailEnd/>
          </a:ln>
          <a:effectLst/>
        </p:spPr>
        <p:txBody>
          <a:bodyPr wrap="square">
            <a:spAutoFit/>
          </a:bodyPr>
          <a:lstStyle/>
          <a:p>
            <a:pPr algn="l">
              <a:buFontTx/>
              <a:buChar char="•"/>
            </a:pPr>
            <a:r>
              <a:rPr lang="en-US" altLang="zh-CN" sz="2200" dirty="0">
                <a:latin typeface="Comic Sans MS" pitchFamily="66" charset="0"/>
              </a:rPr>
              <a:t> </a:t>
            </a:r>
            <a:r>
              <a:rPr lang="en-US" altLang="zh-CN" sz="2000" dirty="0">
                <a:latin typeface="Comic Sans MS" pitchFamily="66" charset="0"/>
              </a:rPr>
              <a:t>Direct-mapping algorithm. </a:t>
            </a:r>
          </a:p>
          <a:p>
            <a:pPr lvl="1" algn="l">
              <a:lnSpc>
                <a:spcPct val="80000"/>
              </a:lnSpc>
              <a:spcBef>
                <a:spcPct val="20000"/>
              </a:spcBef>
              <a:buSzPct val="100000"/>
            </a:pPr>
            <a:r>
              <a:rPr lang="en-US" altLang="zh-CN" sz="1800" b="1" dirty="0">
                <a:solidFill>
                  <a:srgbClr val="1D01EB"/>
                </a:solidFill>
              </a:rPr>
              <a:t>memory address is modulo the number of blocks in the cache</a:t>
            </a:r>
          </a:p>
          <a:p>
            <a:pPr algn="l">
              <a:buFontTx/>
              <a:buChar char="•"/>
            </a:pPr>
            <a:r>
              <a:rPr lang="en-US" altLang="zh-CN" sz="2000" dirty="0">
                <a:latin typeface="Comic Sans MS" pitchFamily="66" charset="0"/>
              </a:rPr>
              <a:t> Fortunately, while the cache has </a:t>
            </a:r>
            <a:r>
              <a:rPr lang="en-US" altLang="zh-CN" sz="2000" dirty="0" err="1">
                <a:latin typeface="Comic Sans MS" pitchFamily="66" charset="0"/>
              </a:rPr>
              <a:t>2</a:t>
            </a:r>
            <a:r>
              <a:rPr lang="en-US" altLang="zh-CN" sz="2000" baseline="30000" dirty="0" err="1">
                <a:latin typeface="Comic Sans MS" pitchFamily="66" charset="0"/>
              </a:rPr>
              <a:t>n</a:t>
            </a:r>
            <a:r>
              <a:rPr lang="en-US" altLang="zh-CN" sz="2000" dirty="0">
                <a:latin typeface="Comic Sans MS" pitchFamily="66" charset="0"/>
              </a:rPr>
              <a:t> blocks, the corresponding index is equal to the lowest n bits of memory block address. Here n=3. Let’s check.</a:t>
            </a:r>
          </a:p>
        </p:txBody>
      </p:sp>
      <p:sp>
        <p:nvSpPr>
          <p:cNvPr id="14343" name="Text Box 8"/>
          <p:cNvSpPr txBox="1">
            <a:spLocks noChangeArrowheads="1"/>
          </p:cNvSpPr>
          <p:nvPr/>
        </p:nvSpPr>
        <p:spPr bwMode="auto">
          <a:xfrm>
            <a:off x="7248526" y="2060575"/>
            <a:ext cx="2232025" cy="457200"/>
          </a:xfrm>
          <a:prstGeom prst="rect">
            <a:avLst/>
          </a:prstGeom>
          <a:noFill/>
          <a:ln w="9525">
            <a:noFill/>
            <a:miter lim="800000"/>
            <a:headEnd/>
            <a:tailEnd/>
          </a:ln>
          <a:effectLst/>
        </p:spPr>
        <p:txBody>
          <a:bodyPr>
            <a:spAutoFit/>
          </a:bodyPr>
          <a:lstStyle/>
          <a:p>
            <a:pPr>
              <a:spcBef>
                <a:spcPct val="50000"/>
              </a:spcBef>
            </a:pPr>
            <a:r>
              <a:rPr lang="en-US" altLang="zh-CN"/>
              <a:t>8 Block</a:t>
            </a:r>
          </a:p>
        </p:txBody>
      </p:sp>
      <p:sp>
        <p:nvSpPr>
          <p:cNvPr id="14344" name="Text Box 9"/>
          <p:cNvSpPr txBox="1">
            <a:spLocks noChangeArrowheads="1"/>
          </p:cNvSpPr>
          <p:nvPr/>
        </p:nvSpPr>
        <p:spPr bwMode="auto">
          <a:xfrm>
            <a:off x="3719513" y="1628776"/>
            <a:ext cx="863600" cy="366713"/>
          </a:xfrm>
          <a:prstGeom prst="rect">
            <a:avLst/>
          </a:prstGeom>
          <a:noFill/>
          <a:ln w="9525">
            <a:noFill/>
            <a:miter lim="800000"/>
            <a:headEnd/>
            <a:tailEnd/>
          </a:ln>
          <a:effectLst/>
        </p:spPr>
        <p:txBody>
          <a:bodyPr>
            <a:spAutoFit/>
          </a:bodyPr>
          <a:lstStyle/>
          <a:p>
            <a:pPr>
              <a:spcBef>
                <a:spcPct val="50000"/>
              </a:spcBef>
            </a:pPr>
            <a:r>
              <a:rPr lang="en-US" altLang="zh-CN" sz="1800" b="1">
                <a:solidFill>
                  <a:srgbClr val="FF6600"/>
                </a:solidFill>
              </a:rPr>
              <a:t>index</a:t>
            </a:r>
          </a:p>
        </p:txBody>
      </p:sp>
      <p:sp>
        <p:nvSpPr>
          <p:cNvPr id="14345" name="Line 10"/>
          <p:cNvSpPr>
            <a:spLocks noChangeShapeType="1"/>
          </p:cNvSpPr>
          <p:nvPr/>
        </p:nvSpPr>
        <p:spPr bwMode="auto">
          <a:xfrm flipV="1">
            <a:off x="4440239" y="1700213"/>
            <a:ext cx="719137" cy="144462"/>
          </a:xfrm>
          <a:prstGeom prst="line">
            <a:avLst/>
          </a:prstGeom>
          <a:noFill/>
          <a:ln w="9525">
            <a:solidFill>
              <a:srgbClr val="FF6600"/>
            </a:solidFill>
            <a:miter lim="800000"/>
            <a:headEnd/>
            <a:tailEnd type="triangle" w="med" len="med"/>
          </a:ln>
          <a:effectLst/>
        </p:spPr>
        <p:txBody>
          <a:bodyPr wrap="none"/>
          <a:lstStyle/>
          <a:p>
            <a:endParaRPr lang="zh-CN" altLang="en-US"/>
          </a:p>
        </p:txBody>
      </p:sp>
    </p:spTree>
  </p:cSld>
  <p:clrMapOvr>
    <a:masterClrMapping/>
  </p:clrMapOvr>
  <p:transition spd="slow" advTm="200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a:xfrm>
            <a:off x="4810116" y="1"/>
            <a:ext cx="5500726" cy="1052513"/>
          </a:xfrm>
        </p:spPr>
        <p:txBody>
          <a:bodyPr/>
          <a:lstStyle/>
          <a:p>
            <a:pPr eaLnBrk="1" hangingPunct="1">
              <a:defRPr/>
            </a:pPr>
            <a:r>
              <a:rPr lang="en-US" altLang="zh-CN" sz="3200" dirty="0"/>
              <a:t>Accessing a cache---</a:t>
            </a:r>
            <a:br>
              <a:rPr lang="en-US" altLang="zh-CN" sz="3200" dirty="0"/>
            </a:br>
            <a:r>
              <a:rPr lang="en-US" altLang="zh-CN" sz="3200" dirty="0"/>
              <a:t>how do we find it? </a:t>
            </a:r>
          </a:p>
        </p:txBody>
      </p:sp>
      <p:sp>
        <p:nvSpPr>
          <p:cNvPr id="15363" name="AutoShape 3"/>
          <p:cNvSpPr>
            <a:spLocks noGrp="1" noChangeArrowheads="1"/>
          </p:cNvSpPr>
          <p:nvPr>
            <p:ph idx="1"/>
          </p:nvPr>
        </p:nvSpPr>
        <p:spPr>
          <a:xfrm>
            <a:off x="1738282" y="1142984"/>
            <a:ext cx="8701118" cy="1712910"/>
          </a:xfrm>
        </p:spPr>
        <p:txBody>
          <a:bodyPr/>
          <a:lstStyle/>
          <a:p>
            <a:pPr eaLnBrk="1" hangingPunct="1"/>
            <a:r>
              <a:rPr lang="en-US" altLang="zh-CN" sz="2000" dirty="0"/>
              <a:t>Memory block address is larger than cache block address</a:t>
            </a:r>
          </a:p>
        </p:txBody>
      </p:sp>
      <p:graphicFrame>
        <p:nvGraphicFramePr>
          <p:cNvPr id="334104" name="Group 280"/>
          <p:cNvGraphicFramePr>
            <a:graphicFrameLocks noGrp="1"/>
          </p:cNvGraphicFramePr>
          <p:nvPr/>
        </p:nvGraphicFramePr>
        <p:xfrm>
          <a:off x="3238480" y="2928935"/>
          <a:ext cx="6046788" cy="3132735"/>
        </p:xfrm>
        <a:graphic>
          <a:graphicData uri="http://schemas.openxmlformats.org/drawingml/2006/table">
            <a:tbl>
              <a:tblPr/>
              <a:tblGrid>
                <a:gridCol w="865188"/>
                <a:gridCol w="523875"/>
                <a:gridCol w="2328862"/>
                <a:gridCol w="2328863"/>
              </a:tblGrid>
              <a:tr h="36512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400" b="1" i="0" u="none" strike="noStrike" cap="none" normalizeH="0" baseline="0" dirty="0" smtClean="0">
                          <a:ln>
                            <a:noFill/>
                          </a:ln>
                          <a:solidFill>
                            <a:schemeClr val="tx1"/>
                          </a:solidFill>
                          <a:effectLst/>
                          <a:latin typeface="Arial" charset="0"/>
                          <a:ea typeface="宋体" pitchFamily="2" charset="-122"/>
                        </a:rPr>
                        <a:t>Index</a:t>
                      </a:r>
                    </a:p>
                  </a:txBody>
                  <a:tcPr marT="45701" marB="45701"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bg1"/>
                          </a:solidFill>
                          <a:effectLst/>
                          <a:latin typeface="Arial" charset="0"/>
                          <a:ea typeface="宋体" pitchFamily="2" charset="-122"/>
                        </a:rPr>
                        <a:t>V</a:t>
                      </a:r>
                    </a:p>
                  </a:txBody>
                  <a:tcPr marT="45701" marB="4570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E36FE"/>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bg1"/>
                          </a:solidFill>
                          <a:effectLst/>
                          <a:latin typeface="Arial" charset="0"/>
                          <a:ea typeface="宋体" pitchFamily="2" charset="-122"/>
                        </a:rPr>
                        <a:t>Tag</a:t>
                      </a:r>
                    </a:p>
                  </a:txBody>
                  <a:tcPr marT="45701" marB="45701"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E36FE"/>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bg1"/>
                          </a:solidFill>
                          <a:effectLst/>
                          <a:latin typeface="Arial" charset="0"/>
                          <a:ea typeface="宋体" pitchFamily="2" charset="-122"/>
                        </a:rPr>
                        <a:t>Data</a:t>
                      </a:r>
                    </a:p>
                  </a:txBody>
                  <a:tcPr marT="45701" marB="45701"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E36FE"/>
                    </a:solidFill>
                  </a:tcPr>
                </a:tc>
              </a:tr>
              <a:tr h="328613">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400" b="1" i="0" u="none" strike="noStrike" cap="none" normalizeH="0" baseline="0" smtClean="0">
                          <a:ln>
                            <a:noFill/>
                          </a:ln>
                          <a:solidFill>
                            <a:schemeClr val="tx1"/>
                          </a:solidFill>
                          <a:effectLst/>
                          <a:latin typeface="Arial" charset="0"/>
                          <a:ea typeface="宋体" pitchFamily="2" charset="-122"/>
                        </a:rPr>
                        <a:t>000</a:t>
                      </a:r>
                    </a:p>
                  </a:txBody>
                  <a:tcPr marT="45701" marB="45701"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400" b="1" i="0" u="none" strike="noStrike" cap="none" normalizeH="0" baseline="0" dirty="0" smtClean="0">
                          <a:ln>
                            <a:noFill/>
                          </a:ln>
                          <a:solidFill>
                            <a:schemeClr val="tx1"/>
                          </a:solidFill>
                          <a:effectLst/>
                          <a:latin typeface="Arial" charset="0"/>
                          <a:ea typeface="宋体" pitchFamily="2" charset="-122"/>
                        </a:rPr>
                        <a:t>N </a:t>
                      </a:r>
                    </a:p>
                  </a:txBody>
                  <a:tcPr marT="45701" marB="4570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400" b="1" i="0" u="none" strike="noStrike" cap="none" normalizeH="0" baseline="0" dirty="0" smtClean="0">
                        <a:ln>
                          <a:noFill/>
                        </a:ln>
                        <a:solidFill>
                          <a:schemeClr val="tx1"/>
                        </a:solidFill>
                        <a:effectLst/>
                        <a:latin typeface="Arial"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400" b="1" i="0" u="none" strike="noStrike" cap="none" normalizeH="0" baseline="0" smtClean="0">
                        <a:ln>
                          <a:noFill/>
                        </a:ln>
                        <a:solidFill>
                          <a:schemeClr val="tx1"/>
                        </a:solidFill>
                        <a:effectLst/>
                        <a:latin typeface="Arial" charset="0"/>
                        <a:ea typeface="宋体" pitchFamily="2" charset="-122"/>
                      </a:endParaRPr>
                    </a:p>
                  </a:txBody>
                  <a:tcPr marT="45701" marB="45701"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400" b="1" i="0" u="none" strike="noStrike" cap="none" normalizeH="0" baseline="0" smtClean="0">
                          <a:ln>
                            <a:noFill/>
                          </a:ln>
                          <a:solidFill>
                            <a:schemeClr val="tx1"/>
                          </a:solidFill>
                          <a:effectLst/>
                          <a:latin typeface="Arial" charset="0"/>
                          <a:ea typeface="宋体" pitchFamily="2" charset="-122"/>
                        </a:rPr>
                        <a:t>001</a:t>
                      </a:r>
                    </a:p>
                  </a:txBody>
                  <a:tcPr marT="45701" marB="45701"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400" b="1" i="0" u="none" strike="noStrike" cap="none" normalizeH="0" baseline="0" dirty="0" smtClean="0">
                          <a:ln>
                            <a:noFill/>
                          </a:ln>
                          <a:solidFill>
                            <a:schemeClr val="tx1"/>
                          </a:solidFill>
                          <a:effectLst/>
                          <a:latin typeface="Arial" charset="0"/>
                          <a:ea typeface="宋体" pitchFamily="2" charset="-122"/>
                        </a:rPr>
                        <a:t>N</a:t>
                      </a:r>
                    </a:p>
                  </a:txBody>
                  <a:tcPr marT="45701" marB="4570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400" b="1" i="0" u="none" strike="noStrike" cap="none" normalizeH="0" baseline="0" smtClean="0">
                        <a:ln>
                          <a:noFill/>
                        </a:ln>
                        <a:solidFill>
                          <a:schemeClr val="tx1"/>
                        </a:solidFill>
                        <a:effectLst/>
                        <a:latin typeface="Arial"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400" b="1" i="0" u="none" strike="noStrike" cap="none" normalizeH="0" baseline="0" smtClean="0">
                        <a:ln>
                          <a:noFill/>
                        </a:ln>
                        <a:solidFill>
                          <a:schemeClr val="tx1"/>
                        </a:solidFill>
                        <a:effectLst/>
                        <a:latin typeface="Arial" charset="0"/>
                        <a:ea typeface="宋体" pitchFamily="2" charset="-122"/>
                      </a:endParaRPr>
                    </a:p>
                  </a:txBody>
                  <a:tcPr marT="45701" marB="45701"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400" b="1" i="0" u="none" strike="noStrike" cap="none" normalizeH="0" baseline="0" smtClean="0">
                          <a:ln>
                            <a:noFill/>
                          </a:ln>
                          <a:solidFill>
                            <a:schemeClr val="tx1"/>
                          </a:solidFill>
                          <a:effectLst/>
                          <a:latin typeface="Arial" charset="0"/>
                          <a:ea typeface="宋体" pitchFamily="2" charset="-122"/>
                        </a:rPr>
                        <a:t>010</a:t>
                      </a:r>
                    </a:p>
                  </a:txBody>
                  <a:tcPr marT="45701" marB="45701"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400" b="1" i="0" u="none" strike="noStrike" cap="none" normalizeH="0" baseline="0" dirty="0" smtClean="0">
                          <a:ln>
                            <a:noFill/>
                          </a:ln>
                          <a:solidFill>
                            <a:schemeClr val="tx1"/>
                          </a:solidFill>
                          <a:effectLst/>
                          <a:latin typeface="Arial" charset="0"/>
                          <a:ea typeface="宋体" pitchFamily="2" charset="-122"/>
                        </a:rPr>
                        <a:t>N</a:t>
                      </a:r>
                    </a:p>
                  </a:txBody>
                  <a:tcPr marT="45701" marB="4570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400" b="1" i="0" u="none" strike="noStrike" cap="none" normalizeH="0" baseline="0" smtClean="0">
                        <a:ln>
                          <a:noFill/>
                        </a:ln>
                        <a:solidFill>
                          <a:schemeClr val="tx1"/>
                        </a:solidFill>
                        <a:effectLst/>
                        <a:latin typeface="Arial"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400" b="1" i="0" u="none" strike="noStrike" cap="none" normalizeH="0" baseline="0" smtClean="0">
                        <a:ln>
                          <a:noFill/>
                        </a:ln>
                        <a:solidFill>
                          <a:schemeClr val="tx1"/>
                        </a:solidFill>
                        <a:effectLst/>
                        <a:latin typeface="Arial" charset="0"/>
                        <a:ea typeface="宋体" pitchFamily="2" charset="-122"/>
                      </a:endParaRPr>
                    </a:p>
                  </a:txBody>
                  <a:tcPr marT="45701" marB="45701"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400" b="1" i="0" u="none" strike="noStrike" cap="none" normalizeH="0" baseline="0" smtClean="0">
                          <a:ln>
                            <a:noFill/>
                          </a:ln>
                          <a:solidFill>
                            <a:schemeClr val="tx1"/>
                          </a:solidFill>
                          <a:effectLst/>
                          <a:latin typeface="Arial" charset="0"/>
                          <a:ea typeface="宋体" pitchFamily="2" charset="-122"/>
                        </a:rPr>
                        <a:t>011</a:t>
                      </a:r>
                    </a:p>
                  </a:txBody>
                  <a:tcPr marT="45701" marB="45701"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400" b="1" i="0" u="none" strike="noStrike" cap="none" normalizeH="0" baseline="0" dirty="0" smtClean="0">
                          <a:ln>
                            <a:noFill/>
                          </a:ln>
                          <a:solidFill>
                            <a:schemeClr val="tx1"/>
                          </a:solidFill>
                          <a:effectLst/>
                          <a:latin typeface="Arial" charset="0"/>
                          <a:ea typeface="宋体" pitchFamily="2" charset="-122"/>
                        </a:rPr>
                        <a:t>N</a:t>
                      </a:r>
                    </a:p>
                  </a:txBody>
                  <a:tcPr marT="45701" marB="4570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400" b="1" i="0" u="none" strike="noStrike" cap="none" normalizeH="0" baseline="0" smtClean="0">
                        <a:ln>
                          <a:noFill/>
                        </a:ln>
                        <a:solidFill>
                          <a:schemeClr val="tx1"/>
                        </a:solidFill>
                        <a:effectLst/>
                        <a:latin typeface="Arial"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400" b="1" i="0" u="none" strike="noStrike" cap="none" normalizeH="0" baseline="0" smtClean="0">
                        <a:ln>
                          <a:noFill/>
                        </a:ln>
                        <a:solidFill>
                          <a:schemeClr val="tx1"/>
                        </a:solidFill>
                        <a:effectLst/>
                        <a:latin typeface="Arial" charset="0"/>
                        <a:ea typeface="宋体" pitchFamily="2" charset="-122"/>
                      </a:endParaRPr>
                    </a:p>
                  </a:txBody>
                  <a:tcPr marT="45701" marB="45701"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400" b="1" i="0" u="none" strike="noStrike" cap="none" normalizeH="0" baseline="0" smtClean="0">
                          <a:ln>
                            <a:noFill/>
                          </a:ln>
                          <a:solidFill>
                            <a:schemeClr val="tx1"/>
                          </a:solidFill>
                          <a:effectLst/>
                          <a:latin typeface="Arial" charset="0"/>
                          <a:ea typeface="宋体" pitchFamily="2" charset="-122"/>
                        </a:rPr>
                        <a:t>100</a:t>
                      </a:r>
                    </a:p>
                  </a:txBody>
                  <a:tcPr marT="45701" marB="45701"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400" b="1" i="0" u="none" strike="noStrike" cap="none" normalizeH="0" baseline="0" dirty="0" smtClean="0">
                          <a:ln>
                            <a:noFill/>
                          </a:ln>
                          <a:solidFill>
                            <a:schemeClr val="tx1"/>
                          </a:solidFill>
                          <a:effectLst/>
                          <a:latin typeface="Arial" charset="0"/>
                          <a:ea typeface="宋体" pitchFamily="2" charset="-122"/>
                        </a:rPr>
                        <a:t>N</a:t>
                      </a:r>
                    </a:p>
                  </a:txBody>
                  <a:tcPr marT="45701" marB="4570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400" b="1" i="0" u="none" strike="noStrike" cap="none" normalizeH="0" baseline="0" smtClean="0">
                        <a:ln>
                          <a:noFill/>
                        </a:ln>
                        <a:solidFill>
                          <a:schemeClr val="tx1"/>
                        </a:solidFill>
                        <a:effectLst/>
                        <a:latin typeface="Arial"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400" b="1" i="0" u="none" strike="noStrike" cap="none" normalizeH="0" baseline="0" smtClean="0">
                        <a:ln>
                          <a:noFill/>
                        </a:ln>
                        <a:solidFill>
                          <a:schemeClr val="tx1"/>
                        </a:solidFill>
                        <a:effectLst/>
                        <a:latin typeface="Arial" charset="0"/>
                        <a:ea typeface="宋体" pitchFamily="2" charset="-122"/>
                      </a:endParaRPr>
                    </a:p>
                  </a:txBody>
                  <a:tcPr marT="45701" marB="45701"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400" b="1" i="0" u="none" strike="noStrike" cap="none" normalizeH="0" baseline="0" smtClean="0">
                          <a:ln>
                            <a:noFill/>
                          </a:ln>
                          <a:solidFill>
                            <a:schemeClr val="tx1"/>
                          </a:solidFill>
                          <a:effectLst/>
                          <a:latin typeface="Arial" charset="0"/>
                          <a:ea typeface="宋体" pitchFamily="2" charset="-122"/>
                        </a:rPr>
                        <a:t>101</a:t>
                      </a:r>
                    </a:p>
                  </a:txBody>
                  <a:tcPr marT="45701" marB="45701"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400" b="1" i="0" u="none" strike="noStrike" cap="none" normalizeH="0" baseline="0" smtClean="0">
                          <a:ln>
                            <a:noFill/>
                          </a:ln>
                          <a:solidFill>
                            <a:schemeClr val="tx1"/>
                          </a:solidFill>
                          <a:effectLst/>
                          <a:latin typeface="Arial" charset="0"/>
                          <a:ea typeface="宋体" pitchFamily="2" charset="-122"/>
                        </a:rPr>
                        <a:t>N</a:t>
                      </a:r>
                    </a:p>
                  </a:txBody>
                  <a:tcPr marT="45701" marB="4570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400" b="1" i="0" u="none" strike="noStrike" cap="none" normalizeH="0" baseline="0" smtClean="0">
                        <a:ln>
                          <a:noFill/>
                        </a:ln>
                        <a:solidFill>
                          <a:schemeClr val="tx1"/>
                        </a:solidFill>
                        <a:effectLst/>
                        <a:latin typeface="Arial"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400" b="1" i="0" u="none" strike="noStrike" cap="none" normalizeH="0" baseline="0" smtClean="0">
                        <a:ln>
                          <a:noFill/>
                        </a:ln>
                        <a:solidFill>
                          <a:schemeClr val="tx1"/>
                        </a:solidFill>
                        <a:effectLst/>
                        <a:latin typeface="Arial" charset="0"/>
                        <a:ea typeface="宋体" pitchFamily="2" charset="-122"/>
                      </a:endParaRPr>
                    </a:p>
                  </a:txBody>
                  <a:tcPr marT="45701" marB="45701"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400" b="1" i="0" u="none" strike="noStrike" cap="none" normalizeH="0" baseline="0" smtClean="0">
                          <a:ln>
                            <a:noFill/>
                          </a:ln>
                          <a:solidFill>
                            <a:schemeClr val="tx1"/>
                          </a:solidFill>
                          <a:effectLst/>
                          <a:latin typeface="Arial" charset="0"/>
                          <a:ea typeface="宋体" pitchFamily="2" charset="-122"/>
                        </a:rPr>
                        <a:t>110</a:t>
                      </a:r>
                    </a:p>
                  </a:txBody>
                  <a:tcPr marT="45701" marB="45701"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400" b="1" i="0" u="none" strike="noStrike" cap="none" normalizeH="0" baseline="0" smtClean="0">
                          <a:ln>
                            <a:noFill/>
                          </a:ln>
                          <a:solidFill>
                            <a:schemeClr val="tx1"/>
                          </a:solidFill>
                          <a:effectLst/>
                          <a:latin typeface="Arial" charset="0"/>
                          <a:ea typeface="宋体" pitchFamily="2" charset="-122"/>
                        </a:rPr>
                        <a:t>N</a:t>
                      </a:r>
                    </a:p>
                  </a:txBody>
                  <a:tcPr marT="45701" marB="4570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400" b="1" i="0" u="none" strike="noStrike" cap="none" normalizeH="0" baseline="0" smtClean="0">
                        <a:ln>
                          <a:noFill/>
                        </a:ln>
                        <a:solidFill>
                          <a:schemeClr val="tx1"/>
                        </a:solidFill>
                        <a:effectLst/>
                        <a:latin typeface="Arial"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400" b="1" i="0" u="none" strike="noStrike" cap="none" normalizeH="0" baseline="0" smtClean="0">
                        <a:ln>
                          <a:noFill/>
                        </a:ln>
                        <a:solidFill>
                          <a:schemeClr val="tx1"/>
                        </a:solidFill>
                        <a:effectLst/>
                        <a:latin typeface="Arial" charset="0"/>
                        <a:ea typeface="宋体" pitchFamily="2" charset="-122"/>
                      </a:endParaRPr>
                    </a:p>
                  </a:txBody>
                  <a:tcPr marT="45701" marB="45701"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400" b="1" i="0" u="none" strike="noStrike" cap="none" normalizeH="0" baseline="0" smtClean="0">
                          <a:ln>
                            <a:noFill/>
                          </a:ln>
                          <a:solidFill>
                            <a:schemeClr val="tx1"/>
                          </a:solidFill>
                          <a:effectLst/>
                          <a:latin typeface="Arial" charset="0"/>
                          <a:ea typeface="宋体" pitchFamily="2" charset="-122"/>
                        </a:rPr>
                        <a:t>111</a:t>
                      </a:r>
                    </a:p>
                  </a:txBody>
                  <a:tcPr marT="45701" marB="45701"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400" b="1" i="0" u="none" strike="noStrike" cap="none" normalizeH="0" baseline="0" smtClean="0">
                          <a:ln>
                            <a:noFill/>
                          </a:ln>
                          <a:solidFill>
                            <a:schemeClr val="tx1"/>
                          </a:solidFill>
                          <a:effectLst/>
                          <a:latin typeface="Arial" charset="0"/>
                          <a:ea typeface="宋体" pitchFamily="2" charset="-122"/>
                        </a:rPr>
                        <a:t>N</a:t>
                      </a:r>
                    </a:p>
                  </a:txBody>
                  <a:tcPr marT="45701" marB="4570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400" b="1" i="0" u="none" strike="noStrike" cap="none" normalizeH="0" baseline="0" smtClean="0">
                        <a:ln>
                          <a:noFill/>
                        </a:ln>
                        <a:solidFill>
                          <a:schemeClr val="tx1"/>
                        </a:solidFill>
                        <a:effectLst/>
                        <a:latin typeface="Arial"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400" b="1" i="0" u="none" strike="noStrike" cap="none" normalizeH="0" baseline="0" smtClean="0">
                        <a:ln>
                          <a:noFill/>
                        </a:ln>
                        <a:solidFill>
                          <a:schemeClr val="tx1"/>
                        </a:solidFill>
                        <a:effectLst/>
                        <a:latin typeface="Arial" charset="0"/>
                        <a:ea typeface="宋体" pitchFamily="2" charset="-122"/>
                      </a:endParaRPr>
                    </a:p>
                  </a:txBody>
                  <a:tcPr marT="45701" marB="45701"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gridSpan="4">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400" b="1" i="0" u="none" strike="noStrike" cap="none" normalizeH="0" baseline="0" dirty="0" smtClean="0">
                          <a:ln>
                            <a:noFill/>
                          </a:ln>
                          <a:solidFill>
                            <a:schemeClr val="tx1"/>
                          </a:solidFill>
                          <a:effectLst/>
                          <a:latin typeface="Arial" charset="0"/>
                          <a:ea typeface="宋体" pitchFamily="2" charset="-122"/>
                        </a:rPr>
                        <a:t>a. The initial state of the cache after power-on</a:t>
                      </a:r>
                    </a:p>
                  </a:txBody>
                  <a:tcPr marT="45701" marB="45701" horzOverflow="overflow">
                    <a:lnL>
                      <a:noFill/>
                    </a:lnL>
                    <a:lnR>
                      <a:noFill/>
                    </a:lnR>
                    <a:lnT>
                      <a:noFill/>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sp>
        <p:nvSpPr>
          <p:cNvPr id="15424" name="Text Box 281"/>
          <p:cNvSpPr txBox="1">
            <a:spLocks noChangeArrowheads="1"/>
          </p:cNvSpPr>
          <p:nvPr/>
        </p:nvSpPr>
        <p:spPr bwMode="auto">
          <a:xfrm>
            <a:off x="1811339" y="3560764"/>
            <a:ext cx="1476375" cy="1015663"/>
          </a:xfrm>
          <a:prstGeom prst="rect">
            <a:avLst/>
          </a:prstGeom>
          <a:noFill/>
          <a:ln w="9525">
            <a:noFill/>
            <a:miter lim="800000"/>
            <a:headEnd/>
            <a:tailEnd/>
          </a:ln>
          <a:effectLst/>
        </p:spPr>
        <p:txBody>
          <a:bodyPr>
            <a:spAutoFit/>
          </a:bodyPr>
          <a:lstStyle/>
          <a:p>
            <a:pPr algn="r">
              <a:spcBef>
                <a:spcPct val="50000"/>
              </a:spcBef>
            </a:pPr>
            <a:r>
              <a:rPr lang="en-US" altLang="zh-CN" b="1" dirty="0">
                <a:latin typeface="Comic Sans MS" pitchFamily="66" charset="0"/>
              </a:rPr>
              <a:t>valid bit</a:t>
            </a:r>
          </a:p>
          <a:p>
            <a:pPr algn="r">
              <a:spcBef>
                <a:spcPct val="50000"/>
              </a:spcBef>
            </a:pPr>
            <a:endParaRPr lang="en-US" altLang="zh-CN" b="1" dirty="0">
              <a:latin typeface="Comic Sans MS" pitchFamily="66" charset="0"/>
            </a:endParaRPr>
          </a:p>
        </p:txBody>
      </p:sp>
      <p:grpSp>
        <p:nvGrpSpPr>
          <p:cNvPr id="16" name="组合 15"/>
          <p:cNvGrpSpPr/>
          <p:nvPr/>
        </p:nvGrpSpPr>
        <p:grpSpPr>
          <a:xfrm>
            <a:off x="2452662" y="1714488"/>
            <a:ext cx="7358114" cy="1071570"/>
            <a:chOff x="1116013" y="1844675"/>
            <a:chExt cx="7559675" cy="1296988"/>
          </a:xfrm>
        </p:grpSpPr>
        <p:sp>
          <p:nvSpPr>
            <p:cNvPr id="15364" name="Rectangle 4"/>
            <p:cNvSpPr>
              <a:spLocks noChangeArrowheads="1"/>
            </p:cNvSpPr>
            <p:nvPr/>
          </p:nvSpPr>
          <p:spPr bwMode="auto">
            <a:xfrm>
              <a:off x="1116013" y="1844675"/>
              <a:ext cx="6624637" cy="504825"/>
            </a:xfrm>
            <a:prstGeom prst="rect">
              <a:avLst/>
            </a:prstGeom>
            <a:noFill/>
            <a:ln w="9525">
              <a:solidFill>
                <a:schemeClr val="tx1"/>
              </a:solidFill>
              <a:miter lim="800000"/>
              <a:headEnd/>
              <a:tailEnd/>
            </a:ln>
            <a:effectLst/>
          </p:spPr>
          <p:txBody>
            <a:bodyPr wrap="none" anchor="ctr"/>
            <a:lstStyle/>
            <a:p>
              <a:endParaRPr lang="zh-CN" altLang="en-US"/>
            </a:p>
          </p:txBody>
        </p:sp>
        <p:sp>
          <p:nvSpPr>
            <p:cNvPr id="15365" name="Line 5"/>
            <p:cNvSpPr>
              <a:spLocks noChangeShapeType="1"/>
            </p:cNvSpPr>
            <p:nvPr/>
          </p:nvSpPr>
          <p:spPr bwMode="auto">
            <a:xfrm>
              <a:off x="6227763" y="1844675"/>
              <a:ext cx="0" cy="504825"/>
            </a:xfrm>
            <a:prstGeom prst="line">
              <a:avLst/>
            </a:prstGeom>
            <a:noFill/>
            <a:ln w="9525">
              <a:solidFill>
                <a:schemeClr val="tx1"/>
              </a:solidFill>
              <a:miter lim="800000"/>
              <a:headEnd/>
              <a:tailEnd/>
            </a:ln>
            <a:effectLst/>
          </p:spPr>
          <p:txBody>
            <a:bodyPr wrap="none"/>
            <a:lstStyle/>
            <a:p>
              <a:endParaRPr lang="zh-CN" altLang="en-US"/>
            </a:p>
          </p:txBody>
        </p:sp>
        <p:sp>
          <p:nvSpPr>
            <p:cNvPr id="15366" name="Rectangle 6"/>
            <p:cNvSpPr>
              <a:spLocks noChangeArrowheads="1"/>
            </p:cNvSpPr>
            <p:nvPr/>
          </p:nvSpPr>
          <p:spPr bwMode="auto">
            <a:xfrm>
              <a:off x="6372225" y="1916113"/>
              <a:ext cx="1223963" cy="360362"/>
            </a:xfrm>
            <a:prstGeom prst="rect">
              <a:avLst/>
            </a:prstGeom>
            <a:noFill/>
            <a:ln w="9525">
              <a:noFill/>
              <a:miter lim="800000"/>
              <a:headEnd/>
              <a:tailEnd/>
            </a:ln>
            <a:effectLst/>
          </p:spPr>
          <p:txBody>
            <a:bodyPr wrap="none" anchor="ctr"/>
            <a:lstStyle/>
            <a:p>
              <a:r>
                <a:rPr lang="en-US" altLang="zh-CN" dirty="0"/>
                <a:t>Block offset</a:t>
              </a:r>
            </a:p>
          </p:txBody>
        </p:sp>
        <p:sp>
          <p:nvSpPr>
            <p:cNvPr id="15367" name="Line 8"/>
            <p:cNvSpPr>
              <a:spLocks noChangeShapeType="1"/>
            </p:cNvSpPr>
            <p:nvPr/>
          </p:nvSpPr>
          <p:spPr bwMode="auto">
            <a:xfrm>
              <a:off x="4356100" y="1844675"/>
              <a:ext cx="0" cy="504825"/>
            </a:xfrm>
            <a:prstGeom prst="line">
              <a:avLst/>
            </a:prstGeom>
            <a:noFill/>
            <a:ln w="9525">
              <a:solidFill>
                <a:schemeClr val="tx1"/>
              </a:solidFill>
              <a:miter lim="800000"/>
              <a:headEnd/>
              <a:tailEnd/>
            </a:ln>
            <a:effectLst/>
          </p:spPr>
          <p:txBody>
            <a:bodyPr wrap="none"/>
            <a:lstStyle/>
            <a:p>
              <a:endParaRPr lang="zh-CN" altLang="en-US"/>
            </a:p>
          </p:txBody>
        </p:sp>
        <p:sp>
          <p:nvSpPr>
            <p:cNvPr id="15368" name="Rectangle 9"/>
            <p:cNvSpPr>
              <a:spLocks noChangeArrowheads="1"/>
            </p:cNvSpPr>
            <p:nvPr/>
          </p:nvSpPr>
          <p:spPr bwMode="auto">
            <a:xfrm>
              <a:off x="4716463" y="1916113"/>
              <a:ext cx="1223962" cy="360362"/>
            </a:xfrm>
            <a:prstGeom prst="rect">
              <a:avLst/>
            </a:prstGeom>
            <a:noFill/>
            <a:ln w="9525">
              <a:noFill/>
              <a:miter lim="800000"/>
              <a:headEnd/>
              <a:tailEnd/>
            </a:ln>
            <a:effectLst/>
          </p:spPr>
          <p:txBody>
            <a:bodyPr wrap="none" anchor="ctr"/>
            <a:lstStyle/>
            <a:p>
              <a:r>
                <a:rPr lang="en-US" altLang="zh-CN" b="1">
                  <a:solidFill>
                    <a:srgbClr val="FF6600"/>
                  </a:solidFill>
                </a:rPr>
                <a:t>Index</a:t>
              </a:r>
            </a:p>
          </p:txBody>
        </p:sp>
        <p:sp>
          <p:nvSpPr>
            <p:cNvPr id="15369" name="Rectangle 10"/>
            <p:cNvSpPr>
              <a:spLocks noChangeArrowheads="1"/>
            </p:cNvSpPr>
            <p:nvPr/>
          </p:nvSpPr>
          <p:spPr bwMode="auto">
            <a:xfrm>
              <a:off x="1979613" y="1916113"/>
              <a:ext cx="1223962" cy="360362"/>
            </a:xfrm>
            <a:prstGeom prst="rect">
              <a:avLst/>
            </a:prstGeom>
            <a:noFill/>
            <a:ln w="9525">
              <a:noFill/>
              <a:miter lim="800000"/>
              <a:headEnd/>
              <a:tailEnd/>
            </a:ln>
            <a:effectLst/>
          </p:spPr>
          <p:txBody>
            <a:bodyPr wrap="none" anchor="ctr"/>
            <a:lstStyle/>
            <a:p>
              <a:r>
                <a:rPr lang="en-US" altLang="zh-CN" b="1" dirty="0"/>
                <a:t>TAG</a:t>
              </a:r>
            </a:p>
          </p:txBody>
        </p:sp>
        <p:sp>
          <p:nvSpPr>
            <p:cNvPr id="15370" name="AutoShape 11"/>
            <p:cNvSpPr>
              <a:spLocks/>
            </p:cNvSpPr>
            <p:nvPr/>
          </p:nvSpPr>
          <p:spPr bwMode="auto">
            <a:xfrm rot="5400000">
              <a:off x="3509963" y="98425"/>
              <a:ext cx="395287" cy="5040313"/>
            </a:xfrm>
            <a:prstGeom prst="rightBrace">
              <a:avLst>
                <a:gd name="adj1" fmla="val 106259"/>
                <a:gd name="adj2" fmla="val 50000"/>
              </a:avLst>
            </a:prstGeom>
            <a:noFill/>
            <a:ln w="9525">
              <a:solidFill>
                <a:schemeClr val="tx1"/>
              </a:solidFill>
              <a:miter lim="800000"/>
              <a:headEnd/>
              <a:tailEnd/>
            </a:ln>
            <a:effectLst/>
          </p:spPr>
          <p:txBody>
            <a:bodyPr wrap="none" anchor="ctr"/>
            <a:lstStyle/>
            <a:p>
              <a:endParaRPr lang="zh-CN" altLang="en-US"/>
            </a:p>
          </p:txBody>
        </p:sp>
        <p:sp>
          <p:nvSpPr>
            <p:cNvPr id="15371" name="Rectangle 12"/>
            <p:cNvSpPr>
              <a:spLocks noChangeArrowheads="1"/>
            </p:cNvSpPr>
            <p:nvPr/>
          </p:nvSpPr>
          <p:spPr bwMode="auto">
            <a:xfrm>
              <a:off x="2484438" y="2852738"/>
              <a:ext cx="6191250" cy="288925"/>
            </a:xfrm>
            <a:prstGeom prst="rect">
              <a:avLst/>
            </a:prstGeom>
            <a:noFill/>
            <a:ln w="9525">
              <a:noFill/>
              <a:miter lim="800000"/>
              <a:headEnd/>
              <a:tailEnd/>
            </a:ln>
            <a:effectLst/>
          </p:spPr>
          <p:txBody>
            <a:bodyPr wrap="none" anchor="ctr"/>
            <a:lstStyle/>
            <a:p>
              <a:pPr algn="l"/>
              <a:r>
                <a:rPr lang="en-US" altLang="zh-CN"/>
                <a:t>Block address	   </a:t>
              </a:r>
              <a:r>
                <a:rPr lang="en-US" altLang="zh-CN">
                  <a:solidFill>
                    <a:srgbClr val="FF6600"/>
                  </a:solidFill>
                </a:rPr>
                <a:t>MOD </a:t>
              </a:r>
              <a:r>
                <a:rPr lang="en-US" altLang="zh-CN"/>
                <a:t>Numbers of Cache Block</a:t>
              </a:r>
            </a:p>
          </p:txBody>
        </p:sp>
        <p:sp>
          <p:nvSpPr>
            <p:cNvPr id="15425" name="AutoShape 283"/>
            <p:cNvSpPr>
              <a:spLocks/>
            </p:cNvSpPr>
            <p:nvPr/>
          </p:nvSpPr>
          <p:spPr bwMode="auto">
            <a:xfrm rot="5400000">
              <a:off x="5238750" y="1612900"/>
              <a:ext cx="142875" cy="1692275"/>
            </a:xfrm>
            <a:prstGeom prst="rightBrace">
              <a:avLst>
                <a:gd name="adj1" fmla="val 98704"/>
                <a:gd name="adj2" fmla="val 50000"/>
              </a:avLst>
            </a:prstGeom>
            <a:noFill/>
            <a:ln w="9525">
              <a:solidFill>
                <a:schemeClr val="tx1"/>
              </a:solidFill>
              <a:miter lim="800000"/>
              <a:headEnd/>
              <a:tailEnd/>
            </a:ln>
            <a:effectLst/>
          </p:spPr>
          <p:txBody>
            <a:bodyPr wrap="none" anchor="ctr"/>
            <a:lstStyle/>
            <a:p>
              <a:endParaRPr lang="zh-CN" altLang="en-US"/>
            </a:p>
          </p:txBody>
        </p:sp>
        <p:sp>
          <p:nvSpPr>
            <p:cNvPr id="15426" name="Line 284"/>
            <p:cNvSpPr>
              <a:spLocks noChangeShapeType="1"/>
            </p:cNvSpPr>
            <p:nvPr/>
          </p:nvSpPr>
          <p:spPr bwMode="auto">
            <a:xfrm flipV="1">
              <a:off x="5292725" y="2492375"/>
              <a:ext cx="0" cy="287338"/>
            </a:xfrm>
            <a:prstGeom prst="line">
              <a:avLst/>
            </a:prstGeom>
            <a:noFill/>
            <a:ln w="9525">
              <a:solidFill>
                <a:srgbClr val="FF3300"/>
              </a:solidFill>
              <a:prstDash val="dashDot"/>
              <a:miter lim="800000"/>
              <a:headEnd/>
              <a:tailEnd type="triangle" w="med" len="med"/>
            </a:ln>
            <a:effectLst/>
          </p:spPr>
          <p:txBody>
            <a:bodyPr wrap="none"/>
            <a:lstStyle/>
            <a:p>
              <a:endParaRPr lang="zh-CN" altLang="en-US"/>
            </a:p>
          </p:txBody>
        </p:sp>
      </p:grpSp>
    </p:spTree>
  </p:cSld>
  <p:clrMapOvr>
    <a:masterClrMapping/>
  </p:clrMapOvr>
  <p:transition spd="med">
    <p:random/>
    <p:sndAc>
      <p:stSnd>
        <p:snd r:embed="rId2" name="chimes.wav"/>
      </p:stSnd>
    </p:sndAc>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4810116" y="-26988"/>
            <a:ext cx="5338772" cy="990601"/>
          </a:xfrm>
        </p:spPr>
        <p:txBody>
          <a:bodyPr/>
          <a:lstStyle/>
          <a:p>
            <a:pPr eaLnBrk="1" hangingPunct="1">
              <a:defRPr/>
            </a:pPr>
            <a:r>
              <a:rPr lang="en-US" altLang="zh-CN" dirty="0"/>
              <a:t>Access sequence</a:t>
            </a:r>
          </a:p>
        </p:txBody>
      </p:sp>
      <p:sp>
        <p:nvSpPr>
          <p:cNvPr id="16387" name="AutoShape 3"/>
          <p:cNvSpPr>
            <a:spLocks noGrp="1" noChangeArrowheads="1"/>
          </p:cNvSpPr>
          <p:nvPr>
            <p:ph idx="1"/>
          </p:nvPr>
        </p:nvSpPr>
        <p:spPr>
          <a:xfrm>
            <a:off x="4310050" y="714356"/>
            <a:ext cx="6215106" cy="357190"/>
          </a:xfrm>
        </p:spPr>
        <p:txBody>
          <a:bodyPr/>
          <a:lstStyle/>
          <a:p>
            <a:pPr eaLnBrk="1" hangingPunct="1">
              <a:buNone/>
            </a:pPr>
            <a:r>
              <a:rPr lang="en-US" altLang="zh-CN" sz="2000" dirty="0"/>
              <a:t>10110,11010,</a:t>
            </a:r>
            <a:r>
              <a:rPr lang="en-US" altLang="zh-CN" sz="2000" dirty="0">
                <a:solidFill>
                  <a:srgbClr val="FF3300"/>
                </a:solidFill>
              </a:rPr>
              <a:t>10110</a:t>
            </a:r>
            <a:r>
              <a:rPr lang="en-US" altLang="zh-CN" sz="2000" dirty="0"/>
              <a:t>,</a:t>
            </a:r>
            <a:r>
              <a:rPr lang="en-US" altLang="zh-CN" sz="2000" dirty="0">
                <a:solidFill>
                  <a:srgbClr val="FF3300"/>
                </a:solidFill>
              </a:rPr>
              <a:t>11010</a:t>
            </a:r>
            <a:r>
              <a:rPr lang="en-US" altLang="zh-CN" sz="2000" dirty="0"/>
              <a:t>,10000,00011,10000,10010</a:t>
            </a:r>
          </a:p>
        </p:txBody>
      </p:sp>
      <p:graphicFrame>
        <p:nvGraphicFramePr>
          <p:cNvPr id="344349" name="Group 285"/>
          <p:cNvGraphicFramePr>
            <a:graphicFrameLocks noGrp="1"/>
          </p:cNvGraphicFramePr>
          <p:nvPr/>
        </p:nvGraphicFramePr>
        <p:xfrm>
          <a:off x="6381753" y="3786191"/>
          <a:ext cx="4105275" cy="2615985"/>
        </p:xfrm>
        <a:graphic>
          <a:graphicData uri="http://schemas.openxmlformats.org/drawingml/2006/table">
            <a:tbl>
              <a:tblPr/>
              <a:tblGrid>
                <a:gridCol w="587375"/>
                <a:gridCol w="355600"/>
                <a:gridCol w="1581150"/>
                <a:gridCol w="1581150"/>
              </a:tblGrid>
              <a:tr h="260352">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Index</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bg1"/>
                          </a:solidFill>
                          <a:effectLst/>
                          <a:latin typeface="Arial" charset="0"/>
                          <a:ea typeface="宋体" pitchFamily="2" charset="-122"/>
                        </a:rPr>
                        <a:t>V</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E36FE"/>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bg1"/>
                          </a:solidFill>
                          <a:effectLst/>
                          <a:latin typeface="Arial" charset="0"/>
                          <a:ea typeface="宋体" pitchFamily="2" charset="-122"/>
                        </a:rPr>
                        <a:t>Tag</a:t>
                      </a: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E36FE"/>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bg1"/>
                          </a:solidFill>
                          <a:effectLst/>
                          <a:latin typeface="Arial" charset="0"/>
                          <a:ea typeface="宋体" pitchFamily="2" charset="-122"/>
                        </a:rPr>
                        <a:t>Data</a:t>
                      </a: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E36FE"/>
                    </a:solidFill>
                  </a:tcPr>
                </a:tc>
              </a:tr>
              <a:tr h="200309">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000</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 </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0352">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001</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0352">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010</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Y</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(11)</a:t>
                      </a:r>
                      <a:r>
                        <a:rPr kumimoji="1" lang="en-US" altLang="zh-CN" sz="1100" b="1" i="0" u="none" strike="noStrike" cap="none" normalizeH="0" baseline="-25000" smtClean="0">
                          <a:ln>
                            <a:noFill/>
                          </a:ln>
                          <a:solidFill>
                            <a:schemeClr val="tx1"/>
                          </a:solidFill>
                          <a:effectLst/>
                          <a:latin typeface="Arial" charset="0"/>
                          <a:ea typeface="宋体" pitchFamily="2" charset="-122"/>
                        </a:rPr>
                        <a:t>2</a:t>
                      </a: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Memory(11010)</a:t>
                      </a: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r>
              <a:tr h="260352">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011</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5401">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100</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0352">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101</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0352">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110</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Y</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(10)</a:t>
                      </a:r>
                      <a:r>
                        <a:rPr kumimoji="1" lang="en-US" altLang="zh-CN" sz="1100" b="1" i="0" u="none" strike="noStrike" cap="none" normalizeH="0" baseline="-25000" smtClean="0">
                          <a:ln>
                            <a:noFill/>
                          </a:ln>
                          <a:solidFill>
                            <a:schemeClr val="tx1"/>
                          </a:solidFill>
                          <a:effectLst/>
                          <a:latin typeface="Arial" charset="0"/>
                          <a:ea typeface="宋体" pitchFamily="2" charset="-122"/>
                        </a:rPr>
                        <a:t>2</a:t>
                      </a: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Memory(10110)</a:t>
                      </a: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0352">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111</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584">
                <a:tc gridSpan="4">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e. After handling a </a:t>
                      </a:r>
                      <a:r>
                        <a:rPr kumimoji="1" lang="en-US" altLang="zh-CN" sz="1100" b="1" i="0" u="none" strike="noStrike" cap="none" normalizeH="0" baseline="0" dirty="0" smtClean="0">
                          <a:ln>
                            <a:noFill/>
                          </a:ln>
                          <a:solidFill>
                            <a:srgbClr val="FF3300"/>
                          </a:solidFill>
                          <a:effectLst/>
                          <a:latin typeface="Arial" charset="0"/>
                          <a:ea typeface="宋体" pitchFamily="2" charset="-122"/>
                        </a:rPr>
                        <a:t>hit</a:t>
                      </a:r>
                      <a:r>
                        <a:rPr kumimoji="1" lang="en-US" altLang="zh-CN" sz="1100" b="1" i="0" u="none" strike="noStrike" cap="none" normalizeH="0" baseline="0" dirty="0" smtClean="0">
                          <a:ln>
                            <a:noFill/>
                          </a:ln>
                          <a:solidFill>
                            <a:schemeClr val="tx1"/>
                          </a:solidFill>
                          <a:effectLst/>
                          <a:latin typeface="Arial" charset="0"/>
                          <a:ea typeface="宋体" pitchFamily="2" charset="-122"/>
                        </a:rPr>
                        <a:t> of address(11010)</a:t>
                      </a:r>
                    </a:p>
                  </a:txBody>
                  <a:tcPr marT="45710" marB="45710" horzOverflow="overflow">
                    <a:lnL>
                      <a:noFill/>
                    </a:lnL>
                    <a:lnR>
                      <a:noFill/>
                    </a:lnR>
                    <a:lnT>
                      <a:noFill/>
                    </a:lnT>
                    <a:lnB>
                      <a:noFill/>
                    </a:lnB>
                    <a:lnTlToBr>
                      <a:noFill/>
                    </a:lnTlToBr>
                    <a:lnBlToTr>
                      <a:noFill/>
                    </a:lnBlToTr>
                    <a:solidFill>
                      <a:srgbClr val="FEF5E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graphicFrame>
        <p:nvGraphicFramePr>
          <p:cNvPr id="344342" name="Group 278"/>
          <p:cNvGraphicFramePr>
            <a:graphicFrameLocks noGrp="1"/>
          </p:cNvGraphicFramePr>
          <p:nvPr/>
        </p:nvGraphicFramePr>
        <p:xfrm>
          <a:off x="1881159" y="1142984"/>
          <a:ext cx="4105275" cy="2590600"/>
        </p:xfrm>
        <a:graphic>
          <a:graphicData uri="http://schemas.openxmlformats.org/drawingml/2006/table">
            <a:tbl>
              <a:tblPr/>
              <a:tblGrid>
                <a:gridCol w="587375"/>
                <a:gridCol w="355600"/>
                <a:gridCol w="1581150"/>
                <a:gridCol w="1581150"/>
              </a:tblGrid>
              <a:tr h="237331">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Index</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bg1"/>
                          </a:solidFill>
                          <a:effectLst/>
                          <a:latin typeface="Arial" charset="0"/>
                          <a:ea typeface="宋体" pitchFamily="2" charset="-122"/>
                        </a:rPr>
                        <a:t>V</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E36FE"/>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bg1"/>
                          </a:solidFill>
                          <a:effectLst/>
                          <a:latin typeface="Arial" charset="0"/>
                          <a:ea typeface="宋体" pitchFamily="2" charset="-122"/>
                        </a:rPr>
                        <a:t>Tag</a:t>
                      </a: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E36FE"/>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bg1"/>
                          </a:solidFill>
                          <a:effectLst/>
                          <a:latin typeface="Arial" charset="0"/>
                          <a:ea typeface="宋体" pitchFamily="2" charset="-122"/>
                        </a:rPr>
                        <a:t>Data</a:t>
                      </a: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E36FE"/>
                    </a:solidFill>
                  </a:tcPr>
                </a:tc>
              </a:tr>
              <a:tr h="237331">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000</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 </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7331">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001</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7331">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010</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7331">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011</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7331">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100</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7331">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101</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7331">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110</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Y</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alpha val="50195"/>
                      </a:srgbClr>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(10)</a:t>
                      </a:r>
                      <a:r>
                        <a:rPr kumimoji="1" lang="en-US" altLang="zh-CN" sz="1100" b="1" i="0" u="none" strike="noStrike" cap="none" normalizeH="0" baseline="-25000" smtClean="0">
                          <a:ln>
                            <a:noFill/>
                          </a:ln>
                          <a:solidFill>
                            <a:schemeClr val="tx1"/>
                          </a:solidFill>
                          <a:effectLst/>
                          <a:latin typeface="Arial" charset="0"/>
                          <a:ea typeface="宋体" pitchFamily="2" charset="-122"/>
                        </a:rPr>
                        <a:t>2</a:t>
                      </a: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alpha val="50195"/>
                      </a:srgbClr>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Memory(10110)</a:t>
                      </a: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alpha val="50195"/>
                      </a:srgbClr>
                    </a:solidFill>
                  </a:tcPr>
                </a:tc>
              </a:tr>
              <a:tr h="237331">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111</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7331">
                <a:tc gridSpan="4">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b. After handling a miss of address(10110)</a:t>
                      </a:r>
                    </a:p>
                  </a:txBody>
                  <a:tcPr marT="45710" marB="45710" horzOverflow="overflow">
                    <a:lnL>
                      <a:noFill/>
                    </a:lnL>
                    <a:lnR>
                      <a:noFill/>
                    </a:lnR>
                    <a:lnT>
                      <a:noFill/>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graphicFrame>
        <p:nvGraphicFramePr>
          <p:cNvPr id="344345" name="Group 281"/>
          <p:cNvGraphicFramePr>
            <a:graphicFrameLocks noGrp="1"/>
          </p:cNvGraphicFramePr>
          <p:nvPr/>
        </p:nvGraphicFramePr>
        <p:xfrm>
          <a:off x="6310315" y="1071546"/>
          <a:ext cx="4105275" cy="2590800"/>
        </p:xfrm>
        <a:graphic>
          <a:graphicData uri="http://schemas.openxmlformats.org/drawingml/2006/table">
            <a:tbl>
              <a:tblPr/>
              <a:tblGrid>
                <a:gridCol w="587375"/>
                <a:gridCol w="355600"/>
                <a:gridCol w="1581150"/>
                <a:gridCol w="1581150"/>
              </a:tblGrid>
              <a:tr h="19367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Index</a:t>
                      </a:r>
                    </a:p>
                  </a:txBody>
                  <a:tcPr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bg1"/>
                          </a:solidFill>
                          <a:effectLst/>
                          <a:latin typeface="Arial" charset="0"/>
                          <a:ea typeface="宋体" pitchFamily="2" charset="-122"/>
                        </a:rPr>
                        <a:t>V</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E36FE"/>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bg1"/>
                          </a:solidFill>
                          <a:effectLst/>
                          <a:latin typeface="Arial" charset="0"/>
                          <a:ea typeface="宋体" pitchFamily="2" charset="-122"/>
                        </a:rPr>
                        <a:t>Tag</a:t>
                      </a:r>
                    </a:p>
                  </a:txBody>
                  <a:tcPr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E36FE"/>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bg1"/>
                          </a:solidFill>
                          <a:effectLst/>
                          <a:latin typeface="Arial" charset="0"/>
                          <a:ea typeface="宋体" pitchFamily="2" charset="-122"/>
                        </a:rPr>
                        <a:t>Data</a:t>
                      </a:r>
                    </a:p>
                  </a:txBody>
                  <a:tcPr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E36FE"/>
                    </a:solidFill>
                  </a:tcPr>
                </a:tc>
              </a:tr>
              <a:tr h="17462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000</a:t>
                      </a:r>
                    </a:p>
                  </a:txBody>
                  <a:tcPr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0338">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001</a:t>
                      </a:r>
                    </a:p>
                  </a:txBody>
                  <a:tcPr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192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010</a:t>
                      </a:r>
                    </a:p>
                  </a:txBody>
                  <a:tcPr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Y</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(11)</a:t>
                      </a:r>
                      <a:r>
                        <a:rPr kumimoji="1" lang="en-US" altLang="zh-CN" sz="1100" b="1" i="0" u="none" strike="noStrike" cap="none" normalizeH="0" baseline="-2500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Memory(11010)</a:t>
                      </a:r>
                    </a:p>
                  </a:txBody>
                  <a:tcPr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r>
              <a:tr h="160338">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011</a:t>
                      </a:r>
                    </a:p>
                  </a:txBody>
                  <a:tcPr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0338">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100</a:t>
                      </a:r>
                    </a:p>
                  </a:txBody>
                  <a:tcPr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192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101</a:t>
                      </a:r>
                    </a:p>
                  </a:txBody>
                  <a:tcPr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0338">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110</a:t>
                      </a:r>
                    </a:p>
                  </a:txBody>
                  <a:tcPr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Y</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(10)</a:t>
                      </a:r>
                      <a:r>
                        <a:rPr kumimoji="1" lang="en-US" altLang="zh-CN" sz="1100" b="1" i="0" u="none" strike="noStrike" cap="none" normalizeH="0" baseline="-2500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Memory(10110)</a:t>
                      </a:r>
                    </a:p>
                  </a:txBody>
                  <a:tcPr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192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111</a:t>
                      </a:r>
                    </a:p>
                  </a:txBody>
                  <a:tcPr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0338">
                <a:tc gridSpan="4">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c. After handling a miss of address(11010)</a:t>
                      </a:r>
                    </a:p>
                  </a:txBody>
                  <a:tcPr horzOverflow="overflow">
                    <a:lnL>
                      <a:noFill/>
                    </a:lnL>
                    <a:lnR>
                      <a:noFill/>
                    </a:lnR>
                    <a:lnT>
                      <a:noFill/>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graphicFrame>
        <p:nvGraphicFramePr>
          <p:cNvPr id="344344" name="Group 280"/>
          <p:cNvGraphicFramePr>
            <a:graphicFrameLocks noGrp="1"/>
          </p:cNvGraphicFramePr>
          <p:nvPr/>
        </p:nvGraphicFramePr>
        <p:xfrm>
          <a:off x="1881159" y="3786190"/>
          <a:ext cx="4105275" cy="2590600"/>
        </p:xfrm>
        <a:graphic>
          <a:graphicData uri="http://schemas.openxmlformats.org/drawingml/2006/table">
            <a:tbl>
              <a:tblPr/>
              <a:tblGrid>
                <a:gridCol w="587375"/>
                <a:gridCol w="355600"/>
                <a:gridCol w="1581150"/>
                <a:gridCol w="1581150"/>
              </a:tblGrid>
              <a:tr h="25639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Index</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bg1"/>
                          </a:solidFill>
                          <a:effectLst/>
                          <a:latin typeface="Arial" charset="0"/>
                          <a:ea typeface="宋体" pitchFamily="2" charset="-122"/>
                        </a:rPr>
                        <a:t>V</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E36FE"/>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bg1"/>
                          </a:solidFill>
                          <a:effectLst/>
                          <a:latin typeface="Arial" charset="0"/>
                          <a:ea typeface="宋体" pitchFamily="2" charset="-122"/>
                        </a:rPr>
                        <a:t>Tag</a:t>
                      </a: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E36FE"/>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bg1"/>
                          </a:solidFill>
                          <a:effectLst/>
                          <a:latin typeface="Arial" charset="0"/>
                          <a:ea typeface="宋体" pitchFamily="2" charset="-122"/>
                        </a:rPr>
                        <a:t>Data</a:t>
                      </a: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E36FE"/>
                    </a:solidFill>
                  </a:tcPr>
                </a:tc>
              </a:tr>
              <a:tr h="25639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000</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 </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639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001</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639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010</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Y</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(11)</a:t>
                      </a:r>
                      <a:r>
                        <a:rPr kumimoji="1" lang="en-US" altLang="zh-CN" sz="1100" b="1" i="0" u="none" strike="noStrike" cap="none" normalizeH="0" baseline="-25000" smtClean="0">
                          <a:ln>
                            <a:noFill/>
                          </a:ln>
                          <a:solidFill>
                            <a:schemeClr val="tx1"/>
                          </a:solidFill>
                          <a:effectLst/>
                          <a:latin typeface="Arial" charset="0"/>
                          <a:ea typeface="宋体" pitchFamily="2" charset="-122"/>
                        </a:rPr>
                        <a:t>2</a:t>
                      </a: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Memory(11010)</a:t>
                      </a: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7876">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011</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639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100</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639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101</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639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110</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Y</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(10)</a:t>
                      </a:r>
                      <a:r>
                        <a:rPr kumimoji="1" lang="en-US" altLang="zh-CN" sz="1100" b="1" i="0" u="none" strike="noStrike" cap="none" normalizeH="0" baseline="-25000" dirty="0" smtClean="0">
                          <a:ln>
                            <a:noFill/>
                          </a:ln>
                          <a:solidFill>
                            <a:schemeClr val="tx1"/>
                          </a:solidFill>
                          <a:effectLst/>
                          <a:latin typeface="Arial" charset="0"/>
                          <a:ea typeface="宋体" pitchFamily="2" charset="-122"/>
                        </a:rPr>
                        <a:t>2</a:t>
                      </a: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Memory(10110)</a:t>
                      </a: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r>
              <a:tr h="25639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111</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6394">
                <a:tc gridSpan="4">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d. After handling a </a:t>
                      </a:r>
                      <a:r>
                        <a:rPr kumimoji="1" lang="en-US" altLang="zh-CN" sz="1100" b="1" i="0" u="none" strike="noStrike" cap="none" normalizeH="0" baseline="0" dirty="0" smtClean="0">
                          <a:ln>
                            <a:noFill/>
                          </a:ln>
                          <a:solidFill>
                            <a:srgbClr val="FF3300"/>
                          </a:solidFill>
                          <a:effectLst/>
                          <a:latin typeface="Arial" charset="0"/>
                          <a:ea typeface="宋体" pitchFamily="2" charset="-122"/>
                        </a:rPr>
                        <a:t>hit</a:t>
                      </a:r>
                      <a:r>
                        <a:rPr kumimoji="1" lang="en-US" altLang="zh-CN" sz="1100" b="1" i="0" u="none" strike="noStrike" cap="none" normalizeH="0" baseline="0" dirty="0" smtClean="0">
                          <a:ln>
                            <a:noFill/>
                          </a:ln>
                          <a:solidFill>
                            <a:schemeClr val="tx1"/>
                          </a:solidFill>
                          <a:effectLst/>
                          <a:latin typeface="Arial" charset="0"/>
                          <a:ea typeface="宋体" pitchFamily="2" charset="-122"/>
                        </a:rPr>
                        <a:t> of address(10110)</a:t>
                      </a:r>
                    </a:p>
                  </a:txBody>
                  <a:tcPr marT="45710" marB="45710" horzOverflow="overflow">
                    <a:lnL>
                      <a:noFill/>
                    </a:lnL>
                    <a:lnR>
                      <a:noFill/>
                    </a:lnR>
                    <a:lnT>
                      <a:noFill/>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spTree>
  </p:cSld>
  <p:clrMapOvr>
    <a:masterClrMapping/>
  </p:clrMapOvr>
  <p:transition spd="med">
    <p:random/>
    <p:sndAc>
      <p:stSnd>
        <p:snd r:embed="rId2" name="chimes.wav"/>
      </p:stSnd>
    </p:sndAc>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a:xfrm>
            <a:off x="4310050" y="-100013"/>
            <a:ext cx="5900750" cy="990601"/>
          </a:xfrm>
        </p:spPr>
        <p:txBody>
          <a:bodyPr/>
          <a:lstStyle/>
          <a:p>
            <a:pPr eaLnBrk="1" hangingPunct="1">
              <a:defRPr/>
            </a:pPr>
            <a:r>
              <a:rPr lang="en-US" altLang="zh-CN" dirty="0"/>
              <a:t>Access sequence-2</a:t>
            </a:r>
          </a:p>
        </p:txBody>
      </p:sp>
      <p:sp>
        <p:nvSpPr>
          <p:cNvPr id="17411" name="AutoShape 3"/>
          <p:cNvSpPr>
            <a:spLocks noGrp="1" noChangeArrowheads="1"/>
          </p:cNvSpPr>
          <p:nvPr>
            <p:ph idx="1"/>
          </p:nvPr>
        </p:nvSpPr>
        <p:spPr>
          <a:xfrm>
            <a:off x="4167174" y="836613"/>
            <a:ext cx="6500826" cy="863600"/>
          </a:xfrm>
        </p:spPr>
        <p:txBody>
          <a:bodyPr/>
          <a:lstStyle/>
          <a:p>
            <a:pPr eaLnBrk="1" hangingPunct="1">
              <a:buNone/>
            </a:pPr>
            <a:r>
              <a:rPr lang="en-US" altLang="zh-CN" sz="2000" dirty="0"/>
              <a:t>10110,11010,</a:t>
            </a:r>
            <a:r>
              <a:rPr lang="en-US" altLang="zh-CN" sz="2000" dirty="0">
                <a:solidFill>
                  <a:srgbClr val="FF3300"/>
                </a:solidFill>
              </a:rPr>
              <a:t>10110</a:t>
            </a:r>
            <a:r>
              <a:rPr lang="en-US" altLang="zh-CN" sz="2000" dirty="0"/>
              <a:t>,</a:t>
            </a:r>
            <a:r>
              <a:rPr lang="en-US" altLang="zh-CN" sz="2000" dirty="0">
                <a:solidFill>
                  <a:srgbClr val="FF3300"/>
                </a:solidFill>
              </a:rPr>
              <a:t>11010</a:t>
            </a:r>
            <a:r>
              <a:rPr lang="en-US" altLang="zh-CN" sz="2000" dirty="0"/>
              <a:t>,10000,00011,</a:t>
            </a:r>
            <a:r>
              <a:rPr lang="en-US" altLang="zh-CN" sz="2000" dirty="0">
                <a:solidFill>
                  <a:srgbClr val="FF3300"/>
                </a:solidFill>
              </a:rPr>
              <a:t>10000</a:t>
            </a:r>
            <a:r>
              <a:rPr lang="en-US" altLang="zh-CN" sz="2000" dirty="0"/>
              <a:t>,10010</a:t>
            </a:r>
          </a:p>
        </p:txBody>
      </p:sp>
      <p:graphicFrame>
        <p:nvGraphicFramePr>
          <p:cNvPr id="345360" name="Group 272"/>
          <p:cNvGraphicFramePr>
            <a:graphicFrameLocks noGrp="1"/>
          </p:cNvGraphicFramePr>
          <p:nvPr/>
        </p:nvGraphicFramePr>
        <p:xfrm>
          <a:off x="1881159" y="1214422"/>
          <a:ext cx="4105275" cy="2590600"/>
        </p:xfrm>
        <a:graphic>
          <a:graphicData uri="http://schemas.openxmlformats.org/drawingml/2006/table">
            <a:tbl>
              <a:tblPr/>
              <a:tblGrid>
                <a:gridCol w="587375"/>
                <a:gridCol w="355600"/>
                <a:gridCol w="1581150"/>
                <a:gridCol w="1581150"/>
              </a:tblGrid>
              <a:tr h="23243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Index</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bg1"/>
                          </a:solidFill>
                          <a:effectLst/>
                          <a:latin typeface="Arial" charset="0"/>
                          <a:ea typeface="宋体" pitchFamily="2" charset="-122"/>
                        </a:rPr>
                        <a:t>V</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E36FE"/>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bg1"/>
                          </a:solidFill>
                          <a:effectLst/>
                          <a:latin typeface="Arial" charset="0"/>
                          <a:ea typeface="宋体" pitchFamily="2" charset="-122"/>
                        </a:rPr>
                        <a:t>Tag</a:t>
                      </a: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E36FE"/>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bg1"/>
                          </a:solidFill>
                          <a:effectLst/>
                          <a:latin typeface="Arial" charset="0"/>
                          <a:ea typeface="宋体" pitchFamily="2" charset="-122"/>
                        </a:rPr>
                        <a:t>Data</a:t>
                      </a: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E36FE"/>
                    </a:solidFill>
                  </a:tcPr>
                </a:tc>
              </a:tr>
              <a:tr h="23243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000</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Y</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(10)</a:t>
                      </a:r>
                      <a:r>
                        <a:rPr kumimoji="1" lang="en-US" altLang="zh-CN" sz="1100" b="1" i="0" u="none" strike="noStrike" cap="none" normalizeH="0" baseline="-25000" smtClean="0">
                          <a:ln>
                            <a:noFill/>
                          </a:ln>
                          <a:solidFill>
                            <a:schemeClr val="tx1"/>
                          </a:solidFill>
                          <a:effectLst/>
                          <a:latin typeface="Arial" charset="0"/>
                          <a:ea typeface="宋体" pitchFamily="2" charset="-122"/>
                        </a:rPr>
                        <a:t>2</a:t>
                      </a: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Memory(10000)</a:t>
                      </a: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r>
              <a:tr h="23243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001</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243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010</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Y</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(11)</a:t>
                      </a:r>
                      <a:r>
                        <a:rPr kumimoji="1" lang="en-US" altLang="zh-CN" sz="1100" b="1" i="0" u="none" strike="noStrike" cap="none" normalizeH="0" baseline="-25000" smtClean="0">
                          <a:ln>
                            <a:noFill/>
                          </a:ln>
                          <a:solidFill>
                            <a:schemeClr val="tx1"/>
                          </a:solidFill>
                          <a:effectLst/>
                          <a:latin typeface="Arial" charset="0"/>
                          <a:ea typeface="宋体" pitchFamily="2" charset="-122"/>
                        </a:rPr>
                        <a:t>2</a:t>
                      </a: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Memory(11010)</a:t>
                      </a: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3778">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011</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243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100</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243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101</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243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110</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Y</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(10)</a:t>
                      </a:r>
                      <a:r>
                        <a:rPr kumimoji="1" lang="en-US" altLang="zh-CN" sz="1100" b="1" i="0" u="none" strike="noStrike" cap="none" normalizeH="0" baseline="-25000" smtClean="0">
                          <a:ln>
                            <a:noFill/>
                          </a:ln>
                          <a:solidFill>
                            <a:schemeClr val="tx1"/>
                          </a:solidFill>
                          <a:effectLst/>
                          <a:latin typeface="Arial" charset="0"/>
                          <a:ea typeface="宋体" pitchFamily="2" charset="-122"/>
                        </a:rPr>
                        <a:t>2</a:t>
                      </a: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Memory(10110)</a:t>
                      </a: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243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111</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2435">
                <a:tc gridSpan="4">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f. After handling a miss of address(10000)</a:t>
                      </a:r>
                    </a:p>
                  </a:txBody>
                  <a:tcPr marT="45710" marB="45710" horzOverflow="overflow">
                    <a:lnL>
                      <a:noFill/>
                    </a:lnL>
                    <a:lnR>
                      <a:noFill/>
                    </a:lnR>
                    <a:lnT>
                      <a:noFill/>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graphicFrame>
        <p:nvGraphicFramePr>
          <p:cNvPr id="345361" name="Group 273"/>
          <p:cNvGraphicFramePr>
            <a:graphicFrameLocks noGrp="1"/>
          </p:cNvGraphicFramePr>
          <p:nvPr/>
        </p:nvGraphicFramePr>
        <p:xfrm>
          <a:off x="6096001" y="1184549"/>
          <a:ext cx="4105275" cy="2590800"/>
        </p:xfrm>
        <a:graphic>
          <a:graphicData uri="http://schemas.openxmlformats.org/drawingml/2006/table">
            <a:tbl>
              <a:tblPr/>
              <a:tblGrid>
                <a:gridCol w="587375"/>
                <a:gridCol w="355600"/>
                <a:gridCol w="1581150"/>
                <a:gridCol w="1581150"/>
              </a:tblGrid>
              <a:tr h="19367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Index</a:t>
                      </a:r>
                    </a:p>
                  </a:txBody>
                  <a:tcPr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bg1"/>
                          </a:solidFill>
                          <a:effectLst/>
                          <a:latin typeface="Arial" charset="0"/>
                          <a:ea typeface="宋体" pitchFamily="2" charset="-122"/>
                        </a:rPr>
                        <a:t>V</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E36FE"/>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bg1"/>
                          </a:solidFill>
                          <a:effectLst/>
                          <a:latin typeface="Arial" charset="0"/>
                          <a:ea typeface="宋体" pitchFamily="2" charset="-122"/>
                        </a:rPr>
                        <a:t>Tag</a:t>
                      </a:r>
                    </a:p>
                  </a:txBody>
                  <a:tcPr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E36FE"/>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bg1"/>
                          </a:solidFill>
                          <a:effectLst/>
                          <a:latin typeface="Arial" charset="0"/>
                          <a:ea typeface="宋体" pitchFamily="2" charset="-122"/>
                        </a:rPr>
                        <a:t>Data</a:t>
                      </a:r>
                    </a:p>
                  </a:txBody>
                  <a:tcPr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E36FE"/>
                    </a:solidFill>
                  </a:tcPr>
                </a:tc>
              </a:tr>
              <a:tr h="17462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000</a:t>
                      </a:r>
                    </a:p>
                  </a:txBody>
                  <a:tcPr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Y</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(10)</a:t>
                      </a:r>
                      <a:r>
                        <a:rPr kumimoji="1" lang="en-US" altLang="zh-CN" sz="1100" b="1" i="0" u="none" strike="noStrike" cap="none" normalizeH="0" baseline="-2500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Memory(10000)</a:t>
                      </a:r>
                    </a:p>
                  </a:txBody>
                  <a:tcPr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0338">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001</a:t>
                      </a:r>
                    </a:p>
                  </a:txBody>
                  <a:tcPr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192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010</a:t>
                      </a:r>
                    </a:p>
                  </a:txBody>
                  <a:tcPr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Y</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(11)</a:t>
                      </a:r>
                      <a:r>
                        <a:rPr kumimoji="1" lang="en-US" altLang="zh-CN" sz="1100" b="1" i="0" u="none" strike="noStrike" cap="none" normalizeH="0" baseline="-2500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Memory(11010)</a:t>
                      </a:r>
                    </a:p>
                  </a:txBody>
                  <a:tcPr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0338">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011</a:t>
                      </a:r>
                    </a:p>
                  </a:txBody>
                  <a:tcPr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Y</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(00)</a:t>
                      </a:r>
                      <a:r>
                        <a:rPr kumimoji="1" lang="en-US" altLang="zh-CN" sz="1100" b="1" i="0" u="none" strike="noStrike" cap="none" normalizeH="0" baseline="-2500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Memory(00011)</a:t>
                      </a:r>
                    </a:p>
                  </a:txBody>
                  <a:tcPr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r>
              <a:tr h="160338">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100</a:t>
                      </a:r>
                    </a:p>
                  </a:txBody>
                  <a:tcPr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192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101</a:t>
                      </a:r>
                    </a:p>
                  </a:txBody>
                  <a:tcPr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0338">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110</a:t>
                      </a:r>
                    </a:p>
                  </a:txBody>
                  <a:tcPr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Y</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(10)</a:t>
                      </a:r>
                      <a:r>
                        <a:rPr kumimoji="1" lang="en-US" altLang="zh-CN" sz="1100" b="1" i="0" u="none" strike="noStrike" cap="none" normalizeH="0" baseline="-2500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Memory(10110)</a:t>
                      </a:r>
                    </a:p>
                  </a:txBody>
                  <a:tcPr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192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111</a:t>
                      </a:r>
                    </a:p>
                  </a:txBody>
                  <a:tcPr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0338">
                <a:tc gridSpan="4">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g. After handling a miss of address(00011)</a:t>
                      </a:r>
                    </a:p>
                  </a:txBody>
                  <a:tcPr horzOverflow="overflow">
                    <a:lnL>
                      <a:noFill/>
                    </a:lnL>
                    <a:lnR>
                      <a:noFill/>
                    </a:lnR>
                    <a:lnT>
                      <a:noFill/>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graphicFrame>
        <p:nvGraphicFramePr>
          <p:cNvPr id="345363" name="Group 275"/>
          <p:cNvGraphicFramePr>
            <a:graphicFrameLocks noGrp="1"/>
          </p:cNvGraphicFramePr>
          <p:nvPr/>
        </p:nvGraphicFramePr>
        <p:xfrm>
          <a:off x="1881159" y="3786191"/>
          <a:ext cx="4105275" cy="2590600"/>
        </p:xfrm>
        <a:graphic>
          <a:graphicData uri="http://schemas.openxmlformats.org/drawingml/2006/table">
            <a:tbl>
              <a:tblPr/>
              <a:tblGrid>
                <a:gridCol w="587375"/>
                <a:gridCol w="355600"/>
                <a:gridCol w="1581150"/>
                <a:gridCol w="1581150"/>
              </a:tblGrid>
              <a:tr h="23574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Index</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bg1"/>
                          </a:solidFill>
                          <a:effectLst/>
                          <a:latin typeface="Arial" charset="0"/>
                          <a:ea typeface="宋体" pitchFamily="2" charset="-122"/>
                        </a:rPr>
                        <a:t>V</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E36FE"/>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bg1"/>
                          </a:solidFill>
                          <a:effectLst/>
                          <a:latin typeface="Arial" charset="0"/>
                          <a:ea typeface="宋体" pitchFamily="2" charset="-122"/>
                        </a:rPr>
                        <a:t>Tag</a:t>
                      </a: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E36FE"/>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bg1"/>
                          </a:solidFill>
                          <a:effectLst/>
                          <a:latin typeface="Arial" charset="0"/>
                          <a:ea typeface="宋体" pitchFamily="2" charset="-122"/>
                        </a:rPr>
                        <a:t>Data</a:t>
                      </a: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E36FE"/>
                    </a:solidFill>
                  </a:tcPr>
                </a:tc>
              </a:tr>
              <a:tr h="23574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000</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Y</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(10)</a:t>
                      </a:r>
                      <a:r>
                        <a:rPr kumimoji="1" lang="en-US" altLang="zh-CN" sz="1100" b="1" i="0" u="none" strike="noStrike" cap="none" normalizeH="0" baseline="-25000" dirty="0" smtClean="0">
                          <a:ln>
                            <a:noFill/>
                          </a:ln>
                          <a:solidFill>
                            <a:schemeClr val="tx1"/>
                          </a:solidFill>
                          <a:effectLst/>
                          <a:latin typeface="Arial" charset="0"/>
                          <a:ea typeface="宋体" pitchFamily="2" charset="-122"/>
                        </a:rPr>
                        <a:t>2</a:t>
                      </a: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Memory(10000)</a:t>
                      </a: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r>
              <a:tr h="23574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001</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574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010</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Y</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(11)</a:t>
                      </a:r>
                      <a:r>
                        <a:rPr kumimoji="1" lang="en-US" altLang="zh-CN" sz="1100" b="1" i="0" u="none" strike="noStrike" cap="none" normalizeH="0" baseline="-25000" smtClean="0">
                          <a:ln>
                            <a:noFill/>
                          </a:ln>
                          <a:solidFill>
                            <a:schemeClr val="tx1"/>
                          </a:solidFill>
                          <a:effectLst/>
                          <a:latin typeface="Arial" charset="0"/>
                          <a:ea typeface="宋体" pitchFamily="2" charset="-122"/>
                        </a:rPr>
                        <a:t>2</a:t>
                      </a: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Memory(11010)</a:t>
                      </a: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574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011</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Y</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(00)</a:t>
                      </a:r>
                      <a:r>
                        <a:rPr kumimoji="1" lang="en-US" altLang="zh-CN" sz="1100" b="1" i="0" u="none" strike="noStrike" cap="none" normalizeH="0" baseline="-25000" smtClean="0">
                          <a:ln>
                            <a:noFill/>
                          </a:ln>
                          <a:solidFill>
                            <a:schemeClr val="tx1"/>
                          </a:solidFill>
                          <a:effectLst/>
                          <a:latin typeface="Arial" charset="0"/>
                          <a:ea typeface="宋体" pitchFamily="2" charset="-122"/>
                        </a:rPr>
                        <a:t>2</a:t>
                      </a: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Memory(00011)</a:t>
                      </a: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574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100</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574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101</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574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110</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Y</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(10)</a:t>
                      </a:r>
                      <a:r>
                        <a:rPr kumimoji="1" lang="en-US" altLang="zh-CN" sz="1100" b="1" i="0" u="none" strike="noStrike" cap="none" normalizeH="0" baseline="-25000" smtClean="0">
                          <a:ln>
                            <a:noFill/>
                          </a:ln>
                          <a:solidFill>
                            <a:schemeClr val="tx1"/>
                          </a:solidFill>
                          <a:effectLst/>
                          <a:latin typeface="Arial" charset="0"/>
                          <a:ea typeface="宋体" pitchFamily="2" charset="-122"/>
                        </a:rPr>
                        <a:t>2</a:t>
                      </a: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Memory(10110)</a:t>
                      </a: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574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111</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5745">
                <a:tc gridSpan="4">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h. After handling a </a:t>
                      </a:r>
                      <a:r>
                        <a:rPr kumimoji="1" lang="en-US" altLang="zh-CN" sz="1100" b="1" i="0" u="none" strike="noStrike" cap="none" normalizeH="0" baseline="0" dirty="0" smtClean="0">
                          <a:ln>
                            <a:noFill/>
                          </a:ln>
                          <a:solidFill>
                            <a:srgbClr val="FF3300"/>
                          </a:solidFill>
                          <a:effectLst/>
                          <a:latin typeface="Arial" charset="0"/>
                          <a:ea typeface="宋体" pitchFamily="2" charset="-122"/>
                        </a:rPr>
                        <a:t>hit</a:t>
                      </a:r>
                      <a:r>
                        <a:rPr kumimoji="1" lang="en-US" altLang="zh-CN" sz="1100" b="1" i="0" u="none" strike="noStrike" cap="none" normalizeH="0" baseline="0" dirty="0" smtClean="0">
                          <a:ln>
                            <a:noFill/>
                          </a:ln>
                          <a:solidFill>
                            <a:schemeClr val="tx1"/>
                          </a:solidFill>
                          <a:effectLst/>
                          <a:latin typeface="Arial" charset="0"/>
                          <a:ea typeface="宋体" pitchFamily="2" charset="-122"/>
                        </a:rPr>
                        <a:t> of address(10000)</a:t>
                      </a:r>
                    </a:p>
                  </a:txBody>
                  <a:tcPr marT="45710" marB="45710" horzOverflow="overflow">
                    <a:lnL>
                      <a:noFill/>
                    </a:lnL>
                    <a:lnR>
                      <a:noFill/>
                    </a:lnR>
                    <a:lnT>
                      <a:noFill/>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graphicFrame>
        <p:nvGraphicFramePr>
          <p:cNvPr id="345365" name="Group 277"/>
          <p:cNvGraphicFramePr>
            <a:graphicFrameLocks noGrp="1"/>
          </p:cNvGraphicFramePr>
          <p:nvPr/>
        </p:nvGraphicFramePr>
        <p:xfrm>
          <a:off x="6167439" y="3857628"/>
          <a:ext cx="4105275" cy="2590600"/>
        </p:xfrm>
        <a:graphic>
          <a:graphicData uri="http://schemas.openxmlformats.org/drawingml/2006/table">
            <a:tbl>
              <a:tblPr/>
              <a:tblGrid>
                <a:gridCol w="587375"/>
                <a:gridCol w="355600"/>
                <a:gridCol w="1581150"/>
                <a:gridCol w="1581150"/>
              </a:tblGrid>
              <a:tr h="237388">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Index</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bg1"/>
                          </a:solidFill>
                          <a:effectLst/>
                          <a:latin typeface="Arial" charset="0"/>
                          <a:ea typeface="宋体" pitchFamily="2" charset="-122"/>
                        </a:rPr>
                        <a:t>V</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E36FE"/>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bg1"/>
                          </a:solidFill>
                          <a:effectLst/>
                          <a:latin typeface="Arial" charset="0"/>
                          <a:ea typeface="宋体" pitchFamily="2" charset="-122"/>
                        </a:rPr>
                        <a:t>Tag</a:t>
                      </a: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E36FE"/>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bg1"/>
                          </a:solidFill>
                          <a:effectLst/>
                          <a:latin typeface="Arial" charset="0"/>
                          <a:ea typeface="宋体" pitchFamily="2" charset="-122"/>
                        </a:rPr>
                        <a:t>Data</a:t>
                      </a: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E36FE"/>
                    </a:solidFill>
                  </a:tcPr>
                </a:tc>
              </a:tr>
              <a:tr h="237388">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000</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Y</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(10)</a:t>
                      </a:r>
                      <a:r>
                        <a:rPr kumimoji="1" lang="en-US" altLang="zh-CN" sz="1100" b="1" i="0" u="none" strike="noStrike" cap="none" normalizeH="0" baseline="-25000" smtClean="0">
                          <a:ln>
                            <a:noFill/>
                          </a:ln>
                          <a:solidFill>
                            <a:schemeClr val="tx1"/>
                          </a:solidFill>
                          <a:effectLst/>
                          <a:latin typeface="Arial" charset="0"/>
                          <a:ea typeface="宋体" pitchFamily="2" charset="-122"/>
                        </a:rPr>
                        <a:t>2</a:t>
                      </a: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Memory(10000)</a:t>
                      </a: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7388">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001</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7388">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010</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bg1"/>
                          </a:solidFill>
                          <a:effectLst/>
                          <a:latin typeface="Arial" charset="0"/>
                          <a:ea typeface="宋体" pitchFamily="2" charset="-122"/>
                        </a:rPr>
                        <a:t>Y</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80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bg1"/>
                          </a:solidFill>
                          <a:effectLst/>
                          <a:latin typeface="Arial" charset="0"/>
                          <a:ea typeface="宋体" pitchFamily="2" charset="-122"/>
                        </a:rPr>
                        <a:t>(11)→ (10)</a:t>
                      </a:r>
                      <a:r>
                        <a:rPr kumimoji="1" lang="en-US" altLang="zh-CN" sz="1100" b="1" i="0" u="none" strike="noStrike" cap="none" normalizeH="0" baseline="-25000" smtClean="0">
                          <a:ln>
                            <a:noFill/>
                          </a:ln>
                          <a:solidFill>
                            <a:schemeClr val="bg1"/>
                          </a:solidFill>
                          <a:effectLst/>
                          <a:latin typeface="Arial" charset="0"/>
                          <a:ea typeface="宋体" pitchFamily="2" charset="-122"/>
                        </a:rPr>
                        <a:t>2</a:t>
                      </a: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80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bg1"/>
                          </a:solidFill>
                          <a:effectLst/>
                          <a:latin typeface="Arial" charset="0"/>
                          <a:ea typeface="宋体" pitchFamily="2" charset="-122"/>
                        </a:rPr>
                        <a:t>Memory(10010)</a:t>
                      </a: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8000"/>
                    </a:solidFill>
                  </a:tcPr>
                </a:tc>
              </a:tr>
              <a:tr h="237388">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011</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Y</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(00)</a:t>
                      </a:r>
                      <a:r>
                        <a:rPr kumimoji="1" lang="en-US" altLang="zh-CN" sz="1100" b="1" i="0" u="none" strike="noStrike" cap="none" normalizeH="0" baseline="-25000" smtClean="0">
                          <a:ln>
                            <a:noFill/>
                          </a:ln>
                          <a:solidFill>
                            <a:schemeClr val="tx1"/>
                          </a:solidFill>
                          <a:effectLst/>
                          <a:latin typeface="Arial" charset="0"/>
                          <a:ea typeface="宋体" pitchFamily="2" charset="-122"/>
                        </a:rPr>
                        <a:t>2</a:t>
                      </a: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Memory(00011)</a:t>
                      </a: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109">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100</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7388">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101</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7388">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110</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Y</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(10)</a:t>
                      </a:r>
                      <a:r>
                        <a:rPr kumimoji="1" lang="en-US" altLang="zh-CN" sz="1100" b="1" i="0" u="none" strike="noStrike" cap="none" normalizeH="0" baseline="-25000" smtClean="0">
                          <a:ln>
                            <a:noFill/>
                          </a:ln>
                          <a:solidFill>
                            <a:schemeClr val="tx1"/>
                          </a:solidFill>
                          <a:effectLst/>
                          <a:latin typeface="Arial" charset="0"/>
                          <a:ea typeface="宋体" pitchFamily="2" charset="-122"/>
                        </a:rPr>
                        <a:t>2</a:t>
                      </a: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smtClean="0">
                          <a:ln>
                            <a:noFill/>
                          </a:ln>
                          <a:solidFill>
                            <a:schemeClr val="tx1"/>
                          </a:solidFill>
                          <a:effectLst/>
                          <a:latin typeface="Arial" charset="0"/>
                          <a:ea typeface="宋体" pitchFamily="2" charset="-122"/>
                        </a:rPr>
                        <a:t>Memory(10110)</a:t>
                      </a: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7388">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111</a:t>
                      </a:r>
                    </a:p>
                  </a:txBody>
                  <a:tcPr marT="45710" marB="45710" horzOverflow="overflow">
                    <a:lnL>
                      <a:noFill/>
                    </a:lnL>
                    <a:lnR w="28575"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smtClean="0">
                          <a:ln>
                            <a:noFill/>
                          </a:ln>
                          <a:solidFill>
                            <a:schemeClr val="tx1"/>
                          </a:solidFill>
                          <a:effectLst/>
                          <a:latin typeface="Arial" charset="0"/>
                          <a:ea typeface="宋体" pitchFamily="2" charset="-122"/>
                        </a:rPr>
                        <a:t>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smtClean="0">
                        <a:ln>
                          <a:noFill/>
                        </a:ln>
                        <a:solidFill>
                          <a:schemeClr val="tx1"/>
                        </a:solidFill>
                        <a:effectLst/>
                        <a:latin typeface="Arial" charset="0"/>
                        <a:ea typeface="宋体" pitchFamily="2" charset="-122"/>
                      </a:endParaRPr>
                    </a:p>
                  </a:txBody>
                  <a:tcPr marT="45710" marB="45710" horzOverflow="overflow">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100" b="1" i="0" u="none" strike="noStrike" cap="none" normalizeH="0" baseline="0" dirty="0" smtClean="0">
                        <a:ln>
                          <a:noFill/>
                        </a:ln>
                        <a:solidFill>
                          <a:schemeClr val="tx1"/>
                        </a:solidFill>
                        <a:effectLst/>
                        <a:latin typeface="Arial" charset="0"/>
                        <a:ea typeface="宋体" pitchFamily="2" charset="-122"/>
                      </a:endParaRPr>
                    </a:p>
                  </a:txBody>
                  <a:tcPr marT="45710" marB="45710" horzOverflow="overflow">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7388">
                <a:tc gridSpan="4">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1" lang="en-US" altLang="zh-CN" sz="1100" b="1" i="0" u="none" strike="noStrike" cap="none" normalizeH="0" baseline="0" dirty="0" err="1" smtClean="0">
                          <a:ln>
                            <a:noFill/>
                          </a:ln>
                          <a:solidFill>
                            <a:schemeClr val="tx1"/>
                          </a:solidFill>
                          <a:effectLst/>
                          <a:latin typeface="Arial" charset="0"/>
                          <a:ea typeface="宋体" pitchFamily="2" charset="-122"/>
                        </a:rPr>
                        <a:t>i</a:t>
                      </a:r>
                      <a:r>
                        <a:rPr kumimoji="1" lang="en-US" altLang="zh-CN" sz="1100" b="1" i="0" u="none" strike="noStrike" cap="none" normalizeH="0" baseline="0" dirty="0" smtClean="0">
                          <a:ln>
                            <a:noFill/>
                          </a:ln>
                          <a:solidFill>
                            <a:schemeClr val="tx1"/>
                          </a:solidFill>
                          <a:effectLst/>
                          <a:latin typeface="Arial" charset="0"/>
                          <a:ea typeface="宋体" pitchFamily="2" charset="-122"/>
                        </a:rPr>
                        <a:t>. After handling a miss of address(10010)</a:t>
                      </a:r>
                    </a:p>
                  </a:txBody>
                  <a:tcPr marT="45710" marB="45710" horzOverflow="overflow">
                    <a:lnL>
                      <a:noFill/>
                    </a:lnL>
                    <a:lnR>
                      <a:noFill/>
                    </a:lnR>
                    <a:lnT>
                      <a:noFill/>
                    </a:lnT>
                    <a:lnB>
                      <a:noFill/>
                    </a:lnB>
                    <a:lnTlToBr>
                      <a:noFill/>
                    </a:lnTlToBr>
                    <a:lnBlToTr>
                      <a:noFill/>
                    </a:lnBlToTr>
                    <a:solidFill>
                      <a:srgbClr val="FEF5EE"/>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sp>
        <p:nvSpPr>
          <p:cNvPr id="17620" name="Oval 278"/>
          <p:cNvSpPr>
            <a:spLocks noChangeArrowheads="1"/>
          </p:cNvSpPr>
          <p:nvPr/>
        </p:nvSpPr>
        <p:spPr bwMode="auto">
          <a:xfrm>
            <a:off x="6524629" y="4500571"/>
            <a:ext cx="2232025" cy="500067"/>
          </a:xfrm>
          <a:prstGeom prst="ellipse">
            <a:avLst/>
          </a:prstGeom>
          <a:noFill/>
          <a:ln w="9525">
            <a:solidFill>
              <a:srgbClr val="FF3300"/>
            </a:solidFill>
            <a:prstDash val="dash"/>
            <a:miter lim="800000"/>
            <a:headEnd/>
            <a:tailEnd/>
          </a:ln>
          <a:effectLst/>
        </p:spPr>
        <p:txBody>
          <a:bodyPr wrap="none" anchor="ctr"/>
          <a:lstStyle/>
          <a:p>
            <a:endParaRPr lang="zh-CN" altLang="en-US"/>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sz="2800" dirty="0"/>
              <a:t>Chapter Five: Large and Fast: </a:t>
            </a:r>
            <a:br>
              <a:rPr lang="en-US" altLang="zh-CN" sz="2800" dirty="0"/>
            </a:br>
            <a:r>
              <a:rPr lang="en-US" altLang="zh-CN" sz="2800" dirty="0"/>
              <a:t>Exploiting Memory Hierarchy </a:t>
            </a:r>
            <a:endParaRPr lang="zh-CN" altLang="en-US" sz="2800" dirty="0"/>
          </a:p>
        </p:txBody>
      </p:sp>
      <p:sp>
        <p:nvSpPr>
          <p:cNvPr id="3" name="内容占位符 2"/>
          <p:cNvSpPr>
            <a:spLocks noGrp="1"/>
          </p:cNvSpPr>
          <p:nvPr>
            <p:ph idx="1"/>
          </p:nvPr>
        </p:nvSpPr>
        <p:spPr>
          <a:xfrm>
            <a:off x="1847528" y="1132526"/>
            <a:ext cx="8820150" cy="5256213"/>
          </a:xfrm>
        </p:spPr>
        <p:txBody>
          <a:bodyPr>
            <a:normAutofit fontScale="92500" lnSpcReduction="20000"/>
          </a:bodyPr>
          <a:lstStyle/>
          <a:p>
            <a:pPr eaLnBrk="1" hangingPunct="1">
              <a:defRPr/>
            </a:pPr>
            <a:r>
              <a:rPr lang="en-US" altLang="zh-CN" b="1" dirty="0" smtClean="0">
                <a:solidFill>
                  <a:srgbClr val="FF0000"/>
                </a:solidFill>
              </a:rPr>
              <a:t>5.1 Introduction</a:t>
            </a:r>
          </a:p>
          <a:p>
            <a:pPr eaLnBrk="1" hangingPunct="1">
              <a:defRPr/>
            </a:pPr>
            <a:r>
              <a:rPr lang="en-US" altLang="zh-CN" b="1" dirty="0" smtClean="0">
                <a:solidFill>
                  <a:srgbClr val="FF0000"/>
                </a:solidFill>
              </a:rPr>
              <a:t>5.2 Memory technology</a:t>
            </a:r>
          </a:p>
          <a:p>
            <a:pPr eaLnBrk="1" hangingPunct="1">
              <a:defRPr/>
            </a:pPr>
            <a:r>
              <a:rPr lang="en-US" altLang="zh-CN" b="1" dirty="0" smtClean="0">
                <a:solidFill>
                  <a:srgbClr val="FF0000"/>
                </a:solidFill>
              </a:rPr>
              <a:t>5.3 The basics of Caches</a:t>
            </a:r>
          </a:p>
          <a:p>
            <a:pPr eaLnBrk="1" hangingPunct="1">
              <a:defRPr/>
            </a:pPr>
            <a:r>
              <a:rPr lang="en-US" altLang="zh-CN" b="1" dirty="0" smtClean="0">
                <a:solidFill>
                  <a:srgbClr val="FF0000"/>
                </a:solidFill>
              </a:rPr>
              <a:t>5.4 Measuring and Improving Cache Performance</a:t>
            </a:r>
          </a:p>
          <a:p>
            <a:pPr eaLnBrk="1" hangingPunct="1">
              <a:defRPr/>
            </a:pPr>
            <a:r>
              <a:rPr lang="en-US" altLang="zh-CN" b="1" dirty="0" smtClean="0">
                <a:solidFill>
                  <a:schemeClr val="bg1">
                    <a:lumMod val="75000"/>
                  </a:schemeClr>
                </a:solidFill>
              </a:rPr>
              <a:t>5.5 Dependable Memory Hierarchy</a:t>
            </a:r>
          </a:p>
          <a:p>
            <a:pPr eaLnBrk="1" hangingPunct="1">
              <a:defRPr/>
            </a:pPr>
            <a:r>
              <a:rPr lang="en-US" altLang="zh-CN" b="1" dirty="0" smtClean="0">
                <a:solidFill>
                  <a:srgbClr val="FF0000"/>
                </a:solidFill>
              </a:rPr>
              <a:t>5.7  Virtual Memory </a:t>
            </a:r>
          </a:p>
          <a:p>
            <a:pPr eaLnBrk="1" hangingPunct="1">
              <a:defRPr/>
            </a:pPr>
            <a:r>
              <a:rPr lang="en-US" altLang="zh-CN" b="1" dirty="0" smtClean="0">
                <a:solidFill>
                  <a:srgbClr val="FF0000"/>
                </a:solidFill>
              </a:rPr>
              <a:t>5.6 Virtual Machines </a:t>
            </a:r>
          </a:p>
          <a:p>
            <a:pPr>
              <a:defRPr/>
            </a:pPr>
            <a:r>
              <a:rPr lang="en-US" altLang="zh-CN" b="1" dirty="0" smtClean="0">
                <a:solidFill>
                  <a:srgbClr val="FF0000"/>
                </a:solidFill>
              </a:rPr>
              <a:t>5.8 </a:t>
            </a:r>
            <a:r>
              <a:rPr lang="en-US" altLang="zh-CN" b="1" dirty="0">
                <a:solidFill>
                  <a:srgbClr val="FF0000"/>
                </a:solidFill>
              </a:rPr>
              <a:t>A Common Framework for Memory Hierarchies </a:t>
            </a:r>
          </a:p>
          <a:p>
            <a:pPr eaLnBrk="1" hangingPunct="1">
              <a:defRPr/>
            </a:pPr>
            <a:r>
              <a:rPr lang="en-US" altLang="zh-CN" b="1" dirty="0" smtClean="0">
                <a:solidFill>
                  <a:srgbClr val="00B050"/>
                </a:solidFill>
              </a:rPr>
              <a:t>5.9 Using a Finite-State Machine to Control a Simple Cache </a:t>
            </a:r>
          </a:p>
          <a:p>
            <a:pPr eaLnBrk="1" hangingPunct="1">
              <a:defRPr/>
            </a:pPr>
            <a:endParaRPr lang="zh-CN" altLang="en-US" b="1" dirty="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1749425" y="312739"/>
            <a:ext cx="3168650" cy="477837"/>
          </a:xfrm>
          <a:prstGeom prst="rect">
            <a:avLst/>
          </a:prstGeom>
          <a:noFill/>
          <a:ln w="9525">
            <a:noFill/>
            <a:miter lim="800000"/>
            <a:headEnd/>
            <a:tailEnd/>
          </a:ln>
          <a:effectLst/>
        </p:spPr>
        <p:txBody>
          <a:bodyPr wrap="none" anchor="ctr"/>
          <a:lstStyle/>
          <a:p>
            <a:endParaRPr lang="zh-CN" altLang="en-US"/>
          </a:p>
        </p:txBody>
      </p:sp>
      <p:sp>
        <p:nvSpPr>
          <p:cNvPr id="272388" name="Rectangle 4"/>
          <p:cNvSpPr>
            <a:spLocks noGrp="1" noChangeArrowheads="1"/>
          </p:cNvSpPr>
          <p:nvPr>
            <p:ph type="title"/>
          </p:nvPr>
        </p:nvSpPr>
        <p:spPr>
          <a:xfrm>
            <a:off x="4381488" y="81558"/>
            <a:ext cx="5900750" cy="1061426"/>
          </a:xfrm>
        </p:spPr>
        <p:txBody>
          <a:bodyPr/>
          <a:lstStyle/>
          <a:p>
            <a:pPr eaLnBrk="1" hangingPunct="1">
              <a:defRPr/>
            </a:pPr>
            <a:r>
              <a:rPr lang="en-US" altLang="zh-CN" sz="3200" dirty="0"/>
              <a:t>Direct Mapped Cache construction</a:t>
            </a:r>
          </a:p>
        </p:txBody>
      </p:sp>
      <p:pic>
        <p:nvPicPr>
          <p:cNvPr id="18436" name="Picture 5"/>
          <p:cNvPicPr>
            <a:picLocks noChangeArrowheads="1"/>
          </p:cNvPicPr>
          <p:nvPr/>
        </p:nvPicPr>
        <p:blipFill>
          <a:blip r:embed="rId3"/>
          <a:srcRect/>
          <a:stretch>
            <a:fillRect/>
          </a:stretch>
        </p:blipFill>
        <p:spPr bwMode="auto">
          <a:xfrm>
            <a:off x="2666976" y="1071546"/>
            <a:ext cx="7358114" cy="5143536"/>
          </a:xfrm>
          <a:prstGeom prst="rect">
            <a:avLst/>
          </a:prstGeom>
          <a:noFill/>
          <a:ln w="9525">
            <a:noFill/>
            <a:miter lim="800000"/>
            <a:headEnd/>
            <a:tailEnd/>
          </a:ln>
          <a:effectLst/>
        </p:spPr>
      </p:pic>
      <p:sp>
        <p:nvSpPr>
          <p:cNvPr id="18437" name="Rectangle 6"/>
          <p:cNvSpPr>
            <a:spLocks noChangeArrowheads="1"/>
          </p:cNvSpPr>
          <p:nvPr/>
        </p:nvSpPr>
        <p:spPr bwMode="auto">
          <a:xfrm rot="10800000">
            <a:off x="8524893" y="5786454"/>
            <a:ext cx="1622425" cy="457200"/>
          </a:xfrm>
          <a:prstGeom prst="rect">
            <a:avLst/>
          </a:prstGeom>
          <a:noFill/>
          <a:ln w="9525">
            <a:noFill/>
            <a:miter lim="800000"/>
            <a:headEnd/>
            <a:tailEnd/>
          </a:ln>
          <a:effectLst/>
        </p:spPr>
        <p:txBody>
          <a:bodyPr>
            <a:spAutoFit/>
          </a:bodyPr>
          <a:lstStyle/>
          <a:p>
            <a:r>
              <a:rPr lang="en-US" altLang="zh-CN" b="1" i="1" dirty="0"/>
              <a:t>temporal</a:t>
            </a:r>
          </a:p>
        </p:txBody>
      </p:sp>
    </p:spTree>
  </p:cSld>
  <p:clrMapOvr>
    <a:masterClrMapping/>
  </p:clrMapOvr>
  <p:transition spd="slow" advTm="200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pPr eaLnBrk="1" hangingPunct="1">
              <a:defRPr/>
            </a:pPr>
            <a:r>
              <a:rPr lang="en-US" altLang="zh-CN"/>
              <a:t>Bits in Cache</a:t>
            </a:r>
          </a:p>
        </p:txBody>
      </p:sp>
      <p:sp>
        <p:nvSpPr>
          <p:cNvPr id="19459" name="AutoShape 3"/>
          <p:cNvSpPr>
            <a:spLocks noGrp="1" noChangeArrowheads="1"/>
          </p:cNvSpPr>
          <p:nvPr>
            <p:ph idx="1"/>
          </p:nvPr>
        </p:nvSpPr>
        <p:spPr>
          <a:xfrm>
            <a:off x="1738283" y="1412875"/>
            <a:ext cx="8821768" cy="5111750"/>
          </a:xfrm>
        </p:spPr>
        <p:txBody>
          <a:bodyPr/>
          <a:lstStyle/>
          <a:p>
            <a:pPr eaLnBrk="1" hangingPunct="1">
              <a:lnSpc>
                <a:spcPct val="90000"/>
              </a:lnSpc>
              <a:buFontTx/>
              <a:buNone/>
            </a:pPr>
            <a:r>
              <a:rPr lang="en-US" altLang="zh-CN" sz="2000" dirty="0">
                <a:solidFill>
                  <a:srgbClr val="FF3300"/>
                </a:solidFill>
                <a:latin typeface="Comic Sans MS" pitchFamily="66" charset="0"/>
              </a:rPr>
              <a:t>Example </a:t>
            </a:r>
          </a:p>
          <a:p>
            <a:pPr eaLnBrk="1" hangingPunct="1">
              <a:lnSpc>
                <a:spcPct val="90000"/>
              </a:lnSpc>
            </a:pPr>
            <a:r>
              <a:rPr lang="en-US" altLang="zh-CN" sz="2000" dirty="0">
                <a:latin typeface="Comic Sans MS" pitchFamily="66" charset="0"/>
              </a:rPr>
              <a:t>How many total bits are required for a direct-mapped cache </a:t>
            </a:r>
            <a:r>
              <a:rPr lang="en-US" altLang="zh-CN" sz="2000" dirty="0" err="1">
                <a:latin typeface="Comic Sans MS" pitchFamily="66" charset="0"/>
              </a:rPr>
              <a:t>16KB</a:t>
            </a:r>
            <a:r>
              <a:rPr lang="en-US" altLang="zh-CN" sz="2000" dirty="0">
                <a:latin typeface="Comic Sans MS" pitchFamily="66" charset="0"/>
              </a:rPr>
              <a:t> of data and 4-word blocks, assuming a 32-bit address?</a:t>
            </a:r>
          </a:p>
          <a:p>
            <a:pPr eaLnBrk="1" hangingPunct="1">
              <a:lnSpc>
                <a:spcPct val="90000"/>
              </a:lnSpc>
            </a:pPr>
            <a:endParaRPr lang="en-US" altLang="zh-CN" sz="2000" dirty="0">
              <a:latin typeface="Comic Sans MS" pitchFamily="66" charset="0"/>
            </a:endParaRPr>
          </a:p>
          <a:p>
            <a:pPr eaLnBrk="1" hangingPunct="1">
              <a:lnSpc>
                <a:spcPct val="90000"/>
              </a:lnSpc>
              <a:buFontTx/>
              <a:buNone/>
            </a:pPr>
            <a:r>
              <a:rPr lang="en-US" altLang="zh-CN" sz="2000" dirty="0">
                <a:solidFill>
                  <a:srgbClr val="FF3300"/>
                </a:solidFill>
                <a:latin typeface="Comic Sans MS" pitchFamily="66" charset="0"/>
              </a:rPr>
              <a:t>Answer</a:t>
            </a:r>
          </a:p>
          <a:p>
            <a:pPr eaLnBrk="1" hangingPunct="1">
              <a:lnSpc>
                <a:spcPct val="90000"/>
              </a:lnSpc>
            </a:pPr>
            <a:r>
              <a:rPr lang="en-US" altLang="zh-CN" sz="2000" dirty="0">
                <a:latin typeface="Comic Sans MS" pitchFamily="66" charset="0"/>
              </a:rPr>
              <a:t>16KB=4KWord= </a:t>
            </a:r>
            <a:r>
              <a:rPr lang="en-US" altLang="zh-CN" sz="2000" dirty="0" smtClean="0">
                <a:latin typeface="Comic Sans MS" pitchFamily="66" charset="0"/>
              </a:rPr>
              <a:t>2</a:t>
            </a:r>
            <a:r>
              <a:rPr lang="en-US" altLang="zh-CN" sz="2000" baseline="30000" dirty="0" smtClean="0">
                <a:latin typeface="Comic Sans MS" pitchFamily="66" charset="0"/>
              </a:rPr>
              <a:t>12</a:t>
            </a:r>
            <a:r>
              <a:rPr lang="en-US" altLang="zh-CN" sz="2000" dirty="0" smtClean="0">
                <a:latin typeface="Comic Sans MS" pitchFamily="66" charset="0"/>
              </a:rPr>
              <a:t> word = 2</a:t>
            </a:r>
            <a:r>
              <a:rPr lang="en-US" altLang="zh-CN" sz="2000" baseline="30000" dirty="0" smtClean="0">
                <a:latin typeface="Comic Sans MS" pitchFamily="66" charset="0"/>
              </a:rPr>
              <a:t>14</a:t>
            </a:r>
            <a:r>
              <a:rPr lang="en-US" altLang="zh-CN" sz="2000" dirty="0" smtClean="0">
                <a:latin typeface="Comic Sans MS" pitchFamily="66" charset="0"/>
              </a:rPr>
              <a:t>  </a:t>
            </a:r>
            <a:r>
              <a:rPr lang="en-US" altLang="zh-CN" sz="2000" dirty="0">
                <a:latin typeface="Comic Sans MS" pitchFamily="66" charset="0"/>
              </a:rPr>
              <a:t>Bytes</a:t>
            </a:r>
          </a:p>
          <a:p>
            <a:pPr eaLnBrk="1" hangingPunct="1">
              <a:lnSpc>
                <a:spcPct val="90000"/>
              </a:lnSpc>
            </a:pPr>
            <a:r>
              <a:rPr lang="en-US" altLang="zh-CN" sz="2000" dirty="0">
                <a:latin typeface="Comic Sans MS" pitchFamily="66" charset="0"/>
              </a:rPr>
              <a:t>One block=4 words = 2</a:t>
            </a:r>
            <a:r>
              <a:rPr lang="en-US" altLang="zh-CN" sz="2000" baseline="30000" dirty="0">
                <a:latin typeface="Comic Sans MS" pitchFamily="66" charset="0"/>
              </a:rPr>
              <a:t>2</a:t>
            </a:r>
            <a:r>
              <a:rPr lang="en-US" altLang="zh-CN" sz="2000" dirty="0">
                <a:latin typeface="Comic Sans MS" pitchFamily="66" charset="0"/>
              </a:rPr>
              <a:t>  words  = 2</a:t>
            </a:r>
            <a:r>
              <a:rPr lang="en-US" altLang="zh-CN" sz="2000" b="1" baseline="30000" dirty="0">
                <a:solidFill>
                  <a:srgbClr val="1D01EB"/>
                </a:solidFill>
                <a:latin typeface="Comic Sans MS" pitchFamily="66" charset="0"/>
              </a:rPr>
              <a:t>4</a:t>
            </a:r>
            <a:r>
              <a:rPr lang="en-US" altLang="zh-CN" sz="2000" dirty="0">
                <a:latin typeface="Comic Sans MS" pitchFamily="66" charset="0"/>
              </a:rPr>
              <a:t> bytes</a:t>
            </a:r>
          </a:p>
          <a:p>
            <a:pPr eaLnBrk="1" hangingPunct="1">
              <a:lnSpc>
                <a:spcPct val="90000"/>
              </a:lnSpc>
            </a:pPr>
            <a:r>
              <a:rPr lang="en-US" altLang="zh-CN" sz="2000" dirty="0">
                <a:latin typeface="Comic Sans MS" pitchFamily="66" charset="0"/>
              </a:rPr>
              <a:t>Number of blocks (index bit) = 2</a:t>
            </a:r>
            <a:r>
              <a:rPr lang="en-US" altLang="zh-CN" sz="2000" baseline="30000" dirty="0">
                <a:latin typeface="Comic Sans MS" pitchFamily="66" charset="0"/>
              </a:rPr>
              <a:t>12</a:t>
            </a:r>
            <a:r>
              <a:rPr lang="en-US" altLang="zh-CN" sz="2000" dirty="0">
                <a:latin typeface="Comic Sans MS" pitchFamily="66" charset="0"/>
              </a:rPr>
              <a:t> ÷ 2</a:t>
            </a:r>
            <a:r>
              <a:rPr lang="en-US" altLang="zh-CN" sz="2000" baseline="30000" dirty="0">
                <a:latin typeface="Comic Sans MS" pitchFamily="66" charset="0"/>
              </a:rPr>
              <a:t>2</a:t>
            </a:r>
            <a:r>
              <a:rPr lang="en-US" altLang="zh-CN" sz="2000" dirty="0">
                <a:latin typeface="Comic Sans MS" pitchFamily="66" charset="0"/>
              </a:rPr>
              <a:t> = 2</a:t>
            </a:r>
            <a:r>
              <a:rPr lang="en-US" altLang="zh-CN" sz="2000" b="1" baseline="30000" dirty="0">
                <a:solidFill>
                  <a:srgbClr val="C00000"/>
                </a:solidFill>
                <a:latin typeface="Comic Sans MS" pitchFamily="66" charset="0"/>
              </a:rPr>
              <a:t>10</a:t>
            </a:r>
            <a:r>
              <a:rPr lang="en-US" altLang="zh-CN" sz="2000" dirty="0">
                <a:latin typeface="Comic Sans MS" pitchFamily="66" charset="0"/>
              </a:rPr>
              <a:t> blocks</a:t>
            </a:r>
          </a:p>
          <a:p>
            <a:pPr eaLnBrk="1" hangingPunct="1">
              <a:lnSpc>
                <a:spcPct val="90000"/>
              </a:lnSpc>
            </a:pPr>
            <a:r>
              <a:rPr lang="en-US" altLang="zh-CN" sz="2000" dirty="0">
                <a:latin typeface="Comic Sans MS" pitchFamily="66" charset="0"/>
              </a:rPr>
              <a:t>Data bits of block =4×32=128 bits</a:t>
            </a:r>
          </a:p>
          <a:p>
            <a:pPr eaLnBrk="1" hangingPunct="1">
              <a:lnSpc>
                <a:spcPct val="90000"/>
              </a:lnSpc>
            </a:pPr>
            <a:r>
              <a:rPr lang="en-US" altLang="zh-CN" sz="2000" dirty="0">
                <a:solidFill>
                  <a:srgbClr val="1D01EB"/>
                </a:solidFill>
                <a:latin typeface="Comic Sans MS" pitchFamily="66" charset="0"/>
              </a:rPr>
              <a:t>Tag bits  = address – index-block size =32-10–4 =18 bits </a:t>
            </a:r>
          </a:p>
          <a:p>
            <a:pPr eaLnBrk="1" hangingPunct="1">
              <a:lnSpc>
                <a:spcPct val="90000"/>
              </a:lnSpc>
            </a:pPr>
            <a:r>
              <a:rPr lang="en-US" altLang="zh-CN" sz="2000" dirty="0">
                <a:solidFill>
                  <a:srgbClr val="1D01EB"/>
                </a:solidFill>
                <a:latin typeface="Comic Sans MS" pitchFamily="66" charset="0"/>
              </a:rPr>
              <a:t>Valid bit = 1 bit</a:t>
            </a:r>
          </a:p>
          <a:p>
            <a:pPr eaLnBrk="1" hangingPunct="1">
              <a:lnSpc>
                <a:spcPct val="90000"/>
              </a:lnSpc>
            </a:pPr>
            <a:endParaRPr lang="en-US" altLang="zh-CN" sz="2000" dirty="0">
              <a:latin typeface="Comic Sans MS" pitchFamily="66" charset="0"/>
            </a:endParaRPr>
          </a:p>
          <a:p>
            <a:pPr eaLnBrk="1" hangingPunct="1">
              <a:lnSpc>
                <a:spcPct val="90000"/>
              </a:lnSpc>
            </a:pPr>
            <a:r>
              <a:rPr lang="en-US" altLang="zh-CN" sz="2000" dirty="0">
                <a:latin typeface="Comic Sans MS" pitchFamily="66" charset="0"/>
              </a:rPr>
              <a:t>Total Cache size = 2</a:t>
            </a:r>
            <a:r>
              <a:rPr lang="en-US" altLang="zh-CN" sz="2000" baseline="30000" dirty="0">
                <a:latin typeface="Comic Sans MS" pitchFamily="66" charset="0"/>
              </a:rPr>
              <a:t>10</a:t>
            </a:r>
            <a:r>
              <a:rPr lang="en-US" altLang="zh-CN" sz="2000" dirty="0">
                <a:latin typeface="Comic Sans MS" pitchFamily="66" charset="0"/>
              </a:rPr>
              <a:t> × (128+18+1)= 2</a:t>
            </a:r>
            <a:r>
              <a:rPr lang="en-US" altLang="zh-CN" sz="2000" baseline="30000" dirty="0">
                <a:latin typeface="Comic Sans MS" pitchFamily="66" charset="0"/>
              </a:rPr>
              <a:t>10</a:t>
            </a:r>
            <a:r>
              <a:rPr lang="en-US" altLang="zh-CN" sz="2000" dirty="0">
                <a:latin typeface="Comic Sans MS" pitchFamily="66" charset="0"/>
              </a:rPr>
              <a:t>×147= 147 Kbits = </a:t>
            </a:r>
            <a:r>
              <a:rPr lang="en-US" altLang="zh-CN" sz="2400" b="1" dirty="0" err="1">
                <a:solidFill>
                  <a:srgbClr val="FF3300"/>
                </a:solidFill>
                <a:latin typeface="Comic Sans MS" pitchFamily="66" charset="0"/>
              </a:rPr>
              <a:t>18.4KB</a:t>
            </a:r>
            <a:endParaRPr lang="en-US" altLang="zh-CN" sz="2400" b="1" dirty="0">
              <a:solidFill>
                <a:srgbClr val="FF3300"/>
              </a:solidFill>
              <a:latin typeface="Comic Sans MS" pitchFamily="66" charset="0"/>
            </a:endParaRPr>
          </a:p>
          <a:p>
            <a:pPr eaLnBrk="1" hangingPunct="1">
              <a:lnSpc>
                <a:spcPct val="90000"/>
              </a:lnSpc>
            </a:pPr>
            <a:r>
              <a:rPr lang="en-US" altLang="zh-CN" sz="2000" dirty="0">
                <a:latin typeface="Comic Sans MS" pitchFamily="66" charset="0"/>
              </a:rPr>
              <a:t>It is about </a:t>
            </a:r>
            <a:r>
              <a:rPr lang="en-US" altLang="zh-CN" sz="2000" b="1" dirty="0">
                <a:solidFill>
                  <a:srgbClr val="FF0000"/>
                </a:solidFill>
                <a:latin typeface="Comic Sans MS" pitchFamily="66" charset="0"/>
              </a:rPr>
              <a:t>1.15 times </a:t>
            </a:r>
            <a:r>
              <a:rPr lang="en-US" altLang="zh-CN" sz="2000" dirty="0">
                <a:latin typeface="Comic Sans MS" pitchFamily="66" charset="0"/>
              </a:rPr>
              <a:t>as many as needed just for the data</a:t>
            </a: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a:xfrm>
            <a:off x="4524364" y="61913"/>
            <a:ext cx="5624524" cy="990600"/>
          </a:xfrm>
        </p:spPr>
        <p:txBody>
          <a:bodyPr/>
          <a:lstStyle/>
          <a:p>
            <a:pPr eaLnBrk="1" hangingPunct="1">
              <a:defRPr/>
            </a:pPr>
            <a:r>
              <a:rPr lang="en-US" altLang="zh-CN" sz="3400" dirty="0"/>
              <a:t>Mapping an Address to Multiword Cache Block</a:t>
            </a:r>
          </a:p>
        </p:txBody>
      </p:sp>
      <p:sp>
        <p:nvSpPr>
          <p:cNvPr id="20483" name="AutoShape 3"/>
          <p:cNvSpPr>
            <a:spLocks noGrp="1" noChangeArrowheads="1"/>
          </p:cNvSpPr>
          <p:nvPr>
            <p:ph idx="1"/>
          </p:nvPr>
        </p:nvSpPr>
        <p:spPr>
          <a:xfrm>
            <a:off x="1752600" y="998539"/>
            <a:ext cx="8382000" cy="4446587"/>
          </a:xfrm>
        </p:spPr>
        <p:txBody>
          <a:bodyPr/>
          <a:lstStyle/>
          <a:p>
            <a:pPr eaLnBrk="1" hangingPunct="1">
              <a:lnSpc>
                <a:spcPct val="90000"/>
              </a:lnSpc>
              <a:buFontTx/>
              <a:buNone/>
            </a:pPr>
            <a:r>
              <a:rPr lang="en-US" altLang="zh-CN" sz="2000" dirty="0">
                <a:solidFill>
                  <a:srgbClr val="FF3300"/>
                </a:solidFill>
                <a:latin typeface="Comic Sans MS" pitchFamily="66" charset="0"/>
              </a:rPr>
              <a:t>Example </a:t>
            </a:r>
          </a:p>
          <a:p>
            <a:pPr eaLnBrk="1" hangingPunct="1">
              <a:lnSpc>
                <a:spcPct val="90000"/>
              </a:lnSpc>
            </a:pPr>
            <a:r>
              <a:rPr lang="en-US" altLang="zh-CN" sz="2000" dirty="0"/>
              <a:t>Consider a cache with 64 blocks and a block size of 16 bytes.</a:t>
            </a:r>
          </a:p>
          <a:p>
            <a:pPr eaLnBrk="1" hangingPunct="1">
              <a:lnSpc>
                <a:spcPct val="90000"/>
              </a:lnSpc>
            </a:pPr>
            <a:r>
              <a:rPr lang="en-US" altLang="zh-CN" sz="2000" dirty="0"/>
              <a:t>What block number does byte address 1200 map to?</a:t>
            </a:r>
          </a:p>
          <a:p>
            <a:pPr eaLnBrk="1" hangingPunct="1">
              <a:lnSpc>
                <a:spcPct val="90000"/>
              </a:lnSpc>
            </a:pPr>
            <a:endParaRPr lang="en-US" altLang="zh-CN" sz="2000" dirty="0"/>
          </a:p>
          <a:p>
            <a:pPr eaLnBrk="1" hangingPunct="1">
              <a:lnSpc>
                <a:spcPct val="90000"/>
              </a:lnSpc>
              <a:buFontTx/>
              <a:buNone/>
            </a:pPr>
            <a:r>
              <a:rPr lang="en-US" altLang="zh-CN" sz="1800" dirty="0">
                <a:latin typeface="Comic Sans MS" pitchFamily="66" charset="0"/>
              </a:rPr>
              <a:t>Answer </a:t>
            </a:r>
          </a:p>
          <a:p>
            <a:pPr eaLnBrk="1" hangingPunct="1">
              <a:lnSpc>
                <a:spcPct val="90000"/>
              </a:lnSpc>
              <a:buFontTx/>
              <a:buNone/>
            </a:pPr>
            <a:r>
              <a:rPr lang="en-US" altLang="zh-CN" sz="2000" dirty="0"/>
              <a:t>         (Block address) </a:t>
            </a:r>
            <a:r>
              <a:rPr lang="en-US" altLang="zh-CN" sz="2000" dirty="0">
                <a:solidFill>
                  <a:srgbClr val="FF3300"/>
                </a:solidFill>
              </a:rPr>
              <a:t>modulo </a:t>
            </a:r>
            <a:r>
              <a:rPr lang="en-US" altLang="zh-CN" sz="2000" dirty="0"/>
              <a:t>(Number of cache blocks)</a:t>
            </a:r>
          </a:p>
          <a:p>
            <a:pPr eaLnBrk="1" hangingPunct="1">
              <a:lnSpc>
                <a:spcPct val="90000"/>
              </a:lnSpc>
              <a:buFontTx/>
              <a:buNone/>
            </a:pPr>
            <a:endParaRPr lang="en-US" altLang="zh-CN" sz="2000" dirty="0"/>
          </a:p>
          <a:p>
            <a:pPr eaLnBrk="1" hangingPunct="1">
              <a:lnSpc>
                <a:spcPct val="90000"/>
              </a:lnSpc>
              <a:buFontTx/>
              <a:buNone/>
            </a:pPr>
            <a:r>
              <a:rPr lang="en-US" altLang="zh-CN" sz="2000" dirty="0"/>
              <a:t>Where the address of the block is </a:t>
            </a:r>
          </a:p>
          <a:p>
            <a:pPr eaLnBrk="1" hangingPunct="1">
              <a:lnSpc>
                <a:spcPct val="90000"/>
              </a:lnSpc>
              <a:buFontTx/>
              <a:buNone/>
            </a:pPr>
            <a:endParaRPr lang="en-US" altLang="zh-CN" sz="2000" dirty="0"/>
          </a:p>
          <a:p>
            <a:pPr eaLnBrk="1" hangingPunct="1">
              <a:lnSpc>
                <a:spcPct val="90000"/>
              </a:lnSpc>
              <a:buFontTx/>
              <a:buNone/>
            </a:pPr>
            <a:endParaRPr lang="en-US" altLang="zh-CN" sz="2000" dirty="0"/>
          </a:p>
          <a:p>
            <a:pPr eaLnBrk="1" hangingPunct="1">
              <a:lnSpc>
                <a:spcPct val="90000"/>
              </a:lnSpc>
              <a:buFontTx/>
              <a:buNone/>
            </a:pPr>
            <a:endParaRPr lang="en-US" altLang="zh-CN" sz="2000" dirty="0"/>
          </a:p>
          <a:p>
            <a:pPr algn="ctr" eaLnBrk="1" hangingPunct="1">
              <a:lnSpc>
                <a:spcPct val="90000"/>
              </a:lnSpc>
              <a:buFontTx/>
              <a:buNone/>
            </a:pPr>
            <a:r>
              <a:rPr lang="en-US" altLang="zh-CN" sz="2000" dirty="0"/>
              <a:t>75 </a:t>
            </a:r>
            <a:r>
              <a:rPr lang="en-US" altLang="zh-CN" sz="2000" dirty="0">
                <a:solidFill>
                  <a:srgbClr val="FF3300"/>
                </a:solidFill>
              </a:rPr>
              <a:t>modulo </a:t>
            </a:r>
            <a:r>
              <a:rPr lang="en-US" altLang="zh-CN" sz="2000" dirty="0"/>
              <a:t>64 =11</a:t>
            </a:r>
            <a:endParaRPr lang="en-US" altLang="zh-CN" sz="2000" dirty="0">
              <a:solidFill>
                <a:srgbClr val="FF3300"/>
              </a:solidFill>
            </a:endParaRPr>
          </a:p>
        </p:txBody>
      </p:sp>
      <p:grpSp>
        <p:nvGrpSpPr>
          <p:cNvPr id="20484" name="Group 34"/>
          <p:cNvGrpSpPr>
            <a:grpSpLocks/>
          </p:cNvGrpSpPr>
          <p:nvPr/>
        </p:nvGrpSpPr>
        <p:grpSpPr bwMode="auto">
          <a:xfrm>
            <a:off x="3792538" y="3502025"/>
            <a:ext cx="4824412" cy="935038"/>
            <a:chOff x="1429" y="2069"/>
            <a:chExt cx="3039" cy="589"/>
          </a:xfrm>
        </p:grpSpPr>
        <p:sp>
          <p:nvSpPr>
            <p:cNvPr id="20506" name="Rectangle 4"/>
            <p:cNvSpPr>
              <a:spLocks noChangeArrowheads="1"/>
            </p:cNvSpPr>
            <p:nvPr/>
          </p:nvSpPr>
          <p:spPr bwMode="auto">
            <a:xfrm>
              <a:off x="1473" y="2114"/>
              <a:ext cx="1225" cy="227"/>
            </a:xfrm>
            <a:prstGeom prst="rect">
              <a:avLst/>
            </a:prstGeom>
            <a:noFill/>
            <a:ln w="9525">
              <a:noFill/>
              <a:miter lim="800000"/>
              <a:headEnd/>
              <a:tailEnd/>
            </a:ln>
            <a:effectLst/>
          </p:spPr>
          <p:txBody>
            <a:bodyPr wrap="none" anchor="ctr"/>
            <a:lstStyle/>
            <a:p>
              <a:r>
                <a:rPr lang="en-US" altLang="zh-CN"/>
                <a:t>Byte address</a:t>
              </a:r>
            </a:p>
          </p:txBody>
        </p:sp>
        <p:sp>
          <p:nvSpPr>
            <p:cNvPr id="20507" name="Line 5"/>
            <p:cNvSpPr>
              <a:spLocks noChangeShapeType="1"/>
            </p:cNvSpPr>
            <p:nvPr/>
          </p:nvSpPr>
          <p:spPr bwMode="auto">
            <a:xfrm>
              <a:off x="1473" y="2386"/>
              <a:ext cx="1225" cy="0"/>
            </a:xfrm>
            <a:prstGeom prst="line">
              <a:avLst/>
            </a:prstGeom>
            <a:noFill/>
            <a:ln w="9525">
              <a:solidFill>
                <a:schemeClr val="tx1"/>
              </a:solidFill>
              <a:miter lim="800000"/>
              <a:headEnd/>
              <a:tailEnd/>
            </a:ln>
            <a:effectLst/>
          </p:spPr>
          <p:txBody>
            <a:bodyPr wrap="none"/>
            <a:lstStyle/>
            <a:p>
              <a:endParaRPr lang="zh-CN" altLang="en-US"/>
            </a:p>
          </p:txBody>
        </p:sp>
        <p:sp>
          <p:nvSpPr>
            <p:cNvPr id="20508" name="Rectangle 6"/>
            <p:cNvSpPr>
              <a:spLocks noChangeArrowheads="1"/>
            </p:cNvSpPr>
            <p:nvPr/>
          </p:nvSpPr>
          <p:spPr bwMode="auto">
            <a:xfrm>
              <a:off x="1518" y="2386"/>
              <a:ext cx="1225" cy="227"/>
            </a:xfrm>
            <a:prstGeom prst="rect">
              <a:avLst/>
            </a:prstGeom>
            <a:noFill/>
            <a:ln w="9525">
              <a:noFill/>
              <a:miter lim="800000"/>
              <a:headEnd/>
              <a:tailEnd/>
            </a:ln>
            <a:effectLst/>
          </p:spPr>
          <p:txBody>
            <a:bodyPr wrap="none" anchor="ctr"/>
            <a:lstStyle/>
            <a:p>
              <a:r>
                <a:rPr lang="en-US" altLang="zh-CN" dirty="0"/>
                <a:t>Bytes per block</a:t>
              </a:r>
            </a:p>
          </p:txBody>
        </p:sp>
        <p:sp>
          <p:nvSpPr>
            <p:cNvPr id="20509" name="Freeform 7"/>
            <p:cNvSpPr>
              <a:spLocks/>
            </p:cNvSpPr>
            <p:nvPr/>
          </p:nvSpPr>
          <p:spPr bwMode="auto">
            <a:xfrm>
              <a:off x="1429" y="2159"/>
              <a:ext cx="90" cy="499"/>
            </a:xfrm>
            <a:custGeom>
              <a:avLst/>
              <a:gdLst>
                <a:gd name="T0" fmla="*/ 0 w 90"/>
                <a:gd name="T1" fmla="*/ 0 h 499"/>
                <a:gd name="T2" fmla="*/ 0 w 90"/>
                <a:gd name="T3" fmla="*/ 499 h 499"/>
                <a:gd name="T4" fmla="*/ 90 w 90"/>
                <a:gd name="T5" fmla="*/ 499 h 499"/>
                <a:gd name="T6" fmla="*/ 0 60000 65536"/>
                <a:gd name="T7" fmla="*/ 0 60000 65536"/>
                <a:gd name="T8" fmla="*/ 0 60000 65536"/>
              </a:gdLst>
              <a:ahLst/>
              <a:cxnLst>
                <a:cxn ang="T6">
                  <a:pos x="T0" y="T1"/>
                </a:cxn>
                <a:cxn ang="T7">
                  <a:pos x="T2" y="T3"/>
                </a:cxn>
                <a:cxn ang="T8">
                  <a:pos x="T4" y="T5"/>
                </a:cxn>
              </a:cxnLst>
              <a:rect l="0" t="0" r="r" b="b"/>
              <a:pathLst>
                <a:path w="90" h="499">
                  <a:moveTo>
                    <a:pt x="0" y="0"/>
                  </a:moveTo>
                  <a:lnTo>
                    <a:pt x="0" y="499"/>
                  </a:lnTo>
                  <a:lnTo>
                    <a:pt x="90" y="499"/>
                  </a:lnTo>
                </a:path>
              </a:pathLst>
            </a:custGeom>
            <a:noFill/>
            <a:ln w="28575" cap="flat" cmpd="sng">
              <a:solidFill>
                <a:schemeClr val="tx1"/>
              </a:solidFill>
              <a:prstDash val="solid"/>
              <a:miter lim="800000"/>
              <a:headEnd type="none" w="med" len="med"/>
              <a:tailEnd type="none" w="med" len="med"/>
            </a:ln>
            <a:effectLst/>
          </p:spPr>
          <p:txBody>
            <a:bodyPr wrap="none"/>
            <a:lstStyle/>
            <a:p>
              <a:endParaRPr lang="zh-CN" altLang="en-US"/>
            </a:p>
          </p:txBody>
        </p:sp>
        <p:sp>
          <p:nvSpPr>
            <p:cNvPr id="20510" name="Freeform 8"/>
            <p:cNvSpPr>
              <a:spLocks/>
            </p:cNvSpPr>
            <p:nvPr/>
          </p:nvSpPr>
          <p:spPr bwMode="auto">
            <a:xfrm flipH="1">
              <a:off x="2699" y="2159"/>
              <a:ext cx="90" cy="499"/>
            </a:xfrm>
            <a:custGeom>
              <a:avLst/>
              <a:gdLst>
                <a:gd name="T0" fmla="*/ 0 w 90"/>
                <a:gd name="T1" fmla="*/ 0 h 499"/>
                <a:gd name="T2" fmla="*/ 0 w 90"/>
                <a:gd name="T3" fmla="*/ 499 h 499"/>
                <a:gd name="T4" fmla="*/ 90 w 90"/>
                <a:gd name="T5" fmla="*/ 499 h 499"/>
                <a:gd name="T6" fmla="*/ 0 60000 65536"/>
                <a:gd name="T7" fmla="*/ 0 60000 65536"/>
                <a:gd name="T8" fmla="*/ 0 60000 65536"/>
              </a:gdLst>
              <a:ahLst/>
              <a:cxnLst>
                <a:cxn ang="T6">
                  <a:pos x="T0" y="T1"/>
                </a:cxn>
                <a:cxn ang="T7">
                  <a:pos x="T2" y="T3"/>
                </a:cxn>
                <a:cxn ang="T8">
                  <a:pos x="T4" y="T5"/>
                </a:cxn>
              </a:cxnLst>
              <a:rect l="0" t="0" r="r" b="b"/>
              <a:pathLst>
                <a:path w="90" h="499">
                  <a:moveTo>
                    <a:pt x="0" y="0"/>
                  </a:moveTo>
                  <a:lnTo>
                    <a:pt x="0" y="499"/>
                  </a:lnTo>
                  <a:lnTo>
                    <a:pt x="90" y="499"/>
                  </a:lnTo>
                </a:path>
              </a:pathLst>
            </a:custGeom>
            <a:noFill/>
            <a:ln w="28575" cap="flat" cmpd="sng">
              <a:solidFill>
                <a:schemeClr val="tx1"/>
              </a:solidFill>
              <a:prstDash val="solid"/>
              <a:miter lim="800000"/>
              <a:headEnd type="none" w="med" len="med"/>
              <a:tailEnd type="none" w="med" len="med"/>
            </a:ln>
            <a:effectLst/>
          </p:spPr>
          <p:txBody>
            <a:bodyPr wrap="none"/>
            <a:lstStyle/>
            <a:p>
              <a:endParaRPr lang="zh-CN" altLang="en-US"/>
            </a:p>
          </p:txBody>
        </p:sp>
        <p:sp>
          <p:nvSpPr>
            <p:cNvPr id="20511" name="Rectangle 9"/>
            <p:cNvSpPr>
              <a:spLocks noChangeArrowheads="1"/>
            </p:cNvSpPr>
            <p:nvPr/>
          </p:nvSpPr>
          <p:spPr bwMode="auto">
            <a:xfrm>
              <a:off x="3016" y="2069"/>
              <a:ext cx="1225" cy="227"/>
            </a:xfrm>
            <a:prstGeom prst="rect">
              <a:avLst/>
            </a:prstGeom>
            <a:noFill/>
            <a:ln w="9525">
              <a:noFill/>
              <a:miter lim="800000"/>
              <a:headEnd/>
              <a:tailEnd/>
            </a:ln>
            <a:effectLst/>
          </p:spPr>
          <p:txBody>
            <a:bodyPr wrap="none" anchor="ctr"/>
            <a:lstStyle/>
            <a:p>
              <a:r>
                <a:rPr lang="en-US" altLang="zh-CN" dirty="0"/>
                <a:t>1200</a:t>
              </a:r>
            </a:p>
          </p:txBody>
        </p:sp>
        <p:sp>
          <p:nvSpPr>
            <p:cNvPr id="20512" name="Line 10"/>
            <p:cNvSpPr>
              <a:spLocks noChangeShapeType="1"/>
            </p:cNvSpPr>
            <p:nvPr/>
          </p:nvSpPr>
          <p:spPr bwMode="auto">
            <a:xfrm>
              <a:off x="3424" y="2341"/>
              <a:ext cx="590" cy="0"/>
            </a:xfrm>
            <a:prstGeom prst="line">
              <a:avLst/>
            </a:prstGeom>
            <a:noFill/>
            <a:ln w="9525">
              <a:solidFill>
                <a:schemeClr val="tx1"/>
              </a:solidFill>
              <a:miter lim="800000"/>
              <a:headEnd/>
              <a:tailEnd/>
            </a:ln>
            <a:effectLst/>
          </p:spPr>
          <p:txBody>
            <a:bodyPr wrap="none"/>
            <a:lstStyle/>
            <a:p>
              <a:endParaRPr lang="zh-CN" altLang="en-US"/>
            </a:p>
          </p:txBody>
        </p:sp>
        <p:sp>
          <p:nvSpPr>
            <p:cNvPr id="20513" name="Rectangle 11"/>
            <p:cNvSpPr>
              <a:spLocks noChangeArrowheads="1"/>
            </p:cNvSpPr>
            <p:nvPr/>
          </p:nvSpPr>
          <p:spPr bwMode="auto">
            <a:xfrm>
              <a:off x="3061" y="2341"/>
              <a:ext cx="1225" cy="227"/>
            </a:xfrm>
            <a:prstGeom prst="rect">
              <a:avLst/>
            </a:prstGeom>
            <a:noFill/>
            <a:ln w="9525">
              <a:noFill/>
              <a:miter lim="800000"/>
              <a:headEnd/>
              <a:tailEnd/>
            </a:ln>
            <a:effectLst/>
          </p:spPr>
          <p:txBody>
            <a:bodyPr wrap="none" anchor="ctr"/>
            <a:lstStyle/>
            <a:p>
              <a:r>
                <a:rPr lang="en-US" altLang="zh-CN"/>
                <a:t>16</a:t>
              </a:r>
            </a:p>
          </p:txBody>
        </p:sp>
        <p:sp>
          <p:nvSpPr>
            <p:cNvPr id="20514" name="Freeform 12"/>
            <p:cNvSpPr>
              <a:spLocks/>
            </p:cNvSpPr>
            <p:nvPr/>
          </p:nvSpPr>
          <p:spPr bwMode="auto">
            <a:xfrm>
              <a:off x="3335" y="2114"/>
              <a:ext cx="90" cy="499"/>
            </a:xfrm>
            <a:custGeom>
              <a:avLst/>
              <a:gdLst>
                <a:gd name="T0" fmla="*/ 0 w 90"/>
                <a:gd name="T1" fmla="*/ 0 h 499"/>
                <a:gd name="T2" fmla="*/ 0 w 90"/>
                <a:gd name="T3" fmla="*/ 499 h 499"/>
                <a:gd name="T4" fmla="*/ 90 w 90"/>
                <a:gd name="T5" fmla="*/ 499 h 499"/>
                <a:gd name="T6" fmla="*/ 0 60000 65536"/>
                <a:gd name="T7" fmla="*/ 0 60000 65536"/>
                <a:gd name="T8" fmla="*/ 0 60000 65536"/>
              </a:gdLst>
              <a:ahLst/>
              <a:cxnLst>
                <a:cxn ang="T6">
                  <a:pos x="T0" y="T1"/>
                </a:cxn>
                <a:cxn ang="T7">
                  <a:pos x="T2" y="T3"/>
                </a:cxn>
                <a:cxn ang="T8">
                  <a:pos x="T4" y="T5"/>
                </a:cxn>
              </a:cxnLst>
              <a:rect l="0" t="0" r="r" b="b"/>
              <a:pathLst>
                <a:path w="90" h="499">
                  <a:moveTo>
                    <a:pt x="0" y="0"/>
                  </a:moveTo>
                  <a:lnTo>
                    <a:pt x="0" y="499"/>
                  </a:lnTo>
                  <a:lnTo>
                    <a:pt x="90" y="499"/>
                  </a:lnTo>
                </a:path>
              </a:pathLst>
            </a:custGeom>
            <a:noFill/>
            <a:ln w="28575" cap="flat" cmpd="sng">
              <a:solidFill>
                <a:schemeClr val="tx1"/>
              </a:solidFill>
              <a:prstDash val="solid"/>
              <a:miter lim="800000"/>
              <a:headEnd type="none" w="med" len="med"/>
              <a:tailEnd type="none" w="med" len="med"/>
            </a:ln>
            <a:effectLst/>
          </p:spPr>
          <p:txBody>
            <a:bodyPr wrap="none"/>
            <a:lstStyle/>
            <a:p>
              <a:endParaRPr lang="zh-CN" altLang="en-US"/>
            </a:p>
          </p:txBody>
        </p:sp>
        <p:sp>
          <p:nvSpPr>
            <p:cNvPr id="20515" name="Freeform 13"/>
            <p:cNvSpPr>
              <a:spLocks/>
            </p:cNvSpPr>
            <p:nvPr/>
          </p:nvSpPr>
          <p:spPr bwMode="auto">
            <a:xfrm flipH="1">
              <a:off x="3969" y="2115"/>
              <a:ext cx="90" cy="499"/>
            </a:xfrm>
            <a:custGeom>
              <a:avLst/>
              <a:gdLst>
                <a:gd name="T0" fmla="*/ 0 w 90"/>
                <a:gd name="T1" fmla="*/ 0 h 499"/>
                <a:gd name="T2" fmla="*/ 0 w 90"/>
                <a:gd name="T3" fmla="*/ 499 h 499"/>
                <a:gd name="T4" fmla="*/ 90 w 90"/>
                <a:gd name="T5" fmla="*/ 499 h 499"/>
                <a:gd name="T6" fmla="*/ 0 60000 65536"/>
                <a:gd name="T7" fmla="*/ 0 60000 65536"/>
                <a:gd name="T8" fmla="*/ 0 60000 65536"/>
              </a:gdLst>
              <a:ahLst/>
              <a:cxnLst>
                <a:cxn ang="T6">
                  <a:pos x="T0" y="T1"/>
                </a:cxn>
                <a:cxn ang="T7">
                  <a:pos x="T2" y="T3"/>
                </a:cxn>
                <a:cxn ang="T8">
                  <a:pos x="T4" y="T5"/>
                </a:cxn>
              </a:cxnLst>
              <a:rect l="0" t="0" r="r" b="b"/>
              <a:pathLst>
                <a:path w="90" h="499">
                  <a:moveTo>
                    <a:pt x="0" y="0"/>
                  </a:moveTo>
                  <a:lnTo>
                    <a:pt x="0" y="499"/>
                  </a:lnTo>
                  <a:lnTo>
                    <a:pt x="90" y="499"/>
                  </a:lnTo>
                </a:path>
              </a:pathLst>
            </a:custGeom>
            <a:noFill/>
            <a:ln w="28575" cap="flat" cmpd="sng">
              <a:solidFill>
                <a:schemeClr val="tx1"/>
              </a:solidFill>
              <a:prstDash val="solid"/>
              <a:miter lim="800000"/>
              <a:headEnd type="none" w="med" len="med"/>
              <a:tailEnd type="none" w="med" len="med"/>
            </a:ln>
            <a:effectLst/>
          </p:spPr>
          <p:txBody>
            <a:bodyPr wrap="none"/>
            <a:lstStyle/>
            <a:p>
              <a:endParaRPr lang="zh-CN" altLang="en-US"/>
            </a:p>
          </p:txBody>
        </p:sp>
        <p:sp>
          <p:nvSpPr>
            <p:cNvPr id="20516" name="Rectangle 14"/>
            <p:cNvSpPr>
              <a:spLocks noChangeArrowheads="1"/>
            </p:cNvSpPr>
            <p:nvPr/>
          </p:nvSpPr>
          <p:spPr bwMode="auto">
            <a:xfrm>
              <a:off x="2880" y="2296"/>
              <a:ext cx="363" cy="181"/>
            </a:xfrm>
            <a:prstGeom prst="rect">
              <a:avLst/>
            </a:prstGeom>
            <a:noFill/>
            <a:ln w="9525">
              <a:noFill/>
              <a:miter lim="800000"/>
              <a:headEnd/>
              <a:tailEnd/>
            </a:ln>
            <a:effectLst/>
          </p:spPr>
          <p:txBody>
            <a:bodyPr wrap="none" anchor="ctr"/>
            <a:lstStyle/>
            <a:p>
              <a:r>
                <a:rPr lang="en-US" altLang="zh-CN"/>
                <a:t>=</a:t>
              </a:r>
            </a:p>
          </p:txBody>
        </p:sp>
        <p:sp>
          <p:nvSpPr>
            <p:cNvPr id="20517" name="Rectangle 15"/>
            <p:cNvSpPr>
              <a:spLocks noChangeArrowheads="1"/>
            </p:cNvSpPr>
            <p:nvPr/>
          </p:nvSpPr>
          <p:spPr bwMode="auto">
            <a:xfrm>
              <a:off x="4105" y="2250"/>
              <a:ext cx="363" cy="181"/>
            </a:xfrm>
            <a:prstGeom prst="rect">
              <a:avLst/>
            </a:prstGeom>
            <a:noFill/>
            <a:ln w="9525">
              <a:noFill/>
              <a:miter lim="800000"/>
              <a:headEnd/>
              <a:tailEnd/>
            </a:ln>
            <a:effectLst/>
          </p:spPr>
          <p:txBody>
            <a:bodyPr wrap="none" anchor="ctr"/>
            <a:lstStyle/>
            <a:p>
              <a:r>
                <a:rPr lang="en-US" altLang="zh-CN"/>
                <a:t>= 75</a:t>
              </a:r>
            </a:p>
          </p:txBody>
        </p:sp>
      </p:grpSp>
      <p:grpSp>
        <p:nvGrpSpPr>
          <p:cNvPr id="20485" name="Group 35"/>
          <p:cNvGrpSpPr>
            <a:grpSpLocks/>
          </p:cNvGrpSpPr>
          <p:nvPr/>
        </p:nvGrpSpPr>
        <p:grpSpPr bwMode="auto">
          <a:xfrm>
            <a:off x="1881159" y="5072074"/>
            <a:ext cx="8569325" cy="503238"/>
            <a:chOff x="158" y="3385"/>
            <a:chExt cx="5398" cy="317"/>
          </a:xfrm>
        </p:grpSpPr>
        <p:grpSp>
          <p:nvGrpSpPr>
            <p:cNvPr id="20490" name="Group 22"/>
            <p:cNvGrpSpPr>
              <a:grpSpLocks/>
            </p:cNvGrpSpPr>
            <p:nvPr/>
          </p:nvGrpSpPr>
          <p:grpSpPr bwMode="auto">
            <a:xfrm>
              <a:off x="158" y="3385"/>
              <a:ext cx="1905" cy="317"/>
              <a:chOff x="431" y="3385"/>
              <a:chExt cx="2676" cy="544"/>
            </a:xfrm>
          </p:grpSpPr>
          <p:sp>
            <p:nvSpPr>
              <p:cNvPr id="20500" name="Rectangle 16"/>
              <p:cNvSpPr>
                <a:spLocks noChangeArrowheads="1"/>
              </p:cNvSpPr>
              <p:nvPr/>
            </p:nvSpPr>
            <p:spPr bwMode="auto">
              <a:xfrm>
                <a:off x="475" y="3385"/>
                <a:ext cx="1225" cy="227"/>
              </a:xfrm>
              <a:prstGeom prst="rect">
                <a:avLst/>
              </a:prstGeom>
              <a:noFill/>
              <a:ln w="9525">
                <a:noFill/>
                <a:miter lim="800000"/>
                <a:headEnd/>
                <a:tailEnd/>
              </a:ln>
              <a:effectLst/>
            </p:spPr>
            <p:txBody>
              <a:bodyPr wrap="none" anchor="ctr"/>
              <a:lstStyle/>
              <a:p>
                <a:r>
                  <a:rPr lang="en-US" altLang="zh-CN" sz="1800"/>
                  <a:t>Byte address</a:t>
                </a:r>
              </a:p>
            </p:txBody>
          </p:sp>
          <p:sp>
            <p:nvSpPr>
              <p:cNvPr id="20501" name="Line 17"/>
              <p:cNvSpPr>
                <a:spLocks noChangeShapeType="1"/>
              </p:cNvSpPr>
              <p:nvPr/>
            </p:nvSpPr>
            <p:spPr bwMode="auto">
              <a:xfrm>
                <a:off x="475" y="3657"/>
                <a:ext cx="1225" cy="0"/>
              </a:xfrm>
              <a:prstGeom prst="line">
                <a:avLst/>
              </a:prstGeom>
              <a:noFill/>
              <a:ln w="9525">
                <a:solidFill>
                  <a:schemeClr val="tx1"/>
                </a:solidFill>
                <a:miter lim="800000"/>
                <a:headEnd/>
                <a:tailEnd/>
              </a:ln>
              <a:effectLst/>
            </p:spPr>
            <p:txBody>
              <a:bodyPr wrap="none"/>
              <a:lstStyle/>
              <a:p>
                <a:endParaRPr lang="zh-CN" altLang="en-US"/>
              </a:p>
            </p:txBody>
          </p:sp>
          <p:sp>
            <p:nvSpPr>
              <p:cNvPr id="20502" name="Rectangle 18"/>
              <p:cNvSpPr>
                <a:spLocks noChangeArrowheads="1"/>
              </p:cNvSpPr>
              <p:nvPr/>
            </p:nvSpPr>
            <p:spPr bwMode="auto">
              <a:xfrm>
                <a:off x="520" y="3657"/>
                <a:ext cx="1225" cy="227"/>
              </a:xfrm>
              <a:prstGeom prst="rect">
                <a:avLst/>
              </a:prstGeom>
              <a:noFill/>
              <a:ln w="9525">
                <a:noFill/>
                <a:miter lim="800000"/>
                <a:headEnd/>
                <a:tailEnd/>
              </a:ln>
              <a:effectLst/>
            </p:spPr>
            <p:txBody>
              <a:bodyPr wrap="none" anchor="ctr"/>
              <a:lstStyle/>
              <a:p>
                <a:r>
                  <a:rPr lang="en-US" altLang="zh-CN" sz="1800"/>
                  <a:t>Bytes per block</a:t>
                </a:r>
              </a:p>
            </p:txBody>
          </p:sp>
          <p:sp>
            <p:nvSpPr>
              <p:cNvPr id="20503" name="Freeform 19"/>
              <p:cNvSpPr>
                <a:spLocks/>
              </p:cNvSpPr>
              <p:nvPr/>
            </p:nvSpPr>
            <p:spPr bwMode="auto">
              <a:xfrm>
                <a:off x="431" y="3430"/>
                <a:ext cx="90" cy="499"/>
              </a:xfrm>
              <a:custGeom>
                <a:avLst/>
                <a:gdLst>
                  <a:gd name="T0" fmla="*/ 0 w 90"/>
                  <a:gd name="T1" fmla="*/ 0 h 499"/>
                  <a:gd name="T2" fmla="*/ 0 w 90"/>
                  <a:gd name="T3" fmla="*/ 499 h 499"/>
                  <a:gd name="T4" fmla="*/ 90 w 90"/>
                  <a:gd name="T5" fmla="*/ 499 h 499"/>
                  <a:gd name="T6" fmla="*/ 0 60000 65536"/>
                  <a:gd name="T7" fmla="*/ 0 60000 65536"/>
                  <a:gd name="T8" fmla="*/ 0 60000 65536"/>
                </a:gdLst>
                <a:ahLst/>
                <a:cxnLst>
                  <a:cxn ang="T6">
                    <a:pos x="T0" y="T1"/>
                  </a:cxn>
                  <a:cxn ang="T7">
                    <a:pos x="T2" y="T3"/>
                  </a:cxn>
                  <a:cxn ang="T8">
                    <a:pos x="T4" y="T5"/>
                  </a:cxn>
                </a:cxnLst>
                <a:rect l="0" t="0" r="r" b="b"/>
                <a:pathLst>
                  <a:path w="90" h="499">
                    <a:moveTo>
                      <a:pt x="0" y="0"/>
                    </a:moveTo>
                    <a:lnTo>
                      <a:pt x="0" y="499"/>
                    </a:lnTo>
                    <a:lnTo>
                      <a:pt x="90" y="499"/>
                    </a:lnTo>
                  </a:path>
                </a:pathLst>
              </a:custGeom>
              <a:noFill/>
              <a:ln w="28575" cap="flat" cmpd="sng">
                <a:solidFill>
                  <a:schemeClr val="tx1"/>
                </a:solidFill>
                <a:prstDash val="solid"/>
                <a:miter lim="800000"/>
                <a:headEnd type="none" w="med" len="med"/>
                <a:tailEnd type="none" w="med" len="med"/>
              </a:ln>
              <a:effectLst/>
            </p:spPr>
            <p:txBody>
              <a:bodyPr wrap="none"/>
              <a:lstStyle/>
              <a:p>
                <a:endParaRPr lang="zh-CN" altLang="en-US"/>
              </a:p>
            </p:txBody>
          </p:sp>
          <p:sp>
            <p:nvSpPr>
              <p:cNvPr id="20504" name="Freeform 20"/>
              <p:cNvSpPr>
                <a:spLocks/>
              </p:cNvSpPr>
              <p:nvPr/>
            </p:nvSpPr>
            <p:spPr bwMode="auto">
              <a:xfrm flipH="1">
                <a:off x="1701" y="3430"/>
                <a:ext cx="90" cy="499"/>
              </a:xfrm>
              <a:custGeom>
                <a:avLst/>
                <a:gdLst>
                  <a:gd name="T0" fmla="*/ 0 w 90"/>
                  <a:gd name="T1" fmla="*/ 0 h 499"/>
                  <a:gd name="T2" fmla="*/ 0 w 90"/>
                  <a:gd name="T3" fmla="*/ 499 h 499"/>
                  <a:gd name="T4" fmla="*/ 90 w 90"/>
                  <a:gd name="T5" fmla="*/ 499 h 499"/>
                  <a:gd name="T6" fmla="*/ 0 60000 65536"/>
                  <a:gd name="T7" fmla="*/ 0 60000 65536"/>
                  <a:gd name="T8" fmla="*/ 0 60000 65536"/>
                </a:gdLst>
                <a:ahLst/>
                <a:cxnLst>
                  <a:cxn ang="T6">
                    <a:pos x="T0" y="T1"/>
                  </a:cxn>
                  <a:cxn ang="T7">
                    <a:pos x="T2" y="T3"/>
                  </a:cxn>
                  <a:cxn ang="T8">
                    <a:pos x="T4" y="T5"/>
                  </a:cxn>
                </a:cxnLst>
                <a:rect l="0" t="0" r="r" b="b"/>
                <a:pathLst>
                  <a:path w="90" h="499">
                    <a:moveTo>
                      <a:pt x="0" y="0"/>
                    </a:moveTo>
                    <a:lnTo>
                      <a:pt x="0" y="499"/>
                    </a:lnTo>
                    <a:lnTo>
                      <a:pt x="90" y="499"/>
                    </a:lnTo>
                  </a:path>
                </a:pathLst>
              </a:custGeom>
              <a:noFill/>
              <a:ln w="28575" cap="flat" cmpd="sng">
                <a:solidFill>
                  <a:schemeClr val="tx1"/>
                </a:solidFill>
                <a:prstDash val="solid"/>
                <a:miter lim="800000"/>
                <a:headEnd type="none" w="med" len="med"/>
                <a:tailEnd type="none" w="med" len="med"/>
              </a:ln>
              <a:effectLst/>
            </p:spPr>
            <p:txBody>
              <a:bodyPr wrap="none"/>
              <a:lstStyle/>
              <a:p>
                <a:endParaRPr lang="zh-CN" altLang="en-US"/>
              </a:p>
            </p:txBody>
          </p:sp>
          <p:sp>
            <p:nvSpPr>
              <p:cNvPr id="20505" name="Rectangle 21"/>
              <p:cNvSpPr>
                <a:spLocks noChangeArrowheads="1"/>
              </p:cNvSpPr>
              <p:nvPr/>
            </p:nvSpPr>
            <p:spPr bwMode="auto">
              <a:xfrm>
                <a:off x="1837" y="3521"/>
                <a:ext cx="1270" cy="227"/>
              </a:xfrm>
              <a:prstGeom prst="rect">
                <a:avLst/>
              </a:prstGeom>
              <a:noFill/>
              <a:ln w="9525">
                <a:noFill/>
                <a:miter lim="800000"/>
                <a:headEnd/>
                <a:tailEnd/>
              </a:ln>
              <a:effectLst/>
            </p:spPr>
            <p:txBody>
              <a:bodyPr wrap="none" anchor="ctr"/>
              <a:lstStyle/>
              <a:p>
                <a:r>
                  <a:rPr lang="en-US" altLang="zh-CN" sz="1800" dirty="0"/>
                  <a:t>×Byte per block</a:t>
                </a:r>
              </a:p>
            </p:txBody>
          </p:sp>
        </p:grpSp>
        <p:grpSp>
          <p:nvGrpSpPr>
            <p:cNvPr id="20491" name="Group 23"/>
            <p:cNvGrpSpPr>
              <a:grpSpLocks/>
            </p:cNvGrpSpPr>
            <p:nvPr/>
          </p:nvGrpSpPr>
          <p:grpSpPr bwMode="auto">
            <a:xfrm>
              <a:off x="2517" y="3429"/>
              <a:ext cx="1905" cy="273"/>
              <a:chOff x="431" y="3385"/>
              <a:chExt cx="2676" cy="544"/>
            </a:xfrm>
          </p:grpSpPr>
          <p:sp>
            <p:nvSpPr>
              <p:cNvPr id="20494" name="Rectangle 24"/>
              <p:cNvSpPr>
                <a:spLocks noChangeArrowheads="1"/>
              </p:cNvSpPr>
              <p:nvPr/>
            </p:nvSpPr>
            <p:spPr bwMode="auto">
              <a:xfrm>
                <a:off x="475" y="3385"/>
                <a:ext cx="1225" cy="227"/>
              </a:xfrm>
              <a:prstGeom prst="rect">
                <a:avLst/>
              </a:prstGeom>
              <a:noFill/>
              <a:ln w="9525">
                <a:noFill/>
                <a:miter lim="800000"/>
                <a:headEnd/>
                <a:tailEnd/>
              </a:ln>
              <a:effectLst/>
            </p:spPr>
            <p:txBody>
              <a:bodyPr wrap="none" anchor="ctr"/>
              <a:lstStyle/>
              <a:p>
                <a:r>
                  <a:rPr lang="en-US" altLang="zh-CN" sz="1800"/>
                  <a:t>Byte address</a:t>
                </a:r>
              </a:p>
            </p:txBody>
          </p:sp>
          <p:sp>
            <p:nvSpPr>
              <p:cNvPr id="20495" name="Line 25"/>
              <p:cNvSpPr>
                <a:spLocks noChangeShapeType="1"/>
              </p:cNvSpPr>
              <p:nvPr/>
            </p:nvSpPr>
            <p:spPr bwMode="auto">
              <a:xfrm>
                <a:off x="475" y="3657"/>
                <a:ext cx="1225" cy="0"/>
              </a:xfrm>
              <a:prstGeom prst="line">
                <a:avLst/>
              </a:prstGeom>
              <a:noFill/>
              <a:ln w="9525">
                <a:solidFill>
                  <a:schemeClr val="tx1"/>
                </a:solidFill>
                <a:miter lim="800000"/>
                <a:headEnd/>
                <a:tailEnd/>
              </a:ln>
              <a:effectLst/>
            </p:spPr>
            <p:txBody>
              <a:bodyPr wrap="none"/>
              <a:lstStyle/>
              <a:p>
                <a:endParaRPr lang="zh-CN" altLang="en-US"/>
              </a:p>
            </p:txBody>
          </p:sp>
          <p:sp>
            <p:nvSpPr>
              <p:cNvPr id="20496" name="Rectangle 26"/>
              <p:cNvSpPr>
                <a:spLocks noChangeArrowheads="1"/>
              </p:cNvSpPr>
              <p:nvPr/>
            </p:nvSpPr>
            <p:spPr bwMode="auto">
              <a:xfrm>
                <a:off x="520" y="3657"/>
                <a:ext cx="1225" cy="227"/>
              </a:xfrm>
              <a:prstGeom prst="rect">
                <a:avLst/>
              </a:prstGeom>
              <a:noFill/>
              <a:ln w="9525">
                <a:noFill/>
                <a:miter lim="800000"/>
                <a:headEnd/>
                <a:tailEnd/>
              </a:ln>
              <a:effectLst/>
            </p:spPr>
            <p:txBody>
              <a:bodyPr wrap="none" anchor="ctr"/>
              <a:lstStyle/>
              <a:p>
                <a:r>
                  <a:rPr lang="en-US" altLang="zh-CN" sz="1800"/>
                  <a:t>Bytes per block</a:t>
                </a:r>
              </a:p>
            </p:txBody>
          </p:sp>
          <p:sp>
            <p:nvSpPr>
              <p:cNvPr id="20497" name="Freeform 27"/>
              <p:cNvSpPr>
                <a:spLocks/>
              </p:cNvSpPr>
              <p:nvPr/>
            </p:nvSpPr>
            <p:spPr bwMode="auto">
              <a:xfrm>
                <a:off x="431" y="3430"/>
                <a:ext cx="90" cy="499"/>
              </a:xfrm>
              <a:custGeom>
                <a:avLst/>
                <a:gdLst>
                  <a:gd name="T0" fmla="*/ 0 w 90"/>
                  <a:gd name="T1" fmla="*/ 0 h 499"/>
                  <a:gd name="T2" fmla="*/ 0 w 90"/>
                  <a:gd name="T3" fmla="*/ 499 h 499"/>
                  <a:gd name="T4" fmla="*/ 90 w 90"/>
                  <a:gd name="T5" fmla="*/ 499 h 499"/>
                  <a:gd name="T6" fmla="*/ 0 60000 65536"/>
                  <a:gd name="T7" fmla="*/ 0 60000 65536"/>
                  <a:gd name="T8" fmla="*/ 0 60000 65536"/>
                </a:gdLst>
                <a:ahLst/>
                <a:cxnLst>
                  <a:cxn ang="T6">
                    <a:pos x="T0" y="T1"/>
                  </a:cxn>
                  <a:cxn ang="T7">
                    <a:pos x="T2" y="T3"/>
                  </a:cxn>
                  <a:cxn ang="T8">
                    <a:pos x="T4" y="T5"/>
                  </a:cxn>
                </a:cxnLst>
                <a:rect l="0" t="0" r="r" b="b"/>
                <a:pathLst>
                  <a:path w="90" h="499">
                    <a:moveTo>
                      <a:pt x="0" y="0"/>
                    </a:moveTo>
                    <a:lnTo>
                      <a:pt x="0" y="499"/>
                    </a:lnTo>
                    <a:lnTo>
                      <a:pt x="90" y="499"/>
                    </a:lnTo>
                  </a:path>
                </a:pathLst>
              </a:custGeom>
              <a:noFill/>
              <a:ln w="28575" cap="flat" cmpd="sng">
                <a:solidFill>
                  <a:schemeClr val="tx1"/>
                </a:solidFill>
                <a:prstDash val="solid"/>
                <a:miter lim="800000"/>
                <a:headEnd type="none" w="med" len="med"/>
                <a:tailEnd type="none" w="med" len="med"/>
              </a:ln>
              <a:effectLst/>
            </p:spPr>
            <p:txBody>
              <a:bodyPr wrap="none"/>
              <a:lstStyle/>
              <a:p>
                <a:endParaRPr lang="zh-CN" altLang="en-US"/>
              </a:p>
            </p:txBody>
          </p:sp>
          <p:sp>
            <p:nvSpPr>
              <p:cNvPr id="20498" name="Freeform 28"/>
              <p:cNvSpPr>
                <a:spLocks/>
              </p:cNvSpPr>
              <p:nvPr/>
            </p:nvSpPr>
            <p:spPr bwMode="auto">
              <a:xfrm flipH="1">
                <a:off x="1701" y="3430"/>
                <a:ext cx="90" cy="499"/>
              </a:xfrm>
              <a:custGeom>
                <a:avLst/>
                <a:gdLst>
                  <a:gd name="T0" fmla="*/ 0 w 90"/>
                  <a:gd name="T1" fmla="*/ 0 h 499"/>
                  <a:gd name="T2" fmla="*/ 0 w 90"/>
                  <a:gd name="T3" fmla="*/ 499 h 499"/>
                  <a:gd name="T4" fmla="*/ 90 w 90"/>
                  <a:gd name="T5" fmla="*/ 499 h 499"/>
                  <a:gd name="T6" fmla="*/ 0 60000 65536"/>
                  <a:gd name="T7" fmla="*/ 0 60000 65536"/>
                  <a:gd name="T8" fmla="*/ 0 60000 65536"/>
                </a:gdLst>
                <a:ahLst/>
                <a:cxnLst>
                  <a:cxn ang="T6">
                    <a:pos x="T0" y="T1"/>
                  </a:cxn>
                  <a:cxn ang="T7">
                    <a:pos x="T2" y="T3"/>
                  </a:cxn>
                  <a:cxn ang="T8">
                    <a:pos x="T4" y="T5"/>
                  </a:cxn>
                </a:cxnLst>
                <a:rect l="0" t="0" r="r" b="b"/>
                <a:pathLst>
                  <a:path w="90" h="499">
                    <a:moveTo>
                      <a:pt x="0" y="0"/>
                    </a:moveTo>
                    <a:lnTo>
                      <a:pt x="0" y="499"/>
                    </a:lnTo>
                    <a:lnTo>
                      <a:pt x="90" y="499"/>
                    </a:lnTo>
                  </a:path>
                </a:pathLst>
              </a:custGeom>
              <a:noFill/>
              <a:ln w="28575" cap="flat" cmpd="sng">
                <a:solidFill>
                  <a:schemeClr val="tx1"/>
                </a:solidFill>
                <a:prstDash val="solid"/>
                <a:miter lim="800000"/>
                <a:headEnd type="none" w="med" len="med"/>
                <a:tailEnd type="none" w="med" len="med"/>
              </a:ln>
              <a:effectLst/>
            </p:spPr>
            <p:txBody>
              <a:bodyPr wrap="none"/>
              <a:lstStyle/>
              <a:p>
                <a:endParaRPr lang="zh-CN" altLang="en-US"/>
              </a:p>
            </p:txBody>
          </p:sp>
          <p:sp>
            <p:nvSpPr>
              <p:cNvPr id="20499" name="Rectangle 29"/>
              <p:cNvSpPr>
                <a:spLocks noChangeArrowheads="1"/>
              </p:cNvSpPr>
              <p:nvPr/>
            </p:nvSpPr>
            <p:spPr bwMode="auto">
              <a:xfrm>
                <a:off x="1837" y="3521"/>
                <a:ext cx="1270" cy="227"/>
              </a:xfrm>
              <a:prstGeom prst="rect">
                <a:avLst/>
              </a:prstGeom>
              <a:noFill/>
              <a:ln w="9525">
                <a:noFill/>
                <a:miter lim="800000"/>
                <a:headEnd/>
                <a:tailEnd/>
              </a:ln>
              <a:effectLst/>
            </p:spPr>
            <p:txBody>
              <a:bodyPr wrap="none" anchor="ctr"/>
              <a:lstStyle/>
              <a:p>
                <a:r>
                  <a:rPr lang="en-US" altLang="zh-CN" sz="1800"/>
                  <a:t>×Byte per block</a:t>
                </a:r>
              </a:p>
            </p:txBody>
          </p:sp>
        </p:grpSp>
        <p:sp>
          <p:nvSpPr>
            <p:cNvPr id="20492" name="Rectangle 30"/>
            <p:cNvSpPr>
              <a:spLocks noChangeArrowheads="1"/>
            </p:cNvSpPr>
            <p:nvPr/>
          </p:nvSpPr>
          <p:spPr bwMode="auto">
            <a:xfrm>
              <a:off x="4558" y="3385"/>
              <a:ext cx="998" cy="317"/>
            </a:xfrm>
            <a:prstGeom prst="rect">
              <a:avLst/>
            </a:prstGeom>
            <a:noFill/>
            <a:ln w="9525">
              <a:noFill/>
              <a:miter lim="800000"/>
              <a:headEnd/>
              <a:tailEnd/>
            </a:ln>
            <a:effectLst/>
          </p:spPr>
          <p:txBody>
            <a:bodyPr wrap="none" anchor="ctr"/>
            <a:lstStyle/>
            <a:p>
              <a:r>
                <a:rPr lang="en-US" altLang="zh-CN" sz="1800"/>
                <a:t>+( Byte per block-1)</a:t>
              </a:r>
            </a:p>
          </p:txBody>
        </p:sp>
        <p:sp>
          <p:nvSpPr>
            <p:cNvPr id="20493" name="Line 31"/>
            <p:cNvSpPr>
              <a:spLocks noChangeShapeType="1"/>
            </p:cNvSpPr>
            <p:nvPr/>
          </p:nvSpPr>
          <p:spPr bwMode="auto">
            <a:xfrm>
              <a:off x="2154" y="3566"/>
              <a:ext cx="318" cy="0"/>
            </a:xfrm>
            <a:prstGeom prst="line">
              <a:avLst/>
            </a:prstGeom>
            <a:noFill/>
            <a:ln w="38100">
              <a:solidFill>
                <a:srgbClr val="FF3300"/>
              </a:solidFill>
              <a:miter lim="800000"/>
              <a:headEnd type="triangle" w="med" len="med"/>
              <a:tailEnd type="triangle" w="med" len="med"/>
            </a:ln>
            <a:effectLst/>
          </p:spPr>
          <p:txBody>
            <a:bodyPr wrap="none"/>
            <a:lstStyle/>
            <a:p>
              <a:endParaRPr lang="zh-CN" altLang="en-US"/>
            </a:p>
          </p:txBody>
        </p:sp>
      </p:grpSp>
      <p:sp>
        <p:nvSpPr>
          <p:cNvPr id="20486" name="Rectangle 32"/>
          <p:cNvSpPr>
            <a:spLocks noChangeArrowheads="1"/>
          </p:cNvSpPr>
          <p:nvPr/>
        </p:nvSpPr>
        <p:spPr bwMode="auto">
          <a:xfrm>
            <a:off x="4167174" y="5643579"/>
            <a:ext cx="2592388" cy="503237"/>
          </a:xfrm>
          <a:prstGeom prst="rect">
            <a:avLst/>
          </a:prstGeom>
          <a:noFill/>
          <a:ln w="9525">
            <a:noFill/>
            <a:miter lim="800000"/>
            <a:headEnd/>
            <a:tailEnd/>
          </a:ln>
          <a:effectLst/>
        </p:spPr>
        <p:txBody>
          <a:bodyPr wrap="none" anchor="ctr"/>
          <a:lstStyle/>
          <a:p>
            <a:r>
              <a:rPr lang="en-US" altLang="zh-CN" sz="2200" dirty="0"/>
              <a:t>1200                1215</a:t>
            </a:r>
          </a:p>
        </p:txBody>
      </p:sp>
      <p:sp>
        <p:nvSpPr>
          <p:cNvPr id="20487" name="Line 33"/>
          <p:cNvSpPr>
            <a:spLocks noChangeShapeType="1"/>
          </p:cNvSpPr>
          <p:nvPr/>
        </p:nvSpPr>
        <p:spPr bwMode="auto">
          <a:xfrm>
            <a:off x="5167307" y="5857892"/>
            <a:ext cx="504825" cy="0"/>
          </a:xfrm>
          <a:prstGeom prst="line">
            <a:avLst/>
          </a:prstGeom>
          <a:noFill/>
          <a:ln w="38100">
            <a:solidFill>
              <a:srgbClr val="FF3300"/>
            </a:solidFill>
            <a:miter lim="800000"/>
            <a:headEnd type="triangle" w="med" len="med"/>
            <a:tailEnd type="triangle" w="med" len="med"/>
          </a:ln>
          <a:effectLst/>
        </p:spPr>
        <p:txBody>
          <a:bodyPr wrap="none"/>
          <a:lstStyle/>
          <a:p>
            <a:endParaRPr lang="zh-CN" altLang="en-US"/>
          </a:p>
        </p:txBody>
      </p:sp>
      <p:sp>
        <p:nvSpPr>
          <p:cNvPr id="20488" name="Rectangle 36"/>
          <p:cNvSpPr>
            <a:spLocks noChangeArrowheads="1"/>
          </p:cNvSpPr>
          <p:nvPr/>
        </p:nvSpPr>
        <p:spPr bwMode="auto">
          <a:xfrm>
            <a:off x="2024035" y="4572008"/>
            <a:ext cx="1584325" cy="431800"/>
          </a:xfrm>
          <a:prstGeom prst="rect">
            <a:avLst/>
          </a:prstGeom>
          <a:noFill/>
          <a:ln w="9525">
            <a:noFill/>
            <a:miter lim="800000"/>
            <a:headEnd/>
            <a:tailEnd/>
          </a:ln>
          <a:effectLst/>
        </p:spPr>
        <p:txBody>
          <a:bodyPr wrap="none" anchor="ctr"/>
          <a:lstStyle/>
          <a:p>
            <a:r>
              <a:rPr lang="en-US" altLang="zh-CN" sz="3200" b="1" dirty="0">
                <a:solidFill>
                  <a:srgbClr val="FF3300"/>
                </a:solidFill>
              </a:rPr>
              <a:t>Notice!!!</a:t>
            </a:r>
          </a:p>
        </p:txBody>
      </p:sp>
      <p:sp>
        <p:nvSpPr>
          <p:cNvPr id="20489" name="Rectangle 37"/>
          <p:cNvSpPr>
            <a:spLocks noChangeArrowheads="1"/>
          </p:cNvSpPr>
          <p:nvPr/>
        </p:nvSpPr>
        <p:spPr bwMode="auto">
          <a:xfrm>
            <a:off x="2309787" y="5643578"/>
            <a:ext cx="1584325" cy="431800"/>
          </a:xfrm>
          <a:prstGeom prst="rect">
            <a:avLst/>
          </a:prstGeom>
          <a:noFill/>
          <a:ln w="9525">
            <a:noFill/>
            <a:miter lim="800000"/>
            <a:headEnd/>
            <a:tailEnd/>
          </a:ln>
          <a:effectLst/>
        </p:spPr>
        <p:txBody>
          <a:bodyPr wrap="none" anchor="ctr"/>
          <a:lstStyle/>
          <a:p>
            <a:r>
              <a:rPr lang="en-US" altLang="zh-CN" sz="2200" b="1" dirty="0"/>
              <a:t>Here:</a:t>
            </a: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Real address mapping </a:t>
            </a:r>
            <a:endParaRPr lang="zh-CN" altLang="en-US" dirty="0"/>
          </a:p>
        </p:txBody>
      </p:sp>
      <p:sp>
        <p:nvSpPr>
          <p:cNvPr id="3" name="内容占位符 2"/>
          <p:cNvSpPr>
            <a:spLocks noGrp="1"/>
          </p:cNvSpPr>
          <p:nvPr>
            <p:ph idx="1"/>
          </p:nvPr>
        </p:nvSpPr>
        <p:spPr/>
        <p:txBody>
          <a:bodyPr/>
          <a:lstStyle/>
          <a:p>
            <a:r>
              <a:rPr lang="en-US" altLang="zh-CN" dirty="0" smtClean="0"/>
              <a:t>1200</a:t>
            </a:r>
            <a:r>
              <a:rPr lang="en-US" altLang="zh-CN" dirty="0" smtClean="0">
                <a:sym typeface="Wingdings" pitchFamily="2" charset="2"/>
              </a:rPr>
              <a:t>  1024+ 128 + 32 + 16 + 2</a:t>
            </a:r>
          </a:p>
          <a:p>
            <a:pPr lvl="3">
              <a:buFont typeface="Wingdings" pitchFamily="2" charset="2"/>
              <a:buChar char="à"/>
            </a:pPr>
            <a:r>
              <a:rPr lang="en-US" altLang="zh-CN" sz="2800" dirty="0">
                <a:solidFill>
                  <a:srgbClr val="FF0000"/>
                </a:solidFill>
                <a:uFill>
                  <a:solidFill>
                    <a:srgbClr val="1D01EB"/>
                  </a:solidFill>
                </a:uFill>
                <a:sym typeface="Wingdings" pitchFamily="2" charset="2"/>
              </a:rPr>
              <a:t> </a:t>
            </a:r>
            <a:r>
              <a:rPr lang="en-US" altLang="zh-CN" sz="2800" dirty="0">
                <a:uFill>
                  <a:solidFill>
                    <a:srgbClr val="1D01EB"/>
                  </a:solidFill>
                </a:uFill>
                <a:sym typeface="Wingdings" pitchFamily="2" charset="2"/>
              </a:rPr>
              <a:t> </a:t>
            </a:r>
            <a:r>
              <a:rPr lang="en-US" altLang="zh-CN" sz="2800" u="sng" dirty="0">
                <a:uFill>
                  <a:solidFill>
                    <a:srgbClr val="1D01EB"/>
                  </a:solidFill>
                </a:uFill>
                <a:sym typeface="Wingdings" pitchFamily="2" charset="2"/>
              </a:rPr>
              <a:t>1 </a:t>
            </a:r>
            <a:r>
              <a:rPr lang="en-US" altLang="zh-CN" sz="2800" u="sng" dirty="0">
                <a:solidFill>
                  <a:srgbClr val="FF0000"/>
                </a:solidFill>
                <a:uFill>
                  <a:solidFill>
                    <a:srgbClr val="1D01EB"/>
                  </a:solidFill>
                </a:uFill>
                <a:sym typeface="Wingdings" pitchFamily="2" charset="2"/>
              </a:rPr>
              <a:t>001011</a:t>
            </a:r>
            <a:r>
              <a:rPr lang="en-US" altLang="zh-CN" sz="2800" dirty="0">
                <a:solidFill>
                  <a:srgbClr val="FF0000"/>
                </a:solidFill>
                <a:uFill>
                  <a:solidFill>
                    <a:srgbClr val="1D01EB"/>
                  </a:solidFill>
                </a:uFill>
                <a:sym typeface="Wingdings" pitchFamily="2" charset="2"/>
              </a:rPr>
              <a:t>  </a:t>
            </a:r>
            <a:r>
              <a:rPr lang="en-US" altLang="zh-CN" sz="2800" u="sng" dirty="0">
                <a:sym typeface="Wingdings" pitchFamily="2" charset="2"/>
              </a:rPr>
              <a:t>0010</a:t>
            </a:r>
          </a:p>
          <a:p>
            <a:pPr lvl="1">
              <a:buNone/>
            </a:pPr>
            <a:r>
              <a:rPr lang="en-US" altLang="zh-CN" dirty="0" smtClean="0">
                <a:sym typeface="Wingdings" pitchFamily="2" charset="2"/>
              </a:rPr>
              <a:t>                    </a:t>
            </a:r>
            <a:r>
              <a:rPr lang="en-US" altLang="zh-CN" dirty="0" smtClean="0">
                <a:solidFill>
                  <a:srgbClr val="FF0000"/>
                </a:solidFill>
                <a:sym typeface="Wingdings" pitchFamily="2" charset="2"/>
              </a:rPr>
              <a:t>index</a:t>
            </a:r>
            <a:r>
              <a:rPr lang="en-US" altLang="zh-CN" dirty="0" smtClean="0">
                <a:sym typeface="Wingdings" pitchFamily="2" charset="2"/>
              </a:rPr>
              <a:t>    block offset</a:t>
            </a:r>
          </a:p>
          <a:p>
            <a:pPr lvl="1">
              <a:buNone/>
            </a:pPr>
            <a:r>
              <a:rPr lang="en-US" altLang="zh-CN" dirty="0" smtClean="0">
                <a:sym typeface="Wingdings" pitchFamily="2" charset="2"/>
              </a:rPr>
              <a:t>Block size:  16 bytes = 2</a:t>
            </a:r>
            <a:r>
              <a:rPr lang="en-US" altLang="zh-CN" baseline="30000" dirty="0" smtClean="0">
                <a:sym typeface="Wingdings" pitchFamily="2" charset="2"/>
              </a:rPr>
              <a:t>4</a:t>
            </a:r>
            <a:r>
              <a:rPr lang="en-US" altLang="zh-CN" dirty="0" smtClean="0">
                <a:sym typeface="Wingdings" pitchFamily="2" charset="2"/>
              </a:rPr>
              <a:t>    (4 bits block offset)</a:t>
            </a:r>
          </a:p>
          <a:p>
            <a:pPr lvl="1">
              <a:buNone/>
            </a:pPr>
            <a:endParaRPr lang="en-US" altLang="zh-CN" dirty="0" smtClean="0">
              <a:sym typeface="Wingdings" pitchFamily="2" charset="2"/>
            </a:endParaRPr>
          </a:p>
          <a:p>
            <a:pPr lvl="1">
              <a:buNone/>
            </a:pPr>
            <a:r>
              <a:rPr lang="en-US" altLang="zh-CN" dirty="0" smtClean="0">
                <a:sym typeface="Wingdings" pitchFamily="2" charset="2"/>
              </a:rPr>
              <a:t>So    block number = 75</a:t>
            </a:r>
          </a:p>
          <a:p>
            <a:pPr lvl="1">
              <a:buNone/>
            </a:pPr>
            <a:endParaRPr lang="en-US" altLang="zh-CN" dirty="0" smtClean="0">
              <a:sym typeface="Wingdings" pitchFamily="2" charset="2"/>
            </a:endParaRPr>
          </a:p>
          <a:p>
            <a:pPr lvl="1">
              <a:buNone/>
            </a:pPr>
            <a:r>
              <a:rPr lang="en-US" altLang="zh-CN" dirty="0" smtClean="0">
                <a:sym typeface="Wingdings" pitchFamily="2" charset="2"/>
              </a:rPr>
              <a:t>64 blocks:    64 = 2</a:t>
            </a:r>
            <a:r>
              <a:rPr lang="en-US" altLang="zh-CN" baseline="30000" dirty="0" smtClean="0">
                <a:sym typeface="Wingdings" pitchFamily="2" charset="2"/>
              </a:rPr>
              <a:t>6</a:t>
            </a:r>
            <a:r>
              <a:rPr lang="en-US" altLang="zh-CN" dirty="0" smtClean="0">
                <a:sym typeface="Wingdings" pitchFamily="2" charset="2"/>
              </a:rPr>
              <a:t>        6 bits index </a:t>
            </a:r>
            <a:r>
              <a:rPr lang="zh-CN" altLang="en-US" dirty="0" smtClean="0">
                <a:sym typeface="Wingdings" pitchFamily="2" charset="2"/>
              </a:rPr>
              <a:t>（</a:t>
            </a:r>
            <a:r>
              <a:rPr lang="en-US" altLang="zh-CN" dirty="0" smtClean="0">
                <a:sym typeface="Wingdings" pitchFamily="2" charset="2"/>
              </a:rPr>
              <a:t>64 block</a:t>
            </a:r>
            <a:r>
              <a:rPr lang="zh-CN" altLang="en-US" dirty="0" smtClean="0">
                <a:sym typeface="Wingdings" pitchFamily="2" charset="2"/>
              </a:rPr>
              <a:t>）</a:t>
            </a:r>
            <a:endParaRPr lang="en-US" altLang="zh-CN" dirty="0" smtClean="0">
              <a:sym typeface="Wingdings" pitchFamily="2" charset="2"/>
            </a:endParaRPr>
          </a:p>
          <a:p>
            <a:pPr lvl="1">
              <a:buNone/>
            </a:pPr>
            <a:r>
              <a:rPr lang="en-US" altLang="zh-CN" dirty="0" smtClean="0">
                <a:sym typeface="Wingdings" pitchFamily="2" charset="2"/>
              </a:rPr>
              <a:t>          </a:t>
            </a:r>
          </a:p>
          <a:p>
            <a:pPr lvl="3">
              <a:buNone/>
            </a:pPr>
            <a:endParaRPr lang="zh-CN" altLang="en-US" dirty="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81488" y="81558"/>
            <a:ext cx="5900750" cy="775674"/>
          </a:xfrm>
        </p:spPr>
        <p:txBody>
          <a:bodyPr/>
          <a:lstStyle/>
          <a:p>
            <a:pPr eaLnBrk="1" hangingPunct="1">
              <a:defRPr/>
            </a:pPr>
            <a:r>
              <a:rPr lang="en-US" altLang="zh-CN" sz="3200" dirty="0"/>
              <a:t>Miss rate versus block size. </a:t>
            </a:r>
            <a:endParaRPr lang="zh-CN" altLang="en-US" sz="3200" dirty="0"/>
          </a:p>
        </p:txBody>
      </p:sp>
      <p:sp>
        <p:nvSpPr>
          <p:cNvPr id="21507" name="内容占位符 2"/>
          <p:cNvSpPr>
            <a:spLocks noGrp="1"/>
          </p:cNvSpPr>
          <p:nvPr>
            <p:ph idx="1"/>
          </p:nvPr>
        </p:nvSpPr>
        <p:spPr/>
        <p:txBody>
          <a:bodyPr/>
          <a:lstStyle/>
          <a:p>
            <a:pPr eaLnBrk="1" hangingPunct="1"/>
            <a:endParaRPr lang="zh-CN" altLang="en-US" smtClean="0"/>
          </a:p>
        </p:txBody>
      </p:sp>
      <p:pic>
        <p:nvPicPr>
          <p:cNvPr id="21508" name="Picture 2"/>
          <p:cNvPicPr>
            <a:picLocks noChangeAspect="1" noChangeArrowheads="1"/>
          </p:cNvPicPr>
          <p:nvPr/>
        </p:nvPicPr>
        <p:blipFill>
          <a:blip r:embed="rId3"/>
          <a:srcRect/>
          <a:stretch>
            <a:fillRect/>
          </a:stretch>
        </p:blipFill>
        <p:spPr bwMode="auto">
          <a:xfrm>
            <a:off x="1952597" y="1285860"/>
            <a:ext cx="8353425" cy="4521200"/>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749425" y="312739"/>
            <a:ext cx="2279650" cy="477837"/>
          </a:xfrm>
          <a:prstGeom prst="rect">
            <a:avLst/>
          </a:prstGeom>
          <a:noFill/>
          <a:ln w="9525">
            <a:noFill/>
            <a:miter lim="800000"/>
            <a:headEnd/>
            <a:tailEnd/>
          </a:ln>
          <a:effectLst/>
        </p:spPr>
        <p:txBody>
          <a:bodyPr wrap="none" anchor="ctr"/>
          <a:lstStyle/>
          <a:p>
            <a:endParaRPr lang="zh-CN" altLang="en-US"/>
          </a:p>
        </p:txBody>
      </p:sp>
      <p:sp>
        <p:nvSpPr>
          <p:cNvPr id="276484" name="Rectangle 4"/>
          <p:cNvSpPr>
            <a:spLocks noGrp="1" noChangeArrowheads="1"/>
          </p:cNvSpPr>
          <p:nvPr>
            <p:ph type="title"/>
          </p:nvPr>
        </p:nvSpPr>
        <p:spPr/>
        <p:txBody>
          <a:bodyPr/>
          <a:lstStyle/>
          <a:p>
            <a:pPr eaLnBrk="1" hangingPunct="1">
              <a:defRPr/>
            </a:pPr>
            <a:r>
              <a:rPr lang="en-US" altLang="zh-CN" sz="3600" dirty="0"/>
              <a:t>Handling Cache reads hit and Misses</a:t>
            </a:r>
          </a:p>
        </p:txBody>
      </p:sp>
      <p:sp>
        <p:nvSpPr>
          <p:cNvPr id="22532" name="AutoShape 3"/>
          <p:cNvSpPr>
            <a:spLocks noGrp="1" noChangeArrowheads="1"/>
          </p:cNvSpPr>
          <p:nvPr>
            <p:ph idx="1"/>
          </p:nvPr>
        </p:nvSpPr>
        <p:spPr>
          <a:xfrm>
            <a:off x="1738283" y="1412876"/>
            <a:ext cx="9182131" cy="5688013"/>
          </a:xfrm>
        </p:spPr>
        <p:txBody>
          <a:bodyPr/>
          <a:lstStyle/>
          <a:p>
            <a:pPr eaLnBrk="1" hangingPunct="1"/>
            <a:r>
              <a:rPr lang="en-US" altLang="zh-CN" sz="2000" dirty="0">
                <a:solidFill>
                  <a:srgbClr val="1D01EB"/>
                </a:solidFill>
              </a:rPr>
              <a:t>Read hits</a:t>
            </a:r>
          </a:p>
          <a:p>
            <a:pPr lvl="1" eaLnBrk="1" hangingPunct="1"/>
            <a:r>
              <a:rPr lang="en-US" altLang="zh-CN" sz="1800" dirty="0"/>
              <a:t>this is what we want!</a:t>
            </a:r>
          </a:p>
          <a:p>
            <a:pPr eaLnBrk="1" hangingPunct="1"/>
            <a:r>
              <a:rPr lang="en-US" altLang="zh-CN" sz="2000" dirty="0">
                <a:solidFill>
                  <a:srgbClr val="1D01EB"/>
                </a:solidFill>
              </a:rPr>
              <a:t>Read misses—two kinds of misses</a:t>
            </a:r>
          </a:p>
          <a:p>
            <a:pPr lvl="1" eaLnBrk="1" hangingPunct="1"/>
            <a:r>
              <a:rPr lang="en-US" altLang="zh-CN" sz="1800" dirty="0"/>
              <a:t>instruction cache miss</a:t>
            </a:r>
          </a:p>
          <a:p>
            <a:pPr lvl="1" eaLnBrk="1" hangingPunct="1"/>
            <a:r>
              <a:rPr lang="en-US" altLang="zh-CN" sz="1800" dirty="0"/>
              <a:t>data cache miss</a:t>
            </a:r>
          </a:p>
          <a:p>
            <a:pPr eaLnBrk="1" hangingPunct="1"/>
            <a:r>
              <a:rPr lang="en-US" altLang="zh-CN" sz="2000" dirty="0"/>
              <a:t>let’s see </a:t>
            </a:r>
            <a:r>
              <a:rPr lang="en-US" altLang="zh-CN" sz="2000" dirty="0">
                <a:solidFill>
                  <a:srgbClr val="1D01EB"/>
                </a:solidFill>
              </a:rPr>
              <a:t>main steps taken on an instruction cache miss</a:t>
            </a:r>
          </a:p>
          <a:p>
            <a:pPr lvl="1" eaLnBrk="1" hangingPunct="1"/>
            <a:r>
              <a:rPr lang="en-US" altLang="zh-CN" sz="1800" dirty="0"/>
              <a:t>stall the CPU, fetch block from memory, deliver to cache, restart CPU read</a:t>
            </a:r>
          </a:p>
          <a:p>
            <a:pPr lvl="1" eaLnBrk="1" hangingPunct="1"/>
            <a:r>
              <a:rPr lang="en-US" altLang="zh-CN" sz="1600" dirty="0">
                <a:solidFill>
                  <a:srgbClr val="1D01EB"/>
                </a:solidFill>
              </a:rPr>
              <a:t>1. </a:t>
            </a:r>
            <a:r>
              <a:rPr lang="en-US" altLang="zh-CN" sz="1600" dirty="0"/>
              <a:t>Send the original PC value (current PC-4) to the memory.</a:t>
            </a:r>
          </a:p>
          <a:p>
            <a:pPr lvl="1" eaLnBrk="1" hangingPunct="1"/>
            <a:r>
              <a:rPr lang="en-US" altLang="zh-CN" sz="1600" dirty="0">
                <a:solidFill>
                  <a:srgbClr val="1D01EB"/>
                </a:solidFill>
              </a:rPr>
              <a:t>2</a:t>
            </a:r>
            <a:r>
              <a:rPr lang="en-US" altLang="zh-CN" sz="1600" dirty="0"/>
              <a:t>. Instruct main memory to perform a read and wait for the memory to complete its access.</a:t>
            </a:r>
          </a:p>
          <a:p>
            <a:pPr lvl="1" eaLnBrk="1" hangingPunct="1"/>
            <a:r>
              <a:rPr lang="en-US" altLang="zh-CN" sz="1600" dirty="0">
                <a:solidFill>
                  <a:srgbClr val="1D01EB"/>
                </a:solidFill>
              </a:rPr>
              <a:t>3. </a:t>
            </a:r>
            <a:r>
              <a:rPr lang="en-US" altLang="zh-CN" sz="1600" dirty="0"/>
              <a:t>Write the cache entry, putting the data from memory in the data portion of the entry, writing the upper bits of the address (from the </a:t>
            </a:r>
            <a:r>
              <a:rPr lang="en-US" altLang="zh-CN" sz="1600" dirty="0" err="1"/>
              <a:t>ALU</a:t>
            </a:r>
            <a:r>
              <a:rPr lang="en-US" altLang="zh-CN" sz="1600" dirty="0"/>
              <a:t>) into the tag </a:t>
            </a:r>
            <a:r>
              <a:rPr lang="en-US" altLang="zh-CN" sz="1600" dirty="0" err="1"/>
              <a:t>field,and</a:t>
            </a:r>
            <a:r>
              <a:rPr lang="en-US" altLang="zh-CN" sz="1600" dirty="0"/>
              <a:t> turning the valid bit on.</a:t>
            </a:r>
          </a:p>
          <a:p>
            <a:pPr lvl="1" eaLnBrk="1" hangingPunct="1"/>
            <a:r>
              <a:rPr lang="en-US" altLang="zh-CN" sz="1600" dirty="0">
                <a:solidFill>
                  <a:srgbClr val="1D01EB"/>
                </a:solidFill>
              </a:rPr>
              <a:t>4</a:t>
            </a:r>
            <a:r>
              <a:rPr lang="en-US" altLang="zh-CN" sz="1600" dirty="0"/>
              <a:t>. Restart the instruction execution at the first step, which will </a:t>
            </a:r>
            <a:r>
              <a:rPr lang="en-US" altLang="zh-CN" sz="1600" dirty="0" err="1"/>
              <a:t>refetch</a:t>
            </a:r>
            <a:r>
              <a:rPr lang="en-US" altLang="zh-CN" sz="1600" dirty="0"/>
              <a:t> the instruction again, this time finding it in the cache.</a:t>
            </a:r>
          </a:p>
        </p:txBody>
      </p:sp>
    </p:spTree>
  </p:cSld>
  <p:clrMapOvr>
    <a:masterClrMapping/>
  </p:clrMapOvr>
  <p:transition spd="slow" advTm="200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1749425" y="312739"/>
            <a:ext cx="3168650" cy="477837"/>
          </a:xfrm>
          <a:prstGeom prst="rect">
            <a:avLst/>
          </a:prstGeom>
          <a:noFill/>
          <a:ln w="9525">
            <a:noFill/>
            <a:miter lim="800000"/>
            <a:headEnd/>
            <a:tailEnd/>
          </a:ln>
          <a:effectLst/>
        </p:spPr>
        <p:txBody>
          <a:bodyPr wrap="none" anchor="ctr"/>
          <a:lstStyle/>
          <a:p>
            <a:endParaRPr lang="zh-CN" altLang="en-US"/>
          </a:p>
        </p:txBody>
      </p:sp>
      <p:sp>
        <p:nvSpPr>
          <p:cNvPr id="272388" name="Rectangle 4"/>
          <p:cNvSpPr>
            <a:spLocks noGrp="1" noChangeArrowheads="1"/>
          </p:cNvSpPr>
          <p:nvPr>
            <p:ph type="title"/>
          </p:nvPr>
        </p:nvSpPr>
        <p:spPr>
          <a:xfrm>
            <a:off x="4381488" y="81558"/>
            <a:ext cx="7259128" cy="827162"/>
          </a:xfrm>
        </p:spPr>
        <p:txBody>
          <a:bodyPr/>
          <a:lstStyle/>
          <a:p>
            <a:pPr eaLnBrk="1" hangingPunct="1">
              <a:defRPr/>
            </a:pPr>
            <a:r>
              <a:rPr lang="en-US" altLang="zh-CN" sz="3200" dirty="0"/>
              <a:t>Direct Mapped Cache construction</a:t>
            </a:r>
          </a:p>
        </p:txBody>
      </p:sp>
      <p:pic>
        <p:nvPicPr>
          <p:cNvPr id="18436" name="Picture 5"/>
          <p:cNvPicPr>
            <a:picLocks noChangeArrowheads="1"/>
          </p:cNvPicPr>
          <p:nvPr/>
        </p:nvPicPr>
        <p:blipFill>
          <a:blip r:embed="rId3"/>
          <a:srcRect/>
          <a:stretch>
            <a:fillRect/>
          </a:stretch>
        </p:blipFill>
        <p:spPr bwMode="auto">
          <a:xfrm>
            <a:off x="2639616" y="1062323"/>
            <a:ext cx="7358114" cy="5143536"/>
          </a:xfrm>
          <a:prstGeom prst="rect">
            <a:avLst/>
          </a:prstGeom>
          <a:noFill/>
          <a:ln w="9525">
            <a:noFill/>
            <a:miter lim="800000"/>
            <a:headEnd/>
            <a:tailEnd/>
          </a:ln>
          <a:effectLst/>
        </p:spPr>
      </p:pic>
      <p:sp>
        <p:nvSpPr>
          <p:cNvPr id="18437" name="Rectangle 6"/>
          <p:cNvSpPr>
            <a:spLocks noChangeArrowheads="1"/>
          </p:cNvSpPr>
          <p:nvPr/>
        </p:nvSpPr>
        <p:spPr bwMode="auto">
          <a:xfrm rot="10800000">
            <a:off x="8524893" y="5786454"/>
            <a:ext cx="1622425" cy="457200"/>
          </a:xfrm>
          <a:prstGeom prst="rect">
            <a:avLst/>
          </a:prstGeom>
          <a:noFill/>
          <a:ln w="9525">
            <a:noFill/>
            <a:miter lim="800000"/>
            <a:headEnd/>
            <a:tailEnd/>
          </a:ln>
          <a:effectLst/>
        </p:spPr>
        <p:txBody>
          <a:bodyPr>
            <a:spAutoFit/>
          </a:bodyPr>
          <a:lstStyle/>
          <a:p>
            <a:r>
              <a:rPr lang="en-US" altLang="zh-CN" b="1" i="1" dirty="0"/>
              <a:t>temporal</a:t>
            </a:r>
          </a:p>
        </p:txBody>
      </p:sp>
      <p:sp>
        <p:nvSpPr>
          <p:cNvPr id="2" name="文本框 1"/>
          <p:cNvSpPr txBox="1"/>
          <p:nvPr/>
        </p:nvSpPr>
        <p:spPr>
          <a:xfrm>
            <a:off x="263352" y="1340768"/>
            <a:ext cx="1872208" cy="461665"/>
          </a:xfrm>
          <a:prstGeom prst="rect">
            <a:avLst/>
          </a:prstGeom>
          <a:noFill/>
        </p:spPr>
        <p:txBody>
          <a:bodyPr wrap="square" rtlCol="0">
            <a:spAutoFit/>
          </a:bodyPr>
          <a:lstStyle/>
          <a:p>
            <a:r>
              <a:rPr lang="en-US" altLang="zh-CN" dirty="0" smtClean="0"/>
              <a:t>  0x40000020</a:t>
            </a:r>
            <a:endParaRPr lang="zh-CN" altLang="en-US" dirty="0"/>
          </a:p>
        </p:txBody>
      </p:sp>
    </p:spTree>
    <p:extLst>
      <p:ext uri="{BB962C8B-B14F-4D97-AF65-F5344CB8AC3E}">
        <p14:creationId xmlns:p14="http://schemas.microsoft.com/office/powerpoint/2010/main" val="3393176064"/>
      </p:ext>
    </p:extLst>
  </p:cSld>
  <p:clrMapOvr>
    <a:masterClrMapping/>
  </p:clrMapOvr>
  <p:transition spd="slow" advTm="200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1749425" y="312739"/>
            <a:ext cx="2279650" cy="477837"/>
          </a:xfrm>
          <a:prstGeom prst="rect">
            <a:avLst/>
          </a:prstGeom>
          <a:noFill/>
          <a:ln w="9525">
            <a:noFill/>
            <a:miter lim="800000"/>
            <a:headEnd/>
            <a:tailEnd/>
          </a:ln>
          <a:effectLst/>
        </p:spPr>
        <p:txBody>
          <a:bodyPr wrap="none" anchor="ctr"/>
          <a:lstStyle/>
          <a:p>
            <a:endParaRPr lang="zh-CN" altLang="en-US"/>
          </a:p>
        </p:txBody>
      </p:sp>
      <p:sp>
        <p:nvSpPr>
          <p:cNvPr id="348164" name="Rectangle 4"/>
          <p:cNvSpPr>
            <a:spLocks noGrp="1" noChangeArrowheads="1"/>
          </p:cNvSpPr>
          <p:nvPr>
            <p:ph type="title"/>
          </p:nvPr>
        </p:nvSpPr>
        <p:spPr/>
        <p:txBody>
          <a:bodyPr/>
          <a:lstStyle/>
          <a:p>
            <a:pPr eaLnBrk="1" hangingPunct="1">
              <a:defRPr/>
            </a:pPr>
            <a:r>
              <a:rPr lang="en-US" altLang="zh-CN"/>
              <a:t>Handling Cache Writes hit and Misses</a:t>
            </a:r>
          </a:p>
        </p:txBody>
      </p:sp>
      <p:sp>
        <p:nvSpPr>
          <p:cNvPr id="23556" name="AutoShape 3"/>
          <p:cNvSpPr>
            <a:spLocks noGrp="1" noChangeArrowheads="1"/>
          </p:cNvSpPr>
          <p:nvPr>
            <p:ph idx="1"/>
          </p:nvPr>
        </p:nvSpPr>
        <p:spPr>
          <a:xfrm>
            <a:off x="1666844" y="1357299"/>
            <a:ext cx="9201184" cy="5165725"/>
          </a:xfrm>
        </p:spPr>
        <p:txBody>
          <a:bodyPr/>
          <a:lstStyle/>
          <a:p>
            <a:pPr eaLnBrk="1" hangingPunct="1"/>
            <a:r>
              <a:rPr lang="en-US" altLang="zh-CN" sz="1800" dirty="0"/>
              <a:t>Write hits:  </a:t>
            </a:r>
            <a:r>
              <a:rPr lang="en-US" altLang="zh-CN" sz="1800" dirty="0">
                <a:solidFill>
                  <a:srgbClr val="FC0128"/>
                </a:solidFill>
                <a:latin typeface="Comic Sans MS" pitchFamily="66" charset="0"/>
              </a:rPr>
              <a:t>Difference</a:t>
            </a:r>
            <a:r>
              <a:rPr lang="en-US" altLang="zh-CN" sz="1200" dirty="0"/>
              <a:t> </a:t>
            </a:r>
            <a:r>
              <a:rPr lang="en-US" altLang="zh-CN" sz="1800" dirty="0">
                <a:solidFill>
                  <a:srgbClr val="FC0128"/>
                </a:solidFill>
                <a:latin typeface="Comic Sans MS" pitchFamily="66" charset="0"/>
              </a:rPr>
              <a:t>Strategy</a:t>
            </a:r>
            <a:r>
              <a:rPr lang="en-US" altLang="zh-CN" sz="1000" dirty="0"/>
              <a:t> </a:t>
            </a:r>
            <a:endParaRPr lang="en-US" altLang="zh-CN" sz="1100" dirty="0"/>
          </a:p>
          <a:p>
            <a:pPr lvl="1" eaLnBrk="1" hangingPunct="1"/>
            <a:r>
              <a:rPr lang="en-US" altLang="zh-CN" sz="2000" dirty="0">
                <a:solidFill>
                  <a:srgbClr val="1D01EB"/>
                </a:solidFill>
                <a:latin typeface="Comic Sans MS" pitchFamily="66" charset="0"/>
              </a:rPr>
              <a:t>write-back:    </a:t>
            </a:r>
            <a:r>
              <a:rPr lang="en-US" altLang="zh-CN" sz="1800" dirty="0">
                <a:solidFill>
                  <a:srgbClr val="1D01EB"/>
                </a:solidFill>
                <a:latin typeface="Comic Sans MS" pitchFamily="66" charset="0"/>
              </a:rPr>
              <a:t>Cause Inconsistent </a:t>
            </a:r>
            <a:endParaRPr lang="en-US" altLang="zh-CN" sz="2000" dirty="0">
              <a:solidFill>
                <a:srgbClr val="1D01EB"/>
              </a:solidFill>
              <a:latin typeface="Comic Sans MS" pitchFamily="66" charset="0"/>
            </a:endParaRPr>
          </a:p>
          <a:p>
            <a:pPr lvl="2" eaLnBrk="1" hangingPunct="1"/>
            <a:r>
              <a:rPr lang="en-US" altLang="zh-CN" sz="1600" dirty="0">
                <a:solidFill>
                  <a:srgbClr val="FC0128"/>
                </a:solidFill>
                <a:latin typeface="Comic Sans MS" pitchFamily="66" charset="0"/>
              </a:rPr>
              <a:t>Wrote the data into only the data cache</a:t>
            </a:r>
          </a:p>
          <a:p>
            <a:pPr lvl="2" eaLnBrk="1" hangingPunct="1"/>
            <a:r>
              <a:rPr lang="en-US" altLang="zh-CN" sz="1600" dirty="0">
                <a:solidFill>
                  <a:srgbClr val="FC0128"/>
                </a:solidFill>
                <a:latin typeface="Comic Sans MS" pitchFamily="66" charset="0"/>
              </a:rPr>
              <a:t>Strategy</a:t>
            </a:r>
            <a:r>
              <a:rPr lang="en-US" altLang="zh-CN" sz="1600" dirty="0"/>
              <a:t> </a:t>
            </a:r>
            <a:r>
              <a:rPr lang="en-US" altLang="zh-CN" sz="1800" dirty="0"/>
              <a:t>---- </a:t>
            </a:r>
            <a:r>
              <a:rPr lang="en-US" altLang="zh-CN" sz="1600" dirty="0"/>
              <a:t>write back data from the cache to memory later</a:t>
            </a:r>
            <a:endParaRPr lang="en-US" altLang="zh-CN" sz="1200" dirty="0"/>
          </a:p>
          <a:p>
            <a:pPr lvl="2" eaLnBrk="1" hangingPunct="1"/>
            <a:r>
              <a:rPr lang="en-US" altLang="zh-CN" sz="1600" dirty="0">
                <a:solidFill>
                  <a:srgbClr val="FC0128"/>
                </a:solidFill>
                <a:latin typeface="Comic Sans MS" pitchFamily="66" charset="0"/>
              </a:rPr>
              <a:t>Fast</a:t>
            </a:r>
          </a:p>
          <a:p>
            <a:pPr lvl="1" eaLnBrk="1" hangingPunct="1"/>
            <a:r>
              <a:rPr lang="en-US" altLang="zh-CN" sz="2000" dirty="0">
                <a:solidFill>
                  <a:srgbClr val="1D01EB"/>
                </a:solidFill>
                <a:latin typeface="Comic Sans MS" pitchFamily="66" charset="0"/>
              </a:rPr>
              <a:t>write-through:   </a:t>
            </a:r>
            <a:r>
              <a:rPr lang="en-US" altLang="zh-CN" sz="1800" dirty="0">
                <a:solidFill>
                  <a:srgbClr val="1D01EB"/>
                </a:solidFill>
                <a:latin typeface="Comic Sans MS" pitchFamily="66" charset="0"/>
              </a:rPr>
              <a:t>Ensuring Consistent</a:t>
            </a:r>
            <a:endParaRPr lang="en-US" altLang="zh-CN" sz="2000" dirty="0">
              <a:solidFill>
                <a:srgbClr val="1D01EB"/>
              </a:solidFill>
              <a:latin typeface="Comic Sans MS" pitchFamily="66" charset="0"/>
            </a:endParaRPr>
          </a:p>
          <a:p>
            <a:pPr lvl="2" eaLnBrk="1" hangingPunct="1"/>
            <a:r>
              <a:rPr lang="en-US" altLang="zh-CN" sz="1600" dirty="0">
                <a:solidFill>
                  <a:srgbClr val="FC0128"/>
                </a:solidFill>
                <a:latin typeface="Comic Sans MS" pitchFamily="66" charset="0"/>
              </a:rPr>
              <a:t>Write the data into both the memory the cache</a:t>
            </a:r>
          </a:p>
          <a:p>
            <a:pPr lvl="2" eaLnBrk="1" hangingPunct="1"/>
            <a:r>
              <a:rPr lang="en-US" altLang="zh-CN" sz="1600" dirty="0">
                <a:solidFill>
                  <a:srgbClr val="FC0128"/>
                </a:solidFill>
                <a:latin typeface="Comic Sans MS" pitchFamily="66" charset="0"/>
              </a:rPr>
              <a:t>Strategy</a:t>
            </a:r>
            <a:r>
              <a:rPr lang="en-US" altLang="zh-CN" sz="1600" dirty="0"/>
              <a:t> </a:t>
            </a:r>
            <a:r>
              <a:rPr lang="en-US" altLang="zh-CN" sz="1800" dirty="0"/>
              <a:t>---- </a:t>
            </a:r>
            <a:r>
              <a:rPr lang="en-US" altLang="zh-CN" sz="1600" dirty="0"/>
              <a:t>writes always update both the cache and the memory  </a:t>
            </a:r>
            <a:endParaRPr lang="en-US" altLang="zh-CN" sz="1800" dirty="0"/>
          </a:p>
          <a:p>
            <a:pPr lvl="2" eaLnBrk="1" hangingPunct="1"/>
            <a:r>
              <a:rPr lang="en-US" altLang="zh-CN" sz="1600" dirty="0">
                <a:solidFill>
                  <a:srgbClr val="FC0128"/>
                </a:solidFill>
                <a:latin typeface="Comic Sans MS" pitchFamily="66" charset="0"/>
              </a:rPr>
              <a:t>Slower----write buffer </a:t>
            </a:r>
            <a:endParaRPr lang="en-US" altLang="zh-CN" sz="2000" dirty="0">
              <a:solidFill>
                <a:srgbClr val="FC0128"/>
              </a:solidFill>
              <a:latin typeface="Comic Sans MS" pitchFamily="66" charset="0"/>
            </a:endParaRPr>
          </a:p>
          <a:p>
            <a:pPr eaLnBrk="1" hangingPunct="1"/>
            <a:r>
              <a:rPr lang="en-US" altLang="zh-CN" sz="2000" dirty="0"/>
              <a:t>Write misses:</a:t>
            </a:r>
          </a:p>
          <a:p>
            <a:pPr lvl="1" eaLnBrk="1" hangingPunct="1"/>
            <a:r>
              <a:rPr lang="en-US" altLang="zh-CN" sz="1800" dirty="0"/>
              <a:t>read the entire block into the cache, then write the word----</a:t>
            </a:r>
            <a:r>
              <a:rPr lang="en-US" altLang="zh-CN" sz="1800" b="1" dirty="0">
                <a:solidFill>
                  <a:srgbClr val="1D01EB"/>
                </a:solidFill>
              </a:rPr>
              <a:t>write allocate</a:t>
            </a:r>
          </a:p>
          <a:p>
            <a:pPr lvl="1" eaLnBrk="1" hangingPunct="1"/>
            <a:r>
              <a:rPr lang="en-US" altLang="zh-CN" sz="1800" dirty="0">
                <a:solidFill>
                  <a:srgbClr val="1D01EB"/>
                </a:solidFill>
              </a:rPr>
              <a:t>Write around the data into the memory ( the lower level memory)  ----</a:t>
            </a:r>
            <a:r>
              <a:rPr lang="en-US" altLang="zh-CN" sz="1800" b="1" dirty="0">
                <a:solidFill>
                  <a:srgbClr val="1D01EB"/>
                </a:solidFill>
              </a:rPr>
              <a:t>no write allocate</a:t>
            </a:r>
            <a:r>
              <a:rPr lang="en-US" altLang="zh-CN" sz="1800" dirty="0">
                <a:solidFill>
                  <a:srgbClr val="1D01EB"/>
                </a:solidFill>
              </a:rPr>
              <a:t> ( also called </a:t>
            </a:r>
            <a:r>
              <a:rPr lang="en-US" altLang="zh-CN" sz="1800" b="1" dirty="0">
                <a:solidFill>
                  <a:srgbClr val="1D01EB"/>
                </a:solidFill>
              </a:rPr>
              <a:t>write around </a:t>
            </a:r>
            <a:r>
              <a:rPr lang="en-US" altLang="zh-CN" sz="1800" dirty="0">
                <a:solidFill>
                  <a:srgbClr val="1D01EB"/>
                </a:solidFill>
              </a:rPr>
              <a:t>). </a:t>
            </a:r>
          </a:p>
        </p:txBody>
      </p:sp>
    </p:spTree>
  </p:cSld>
  <p:clrMapOvr>
    <a:masterClrMapping/>
  </p:clrMapOvr>
  <p:transition spd="slow" advTm="200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Example </a:t>
            </a:r>
            <a:endParaRPr lang="zh-CN" altLang="en-US" dirty="0"/>
          </a:p>
        </p:txBody>
      </p:sp>
      <p:sp>
        <p:nvSpPr>
          <p:cNvPr id="3" name="内容占位符 2"/>
          <p:cNvSpPr>
            <a:spLocks noGrp="1"/>
          </p:cNvSpPr>
          <p:nvPr>
            <p:ph idx="1"/>
          </p:nvPr>
        </p:nvSpPr>
        <p:spPr>
          <a:xfrm>
            <a:off x="1981200" y="1357299"/>
            <a:ext cx="8507288" cy="3357586"/>
          </a:xfrm>
        </p:spPr>
        <p:txBody>
          <a:bodyPr/>
          <a:lstStyle/>
          <a:p>
            <a:pPr>
              <a:lnSpc>
                <a:spcPct val="90000"/>
              </a:lnSpc>
              <a:spcBef>
                <a:spcPct val="0"/>
              </a:spcBef>
            </a:pPr>
            <a:r>
              <a:rPr lang="en-US" altLang="zh-CN" sz="2400" dirty="0">
                <a:latin typeface="+mj-lt"/>
              </a:rPr>
              <a:t>Assume a direct mapped </a:t>
            </a:r>
            <a:r>
              <a:rPr lang="en-US" altLang="zh-CN" sz="2400" dirty="0" err="1">
                <a:latin typeface="+mj-lt"/>
              </a:rPr>
              <a:t>wtrie</a:t>
            </a:r>
            <a:r>
              <a:rPr lang="en-US" altLang="zh-CN" sz="2400" dirty="0">
                <a:latin typeface="+mj-lt"/>
              </a:rPr>
              <a:t>-back cache with many cache entries that starts </a:t>
            </a:r>
            <a:r>
              <a:rPr lang="en-US" altLang="zh-CN" sz="2400" dirty="0" err="1">
                <a:latin typeface="+mj-lt"/>
              </a:rPr>
              <a:t>empty.below</a:t>
            </a:r>
            <a:r>
              <a:rPr lang="en-US" altLang="zh-CN" sz="2400" dirty="0">
                <a:latin typeface="+mj-lt"/>
              </a:rPr>
              <a:t> is a sequence of five memory operations(the address is in square brackets):</a:t>
            </a:r>
            <a:r>
              <a:rPr lang="en-US" altLang="zh-CN" sz="2400" b="1" i="1" dirty="0">
                <a:latin typeface="+mj-lt"/>
              </a:rPr>
              <a:t> </a:t>
            </a:r>
            <a:r>
              <a:rPr lang="en-US" altLang="zh-CN" sz="2800" b="1" i="1" dirty="0">
                <a:latin typeface="Comic Sans MS" pitchFamily="66" charset="0"/>
              </a:rPr>
              <a:t> </a:t>
            </a:r>
          </a:p>
          <a:p>
            <a:pPr lvl="1">
              <a:lnSpc>
                <a:spcPct val="90000"/>
              </a:lnSpc>
              <a:spcBef>
                <a:spcPct val="0"/>
              </a:spcBef>
              <a:buNone/>
            </a:pPr>
            <a:r>
              <a:rPr lang="en-US" altLang="zh-CN" sz="2400" i="1" dirty="0">
                <a:latin typeface="Comic Sans MS" pitchFamily="66" charset="0"/>
              </a:rPr>
              <a:t>1 		</a:t>
            </a:r>
            <a:r>
              <a:rPr lang="en-US" altLang="zh-CN" sz="2400" dirty="0">
                <a:latin typeface="Comic Sans MS" pitchFamily="66" charset="0"/>
              </a:rPr>
              <a:t>write </a:t>
            </a:r>
            <a:r>
              <a:rPr lang="en-US" altLang="zh-CN" sz="2400" dirty="0" err="1">
                <a:latin typeface="Comic Sans MS" pitchFamily="66" charset="0"/>
              </a:rPr>
              <a:t>Mem</a:t>
            </a:r>
            <a:r>
              <a:rPr lang="en-US" altLang="zh-CN" sz="2400" dirty="0">
                <a:latin typeface="Comic Sans MS" pitchFamily="66" charset="0"/>
              </a:rPr>
              <a:t>[100];</a:t>
            </a:r>
          </a:p>
          <a:p>
            <a:pPr lvl="1">
              <a:lnSpc>
                <a:spcPct val="90000"/>
              </a:lnSpc>
              <a:spcBef>
                <a:spcPct val="0"/>
              </a:spcBef>
              <a:buNone/>
            </a:pPr>
            <a:r>
              <a:rPr lang="en-US" altLang="zh-CN" sz="2400" dirty="0">
                <a:latin typeface="Comic Sans MS" pitchFamily="66" charset="0"/>
              </a:rPr>
              <a:t>2		write Mem[100];                  100, 200 mapped to </a:t>
            </a:r>
          </a:p>
          <a:p>
            <a:pPr lvl="1">
              <a:lnSpc>
                <a:spcPct val="90000"/>
              </a:lnSpc>
              <a:spcBef>
                <a:spcPct val="0"/>
              </a:spcBef>
              <a:buNone/>
            </a:pPr>
            <a:r>
              <a:rPr lang="en-US" altLang="zh-CN" sz="2400" dirty="0">
                <a:latin typeface="Comic Sans MS" pitchFamily="66" charset="0"/>
              </a:rPr>
              <a:t>3		Read Mem[200];                   the same line in cache</a:t>
            </a:r>
          </a:p>
          <a:p>
            <a:pPr lvl="1">
              <a:lnSpc>
                <a:spcPct val="90000"/>
              </a:lnSpc>
              <a:spcBef>
                <a:spcPct val="0"/>
              </a:spcBef>
              <a:buNone/>
            </a:pPr>
            <a:r>
              <a:rPr lang="en-US" altLang="zh-CN" sz="2400" dirty="0">
                <a:latin typeface="Comic Sans MS" pitchFamily="66" charset="0"/>
              </a:rPr>
              <a:t>4		write </a:t>
            </a:r>
            <a:r>
              <a:rPr lang="en-US" altLang="zh-CN" sz="2400" dirty="0" err="1">
                <a:latin typeface="Comic Sans MS" pitchFamily="66" charset="0"/>
              </a:rPr>
              <a:t>Mem</a:t>
            </a:r>
            <a:r>
              <a:rPr lang="en-US" altLang="zh-CN" sz="2400" dirty="0">
                <a:latin typeface="Comic Sans MS" pitchFamily="66" charset="0"/>
              </a:rPr>
              <a:t>[200];</a:t>
            </a:r>
          </a:p>
          <a:p>
            <a:pPr marL="914400" lvl="1" indent="-457200">
              <a:lnSpc>
                <a:spcPct val="90000"/>
              </a:lnSpc>
              <a:spcBef>
                <a:spcPct val="0"/>
              </a:spcBef>
              <a:buAutoNum type="arabicPlain" startAt="5"/>
            </a:pPr>
            <a:r>
              <a:rPr lang="en-US" altLang="zh-CN" sz="2400" dirty="0">
                <a:latin typeface="Comic Sans MS" pitchFamily="66" charset="0"/>
              </a:rPr>
              <a:t>write </a:t>
            </a:r>
            <a:r>
              <a:rPr lang="en-US" altLang="zh-CN" sz="2400" dirty="0" err="1">
                <a:latin typeface="Comic Sans MS" pitchFamily="66" charset="0"/>
              </a:rPr>
              <a:t>Mem</a:t>
            </a:r>
            <a:r>
              <a:rPr lang="en-US" altLang="zh-CN" sz="2400" dirty="0">
                <a:latin typeface="Comic Sans MS" pitchFamily="66" charset="0"/>
              </a:rPr>
              <a:t>[100];</a:t>
            </a:r>
          </a:p>
          <a:p>
            <a:pPr marL="971550" lvl="1" indent="-514350">
              <a:lnSpc>
                <a:spcPct val="90000"/>
              </a:lnSpc>
              <a:spcBef>
                <a:spcPct val="0"/>
              </a:spcBef>
              <a:buNone/>
            </a:pPr>
            <a:endParaRPr lang="zh-CN" altLang="en-US" dirty="0"/>
          </a:p>
        </p:txBody>
      </p:sp>
      <p:sp>
        <p:nvSpPr>
          <p:cNvPr id="5" name="Text Box 5"/>
          <p:cNvSpPr txBox="1">
            <a:spLocks noChangeArrowheads="1"/>
          </p:cNvSpPr>
          <p:nvPr/>
        </p:nvSpPr>
        <p:spPr bwMode="auto">
          <a:xfrm>
            <a:off x="2135188" y="4365625"/>
            <a:ext cx="7924800" cy="1938992"/>
          </a:xfrm>
          <a:prstGeom prst="rect">
            <a:avLst/>
          </a:prstGeom>
          <a:noFill/>
          <a:ln w="19050">
            <a:noFill/>
            <a:miter lim="800000"/>
            <a:headEnd/>
            <a:tailEnd/>
          </a:ln>
        </p:spPr>
        <p:txBody>
          <a:bodyPr>
            <a:spAutoFit/>
          </a:bodyPr>
          <a:lstStyle/>
          <a:p>
            <a:pPr algn="l" eaLnBrk="0" hangingPunct="0"/>
            <a:r>
              <a:rPr lang="en-US" altLang="zh-CN" b="1" dirty="0">
                <a:solidFill>
                  <a:srgbClr val="FF0000"/>
                </a:solidFill>
                <a:latin typeface="Comic Sans MS" pitchFamily="66" charset="0"/>
              </a:rPr>
              <a:t>Answer :</a:t>
            </a:r>
          </a:p>
          <a:p>
            <a:pPr algn="l" eaLnBrk="0" hangingPunct="0"/>
            <a:r>
              <a:rPr lang="en-US" altLang="zh-CN" dirty="0">
                <a:latin typeface="Comic Sans MS" pitchFamily="66" charset="0"/>
              </a:rPr>
              <a:t>for no-write allocate 	misses:	1,2,3,5</a:t>
            </a:r>
          </a:p>
          <a:p>
            <a:pPr algn="l" eaLnBrk="0" hangingPunct="0"/>
            <a:r>
              <a:rPr lang="en-US" altLang="zh-CN" dirty="0">
                <a:latin typeface="Comic Sans MS" pitchFamily="66" charset="0"/>
              </a:rPr>
              <a:t>			    	hit    :		4</a:t>
            </a:r>
          </a:p>
          <a:p>
            <a:pPr algn="l" eaLnBrk="0" hangingPunct="0"/>
            <a:r>
              <a:rPr lang="en-US" altLang="zh-CN" dirty="0">
                <a:latin typeface="Comic Sans MS" pitchFamily="66" charset="0"/>
              </a:rPr>
              <a:t>for write allocate		misses:	1,3, 5</a:t>
            </a:r>
          </a:p>
          <a:p>
            <a:pPr algn="l" eaLnBrk="0" hangingPunct="0"/>
            <a:r>
              <a:rPr lang="en-US" altLang="zh-CN" dirty="0">
                <a:latin typeface="Comic Sans MS" pitchFamily="66" charset="0"/>
              </a:rPr>
              <a:t>				hit    :		2,4,</a:t>
            </a:r>
          </a:p>
        </p:txBody>
      </p:sp>
    </p:spTree>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1"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5"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sz="2800" dirty="0"/>
              <a:t>An example cache: the </a:t>
            </a:r>
            <a:r>
              <a:rPr lang="en-US" altLang="zh-CN" sz="2800" dirty="0" err="1"/>
              <a:t>intrinsity</a:t>
            </a:r>
            <a:r>
              <a:rPr lang="en-US" altLang="zh-CN" sz="2800" dirty="0"/>
              <a:t> </a:t>
            </a:r>
            <a:r>
              <a:rPr lang="en-US" altLang="zh-CN" sz="2800" dirty="0" err="1"/>
              <a:t>FastMATH</a:t>
            </a:r>
            <a:r>
              <a:rPr lang="en-US" altLang="zh-CN" sz="2800" dirty="0"/>
              <a:t> Processor</a:t>
            </a:r>
            <a:endParaRPr lang="zh-CN" altLang="en-US" sz="2800" dirty="0"/>
          </a:p>
        </p:txBody>
      </p:sp>
      <p:sp>
        <p:nvSpPr>
          <p:cNvPr id="24579" name="内容占位符 2"/>
          <p:cNvSpPr>
            <a:spLocks noGrp="1"/>
          </p:cNvSpPr>
          <p:nvPr>
            <p:ph idx="1"/>
          </p:nvPr>
        </p:nvSpPr>
        <p:spPr>
          <a:xfrm>
            <a:off x="8472488" y="1557339"/>
            <a:ext cx="2195512" cy="4573587"/>
          </a:xfrm>
        </p:spPr>
        <p:txBody>
          <a:bodyPr/>
          <a:lstStyle/>
          <a:p>
            <a:pPr eaLnBrk="1" hangingPunct="1"/>
            <a:r>
              <a:rPr lang="en-US" altLang="zh-CN" sz="2400" dirty="0"/>
              <a:t>The 16 KB caches in the </a:t>
            </a:r>
            <a:r>
              <a:rPr lang="en-US" altLang="zh-CN" sz="2400" dirty="0" err="1"/>
              <a:t>Intrinsity</a:t>
            </a:r>
            <a:r>
              <a:rPr lang="en-US" altLang="zh-CN" sz="2400" dirty="0"/>
              <a:t> </a:t>
            </a:r>
            <a:r>
              <a:rPr lang="en-US" altLang="zh-CN" sz="2400" dirty="0" err="1"/>
              <a:t>FastMATH</a:t>
            </a:r>
            <a:r>
              <a:rPr lang="en-US" altLang="zh-CN" sz="2400" dirty="0"/>
              <a:t> each contain 256 blocks with 16 words per block. </a:t>
            </a:r>
            <a:endParaRPr lang="zh-CN" altLang="en-US" sz="2400" dirty="0"/>
          </a:p>
        </p:txBody>
      </p:sp>
      <p:pic>
        <p:nvPicPr>
          <p:cNvPr id="24580" name="Picture 2"/>
          <p:cNvPicPr>
            <a:picLocks noChangeAspect="1" noChangeArrowheads="1"/>
          </p:cNvPicPr>
          <p:nvPr/>
        </p:nvPicPr>
        <p:blipFill>
          <a:blip r:embed="rId3"/>
          <a:srcRect/>
          <a:stretch>
            <a:fillRect/>
          </a:stretch>
        </p:blipFill>
        <p:spPr bwMode="auto">
          <a:xfrm>
            <a:off x="1558926" y="1484313"/>
            <a:ext cx="6842125" cy="4432300"/>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smtClean="0"/>
              <a:t>Memory technologies</a:t>
            </a:r>
            <a:endParaRPr lang="zh-CN" altLang="en-US" dirty="0"/>
          </a:p>
        </p:txBody>
      </p:sp>
      <p:sp>
        <p:nvSpPr>
          <p:cNvPr id="7171" name="内容占位符 2"/>
          <p:cNvSpPr>
            <a:spLocks noGrp="1"/>
          </p:cNvSpPr>
          <p:nvPr>
            <p:ph idx="1"/>
          </p:nvPr>
        </p:nvSpPr>
        <p:spPr/>
        <p:txBody>
          <a:bodyPr/>
          <a:lstStyle/>
          <a:p>
            <a:pPr eaLnBrk="1" hangingPunct="1"/>
            <a:r>
              <a:rPr lang="en-US" altLang="zh-CN" sz="2800" dirty="0">
                <a:solidFill>
                  <a:srgbClr val="1D01EB"/>
                </a:solidFill>
              </a:rPr>
              <a:t>Main memory </a:t>
            </a:r>
            <a:r>
              <a:rPr lang="en-US" altLang="zh-CN" sz="2800" dirty="0"/>
              <a:t>is implemented from </a:t>
            </a:r>
            <a:r>
              <a:rPr lang="en-US" altLang="zh-CN" sz="2800" dirty="0">
                <a:solidFill>
                  <a:srgbClr val="1D01EB"/>
                </a:solidFill>
              </a:rPr>
              <a:t>DRAM</a:t>
            </a:r>
            <a:r>
              <a:rPr lang="en-US" altLang="zh-CN" sz="2800" dirty="0"/>
              <a:t> </a:t>
            </a:r>
          </a:p>
          <a:p>
            <a:pPr lvl="1" eaLnBrk="1" hangingPunct="1"/>
            <a:r>
              <a:rPr lang="en-US" altLang="zh-CN" sz="2400" dirty="0"/>
              <a:t>dynamic random access memory</a:t>
            </a:r>
          </a:p>
          <a:p>
            <a:pPr eaLnBrk="1" hangingPunct="1"/>
            <a:r>
              <a:rPr lang="en-US" altLang="zh-CN" sz="2800" dirty="0">
                <a:solidFill>
                  <a:srgbClr val="1D01EB"/>
                </a:solidFill>
              </a:rPr>
              <a:t>caches</a:t>
            </a:r>
            <a:r>
              <a:rPr lang="en-US" altLang="zh-CN" sz="2800" dirty="0"/>
              <a:t> use </a:t>
            </a:r>
            <a:r>
              <a:rPr lang="en-US" altLang="zh-CN" sz="2800" dirty="0">
                <a:solidFill>
                  <a:srgbClr val="1D01EB"/>
                </a:solidFill>
              </a:rPr>
              <a:t>SRAM</a:t>
            </a:r>
            <a:r>
              <a:rPr lang="en-US" altLang="zh-CN" sz="2800" dirty="0"/>
              <a:t> </a:t>
            </a:r>
          </a:p>
          <a:p>
            <a:pPr lvl="1" eaLnBrk="1" hangingPunct="1"/>
            <a:r>
              <a:rPr lang="en-US" altLang="zh-CN" sz="2400" dirty="0"/>
              <a:t>static random access memory</a:t>
            </a:r>
          </a:p>
          <a:p>
            <a:pPr eaLnBrk="1" hangingPunct="1"/>
            <a:r>
              <a:rPr lang="en-US" altLang="zh-CN" sz="2800" dirty="0"/>
              <a:t>magnetic disk</a:t>
            </a:r>
          </a:p>
          <a:p>
            <a:pPr lvl="1" eaLnBrk="1" hangingPunct="1"/>
            <a:r>
              <a:rPr lang="en-US" altLang="zh-CN" sz="2400" dirty="0"/>
              <a:t> </a:t>
            </a:r>
            <a:r>
              <a:rPr lang="en-US" altLang="zh-CN" sz="2400" dirty="0">
                <a:solidFill>
                  <a:srgbClr val="1D01EB"/>
                </a:solidFill>
              </a:rPr>
              <a:t>Flash memory </a:t>
            </a:r>
            <a:r>
              <a:rPr lang="en-US" altLang="zh-CN" sz="2400" dirty="0"/>
              <a:t>is used instead of disks in many embedded devices; see Section 6.4</a:t>
            </a:r>
            <a:endParaRPr lang="zh-CN" altLang="en-US" sz="2400" dirty="0"/>
          </a:p>
        </p:txBody>
      </p:sp>
      <p:pic>
        <p:nvPicPr>
          <p:cNvPr id="7172" name="Picture 2"/>
          <p:cNvPicPr>
            <a:picLocks noChangeAspect="1" noChangeArrowheads="1"/>
          </p:cNvPicPr>
          <p:nvPr/>
        </p:nvPicPr>
        <p:blipFill>
          <a:blip r:embed="rId3"/>
          <a:srcRect/>
          <a:stretch>
            <a:fillRect/>
          </a:stretch>
        </p:blipFill>
        <p:spPr bwMode="auto">
          <a:xfrm>
            <a:off x="2381224" y="4643446"/>
            <a:ext cx="7416800" cy="1295400"/>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smtClean="0"/>
              <a:t>read request </a:t>
            </a:r>
            <a:endParaRPr lang="zh-CN" altLang="en-US" dirty="0"/>
          </a:p>
        </p:txBody>
      </p:sp>
      <p:sp>
        <p:nvSpPr>
          <p:cNvPr id="25603" name="内容占位符 2"/>
          <p:cNvSpPr>
            <a:spLocks noGrp="1"/>
          </p:cNvSpPr>
          <p:nvPr>
            <p:ph idx="1"/>
          </p:nvPr>
        </p:nvSpPr>
        <p:spPr/>
        <p:txBody>
          <a:bodyPr/>
          <a:lstStyle/>
          <a:p>
            <a:pPr eaLnBrk="1" hangingPunct="1">
              <a:buNone/>
            </a:pPr>
            <a:r>
              <a:rPr lang="en-US" altLang="zh-CN" sz="2000" dirty="0"/>
              <a:t>1. Send the address to the appropriate cache. The address comes either from the PC (for an instruction) or from the </a:t>
            </a:r>
            <a:r>
              <a:rPr lang="en-US" altLang="zh-CN" sz="2000" dirty="0" err="1"/>
              <a:t>ALU</a:t>
            </a:r>
            <a:r>
              <a:rPr lang="en-US" altLang="zh-CN" sz="2000" dirty="0"/>
              <a:t> (for data). </a:t>
            </a:r>
          </a:p>
          <a:p>
            <a:pPr eaLnBrk="1" hangingPunct="1">
              <a:buNone/>
            </a:pPr>
            <a:endParaRPr lang="en-US" altLang="zh-CN" sz="2000" dirty="0"/>
          </a:p>
          <a:p>
            <a:pPr eaLnBrk="1" hangingPunct="1">
              <a:buNone/>
            </a:pPr>
            <a:r>
              <a:rPr lang="en-US" altLang="zh-CN" sz="2000" dirty="0"/>
              <a:t>2. If the cache signals hit, the requested word is available on the data lines.  Since there are 16 words in the desired block, we need to select the right one.  </a:t>
            </a:r>
            <a:r>
              <a:rPr lang="en-US" altLang="zh-CN" sz="2000" dirty="0">
                <a:solidFill>
                  <a:srgbClr val="1D01EB"/>
                </a:solidFill>
              </a:rPr>
              <a:t>A block offset field </a:t>
            </a:r>
            <a:r>
              <a:rPr lang="en-US" altLang="zh-CN" sz="2000" dirty="0"/>
              <a:t>is used to control the multiplexor (shown at the bottom of the figure), which selects the requested word from the 16 words in the indexed block. </a:t>
            </a:r>
          </a:p>
          <a:p>
            <a:pPr eaLnBrk="1" hangingPunct="1">
              <a:buNone/>
            </a:pPr>
            <a:endParaRPr lang="en-US" altLang="zh-CN" sz="2000" dirty="0"/>
          </a:p>
          <a:p>
            <a:pPr eaLnBrk="1" hangingPunct="1">
              <a:buNone/>
            </a:pPr>
            <a:r>
              <a:rPr lang="en-US" altLang="zh-CN" sz="2000" dirty="0"/>
              <a:t>3. If the cache signals miss, we send the address to the main memory. When the memory returns with the data, we write it into the cache and then read it to fulfill the request. </a:t>
            </a: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smtClean="0"/>
              <a:t>writes</a:t>
            </a:r>
            <a:endParaRPr lang="zh-CN" altLang="en-US" dirty="0"/>
          </a:p>
        </p:txBody>
      </p:sp>
      <p:sp>
        <p:nvSpPr>
          <p:cNvPr id="26627" name="内容占位符 2"/>
          <p:cNvSpPr>
            <a:spLocks noGrp="1"/>
          </p:cNvSpPr>
          <p:nvPr>
            <p:ph idx="1"/>
          </p:nvPr>
        </p:nvSpPr>
        <p:spPr/>
        <p:txBody>
          <a:bodyPr/>
          <a:lstStyle/>
          <a:p>
            <a:pPr eaLnBrk="1" hangingPunct="1"/>
            <a:r>
              <a:rPr lang="en-US" altLang="zh-CN" sz="2800" dirty="0"/>
              <a:t>both write-through and write-back, leaving it up to the operating system to decide which strategy to use for an application. </a:t>
            </a:r>
          </a:p>
          <a:p>
            <a:pPr eaLnBrk="1" hangingPunct="1"/>
            <a:endParaRPr lang="en-US" altLang="zh-CN" sz="2800" dirty="0"/>
          </a:p>
          <a:p>
            <a:pPr eaLnBrk="1" hangingPunct="1"/>
            <a:r>
              <a:rPr lang="en-US" altLang="zh-CN" sz="2800" dirty="0"/>
              <a:t>It has a one-entry write buffer. </a:t>
            </a:r>
            <a:endParaRPr lang="en-US" altLang="zh-CN" dirty="0" smtClean="0"/>
          </a:p>
          <a:p>
            <a:pPr eaLnBrk="1" hangingPunct="1"/>
            <a:endParaRPr lang="en-US" altLang="zh-CN" dirty="0" smtClean="0"/>
          </a:p>
          <a:p>
            <a:pPr eaLnBrk="1" hangingPunct="1"/>
            <a:endParaRPr lang="en-US" altLang="zh-CN" dirty="0" smtClean="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endParaRPr lang="zh-CN" altLang="en-US"/>
          </a:p>
        </p:txBody>
      </p:sp>
      <p:sp>
        <p:nvSpPr>
          <p:cNvPr id="27651" name="内容占位符 2"/>
          <p:cNvSpPr>
            <a:spLocks noGrp="1"/>
          </p:cNvSpPr>
          <p:nvPr>
            <p:ph idx="1"/>
          </p:nvPr>
        </p:nvSpPr>
        <p:spPr/>
        <p:txBody>
          <a:bodyPr/>
          <a:lstStyle/>
          <a:p>
            <a:pPr eaLnBrk="1" hangingPunct="1"/>
            <a:r>
              <a:rPr lang="en-US" altLang="zh-CN" dirty="0" smtClean="0"/>
              <a:t>Approximate instruction and data miss rates for the </a:t>
            </a:r>
            <a:r>
              <a:rPr lang="en-US" altLang="zh-CN" dirty="0" err="1" smtClean="0"/>
              <a:t>Intrinsity</a:t>
            </a:r>
            <a:r>
              <a:rPr lang="en-US" altLang="zh-CN" dirty="0" smtClean="0"/>
              <a:t> </a:t>
            </a:r>
            <a:r>
              <a:rPr lang="en-US" altLang="zh-CN" dirty="0" err="1" smtClean="0"/>
              <a:t>FastMATH</a:t>
            </a:r>
            <a:r>
              <a:rPr lang="en-US" altLang="zh-CN" dirty="0" smtClean="0"/>
              <a:t> processor for </a:t>
            </a:r>
            <a:r>
              <a:rPr lang="en-US" altLang="zh-CN" dirty="0" err="1" smtClean="0"/>
              <a:t>SPEC2000</a:t>
            </a:r>
            <a:r>
              <a:rPr lang="en-US" altLang="zh-CN" dirty="0" smtClean="0"/>
              <a:t> benchmarks. </a:t>
            </a:r>
            <a:endParaRPr lang="zh-CN" altLang="en-US" dirty="0" smtClean="0"/>
          </a:p>
          <a:p>
            <a:pPr eaLnBrk="1" hangingPunct="1"/>
            <a:endParaRPr lang="en-US" altLang="zh-CN" dirty="0" smtClean="0"/>
          </a:p>
          <a:p>
            <a:pPr eaLnBrk="1" hangingPunct="1"/>
            <a:endParaRPr lang="en-US" altLang="zh-CN" dirty="0" smtClean="0"/>
          </a:p>
          <a:p>
            <a:pPr eaLnBrk="1" hangingPunct="1"/>
            <a:endParaRPr lang="en-US" altLang="zh-CN" dirty="0" smtClean="0"/>
          </a:p>
          <a:p>
            <a:pPr eaLnBrk="1" hangingPunct="1"/>
            <a:endParaRPr lang="en-US" altLang="zh-CN" sz="2400" dirty="0"/>
          </a:p>
          <a:p>
            <a:pPr eaLnBrk="1" hangingPunct="1"/>
            <a:r>
              <a:rPr lang="en-US" altLang="zh-CN" sz="2800" dirty="0"/>
              <a:t>combined cache </a:t>
            </a:r>
            <a:r>
              <a:rPr lang="en-US" altLang="zh-CN" sz="2800" dirty="0" err="1"/>
              <a:t>vs</a:t>
            </a:r>
            <a:r>
              <a:rPr lang="en-US" altLang="zh-CN" sz="2800" dirty="0"/>
              <a:t> split caches </a:t>
            </a:r>
            <a:endParaRPr lang="zh-CN" altLang="en-US" sz="2800" dirty="0"/>
          </a:p>
        </p:txBody>
      </p:sp>
      <p:pic>
        <p:nvPicPr>
          <p:cNvPr id="27652" name="Picture 2"/>
          <p:cNvPicPr>
            <a:picLocks noChangeAspect="1" noChangeArrowheads="1"/>
          </p:cNvPicPr>
          <p:nvPr/>
        </p:nvPicPr>
        <p:blipFill>
          <a:blip r:embed="rId3"/>
          <a:srcRect/>
          <a:stretch>
            <a:fillRect/>
          </a:stretch>
        </p:blipFill>
        <p:spPr bwMode="auto">
          <a:xfrm>
            <a:off x="1919288" y="3860800"/>
            <a:ext cx="8280400" cy="757238"/>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2" name="Rectangle 4"/>
          <p:cNvSpPr>
            <a:spLocks noGrp="1" noChangeArrowheads="1"/>
          </p:cNvSpPr>
          <p:nvPr>
            <p:ph type="title"/>
          </p:nvPr>
        </p:nvSpPr>
        <p:spPr>
          <a:xfrm>
            <a:off x="4310050" y="206375"/>
            <a:ext cx="6357950" cy="990600"/>
          </a:xfrm>
        </p:spPr>
        <p:txBody>
          <a:bodyPr/>
          <a:lstStyle/>
          <a:p>
            <a:pPr eaLnBrk="1" hangingPunct="1">
              <a:defRPr/>
            </a:pPr>
            <a:r>
              <a:rPr lang="en-US" altLang="zh-CN" sz="3200" dirty="0"/>
              <a:t>Designing the Memory system to Support Cache </a:t>
            </a:r>
          </a:p>
        </p:txBody>
      </p:sp>
      <p:pic>
        <p:nvPicPr>
          <p:cNvPr id="28676" name="Picture 5"/>
          <p:cNvPicPr>
            <a:picLocks noChangeArrowheads="1"/>
          </p:cNvPicPr>
          <p:nvPr/>
        </p:nvPicPr>
        <p:blipFill>
          <a:blip r:embed="rId3"/>
          <a:srcRect/>
          <a:stretch>
            <a:fillRect/>
          </a:stretch>
        </p:blipFill>
        <p:spPr bwMode="auto">
          <a:xfrm>
            <a:off x="2063751" y="1916113"/>
            <a:ext cx="7993063" cy="4464050"/>
          </a:xfrm>
          <a:prstGeom prst="rect">
            <a:avLst/>
          </a:prstGeom>
          <a:noFill/>
          <a:ln w="9525">
            <a:noFill/>
            <a:miter lim="800000"/>
            <a:headEnd/>
            <a:tailEnd/>
          </a:ln>
          <a:effectLst/>
        </p:spPr>
      </p:pic>
      <p:sp>
        <p:nvSpPr>
          <p:cNvPr id="278531" name="AutoShape 3"/>
          <p:cNvSpPr>
            <a:spLocks noGrp="1" noChangeArrowheads="1"/>
          </p:cNvSpPr>
          <p:nvPr>
            <p:ph idx="1"/>
          </p:nvPr>
        </p:nvSpPr>
        <p:spPr>
          <a:xfrm>
            <a:off x="2999656" y="5301208"/>
            <a:ext cx="8382000" cy="400024"/>
          </a:xfrm>
        </p:spPr>
        <p:txBody>
          <a:bodyPr/>
          <a:lstStyle/>
          <a:p>
            <a:pPr eaLnBrk="1" hangingPunct="1">
              <a:defRPr/>
            </a:pPr>
            <a:r>
              <a:rPr lang="en-US" altLang="zh-CN" sz="1800" dirty="0"/>
              <a:t>Make reading multiple words easier by using banks of memory</a:t>
            </a:r>
            <a:br>
              <a:rPr lang="en-US" altLang="zh-CN" sz="1800" dirty="0"/>
            </a:br>
            <a:r>
              <a:rPr lang="en-US" altLang="zh-CN" sz="1800" dirty="0"/>
              <a:t/>
            </a:r>
            <a:br>
              <a:rPr lang="en-US" altLang="zh-CN" sz="1800" dirty="0"/>
            </a:br>
            <a:r>
              <a:rPr lang="en-US" altLang="zh-CN" sz="1800" dirty="0"/>
              <a:t/>
            </a:r>
            <a:br>
              <a:rPr lang="en-US" altLang="zh-CN" sz="1800" dirty="0"/>
            </a:br>
            <a:r>
              <a:rPr lang="en-US" altLang="zh-CN" sz="1800" dirty="0"/>
              <a:t/>
            </a:r>
            <a:br>
              <a:rPr lang="en-US" altLang="zh-CN" sz="1800" dirty="0"/>
            </a:br>
            <a:endParaRPr lang="en-US" altLang="zh-CN" sz="1800" dirty="0"/>
          </a:p>
          <a:p>
            <a:pPr marL="0" indent="0">
              <a:buNone/>
              <a:defRPr/>
            </a:pPr>
            <a:r>
              <a:rPr lang="en-US" altLang="zh-CN" sz="1800" dirty="0"/>
              <a:t/>
            </a:r>
            <a:br>
              <a:rPr lang="en-US" altLang="zh-CN" sz="1800" dirty="0"/>
            </a:br>
            <a:r>
              <a:rPr lang="en-US" altLang="zh-CN" sz="1800" dirty="0"/>
              <a:t/>
            </a:r>
            <a:br>
              <a:rPr lang="en-US" altLang="zh-CN" sz="1800" dirty="0"/>
            </a:br>
            <a:r>
              <a:rPr lang="en-US" altLang="zh-CN" sz="1800" dirty="0"/>
              <a:t/>
            </a:r>
            <a:br>
              <a:rPr lang="en-US" altLang="zh-CN" sz="1800" dirty="0"/>
            </a:br>
            <a:r>
              <a:rPr lang="en-US" altLang="zh-CN" sz="1800" dirty="0"/>
              <a:t/>
            </a:r>
            <a:br>
              <a:rPr lang="en-US" altLang="zh-CN" sz="1800" dirty="0"/>
            </a:br>
            <a:r>
              <a:rPr lang="en-US" altLang="zh-CN" sz="1800" dirty="0"/>
              <a:t/>
            </a:r>
            <a:br>
              <a:rPr lang="en-US" altLang="zh-CN" sz="1800" dirty="0"/>
            </a:br>
            <a:r>
              <a:rPr lang="en-US" altLang="zh-CN" sz="1800" dirty="0"/>
              <a:t/>
            </a:r>
            <a:br>
              <a:rPr lang="en-US" altLang="zh-CN" sz="1800" dirty="0"/>
            </a:br>
            <a:r>
              <a:rPr lang="en-US" altLang="zh-CN" sz="1800" dirty="0"/>
              <a:t/>
            </a:r>
            <a:br>
              <a:rPr lang="en-US" altLang="zh-CN" sz="1800" dirty="0"/>
            </a:br>
            <a:r>
              <a:rPr lang="en-US" altLang="zh-CN" sz="1800" dirty="0"/>
              <a:t/>
            </a:r>
            <a:br>
              <a:rPr lang="en-US" altLang="zh-CN" sz="1800" dirty="0"/>
            </a:br>
            <a:r>
              <a:rPr lang="en-US" altLang="zh-CN" sz="1800" dirty="0"/>
              <a:t/>
            </a:r>
            <a:br>
              <a:rPr lang="en-US" altLang="zh-CN" sz="1800" dirty="0"/>
            </a:br>
            <a:endParaRPr lang="en-US" altLang="zh-CN" sz="1800" dirty="0"/>
          </a:p>
          <a:p>
            <a:pPr>
              <a:defRPr/>
            </a:pPr>
            <a:endParaRPr lang="en-US" altLang="zh-CN" sz="1800" dirty="0"/>
          </a:p>
          <a:p>
            <a:pPr>
              <a:defRPr/>
            </a:pPr>
            <a:r>
              <a:rPr lang="en-US" altLang="zh-CN" sz="1800" dirty="0"/>
              <a:t>It can get a lot  more complicated...</a:t>
            </a:r>
          </a:p>
          <a:p>
            <a:pPr eaLnBrk="1" hangingPunct="1">
              <a:defRPr/>
            </a:pPr>
            <a:endParaRPr lang="en-US" altLang="zh-CN" sz="1800" dirty="0"/>
          </a:p>
        </p:txBody>
      </p:sp>
    </p:spTree>
  </p:cSld>
  <p:clrMapOvr>
    <a:masterClrMapping/>
  </p:clrMapOvr>
  <p:transition spd="slow" advTm="2000"/>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2"/>
          <p:cNvGrpSpPr>
            <a:grpSpLocks/>
          </p:cNvGrpSpPr>
          <p:nvPr/>
        </p:nvGrpSpPr>
        <p:grpSpPr bwMode="auto">
          <a:xfrm>
            <a:off x="1479550" y="1365250"/>
            <a:ext cx="1239838" cy="4800600"/>
            <a:chOff x="4758" y="1056"/>
            <a:chExt cx="781" cy="3024"/>
          </a:xfrm>
        </p:grpSpPr>
        <p:pic>
          <p:nvPicPr>
            <p:cNvPr id="29710" name="Picture 3"/>
            <p:cNvPicPr>
              <a:picLocks noChangeAspect="1" noChangeArrowheads="1"/>
            </p:cNvPicPr>
            <p:nvPr/>
          </p:nvPicPr>
          <p:blipFill>
            <a:blip r:embed="rId3"/>
            <a:srcRect/>
            <a:stretch>
              <a:fillRect/>
            </a:stretch>
          </p:blipFill>
          <p:spPr bwMode="auto">
            <a:xfrm>
              <a:off x="4944" y="1056"/>
              <a:ext cx="595" cy="3024"/>
            </a:xfrm>
            <a:prstGeom prst="rect">
              <a:avLst/>
            </a:prstGeom>
            <a:noFill/>
            <a:ln w="19050">
              <a:noFill/>
              <a:miter lim="800000"/>
              <a:headEnd/>
              <a:tailEnd type="none" w="sm" len="med"/>
            </a:ln>
            <a:effectLst/>
          </p:spPr>
        </p:pic>
        <p:sp>
          <p:nvSpPr>
            <p:cNvPr id="29712" name="Text Box 5"/>
            <p:cNvSpPr txBox="1">
              <a:spLocks noChangeArrowheads="1"/>
            </p:cNvSpPr>
            <p:nvPr/>
          </p:nvSpPr>
          <p:spPr bwMode="auto">
            <a:xfrm rot="16200000">
              <a:off x="4490" y="3101"/>
              <a:ext cx="768" cy="231"/>
            </a:xfrm>
            <a:prstGeom prst="rect">
              <a:avLst/>
            </a:prstGeom>
            <a:noFill/>
            <a:ln w="19050">
              <a:noFill/>
              <a:miter lim="800000"/>
              <a:headEnd/>
              <a:tailEnd type="none" w="sm" len="med"/>
            </a:ln>
            <a:effectLst/>
          </p:spPr>
          <p:txBody>
            <a:bodyPr>
              <a:spAutoFit/>
            </a:bodyPr>
            <a:lstStyle/>
            <a:p>
              <a:pPr>
                <a:spcBef>
                  <a:spcPct val="50000"/>
                </a:spcBef>
              </a:pPr>
              <a:r>
                <a:rPr kumimoji="0" lang="en-US" altLang="zh-CN" sz="1800" b="1" dirty="0">
                  <a:latin typeface="CG Omega" pitchFamily="34" charset="0"/>
                </a:rPr>
                <a:t>Memory </a:t>
              </a:r>
            </a:p>
          </p:txBody>
        </p:sp>
      </p:grpSp>
      <p:sp>
        <p:nvSpPr>
          <p:cNvPr id="369671" name="Rectangle 7"/>
          <p:cNvSpPr>
            <a:spLocks noGrp="1" noChangeArrowheads="1"/>
          </p:cNvSpPr>
          <p:nvPr>
            <p:ph type="title"/>
          </p:nvPr>
        </p:nvSpPr>
        <p:spPr>
          <a:xfrm>
            <a:off x="3359695" y="287338"/>
            <a:ext cx="8186194" cy="838200"/>
          </a:xfrm>
        </p:spPr>
        <p:txBody>
          <a:bodyPr/>
          <a:lstStyle/>
          <a:p>
            <a:pPr eaLnBrk="1" hangingPunct="1">
              <a:defRPr/>
            </a:pPr>
            <a:r>
              <a:rPr lang="en-US" altLang="zh-CN" sz="3400" dirty="0"/>
              <a:t>Performance basic memory organization</a:t>
            </a:r>
          </a:p>
        </p:txBody>
      </p:sp>
      <p:sp>
        <p:nvSpPr>
          <p:cNvPr id="29699" name="Rectangle 6"/>
          <p:cNvSpPr>
            <a:spLocks noGrp="1" noChangeArrowheads="1"/>
          </p:cNvSpPr>
          <p:nvPr>
            <p:ph idx="1"/>
          </p:nvPr>
        </p:nvSpPr>
        <p:spPr>
          <a:xfrm>
            <a:off x="3215680" y="1268760"/>
            <a:ext cx="8015287" cy="4724400"/>
          </a:xfrm>
        </p:spPr>
        <p:txBody>
          <a:bodyPr/>
          <a:lstStyle/>
          <a:p>
            <a:pPr eaLnBrk="1" hangingPunct="1">
              <a:buFontTx/>
              <a:buNone/>
            </a:pPr>
            <a:r>
              <a:rPr lang="en-US" altLang="zh-CN" sz="2000" dirty="0">
                <a:solidFill>
                  <a:schemeClr val="hlink"/>
                </a:solidFill>
              </a:rPr>
              <a:t>Assume</a:t>
            </a:r>
            <a:r>
              <a:rPr lang="en-US" altLang="zh-CN" sz="2000" dirty="0"/>
              <a:t> </a:t>
            </a:r>
          </a:p>
          <a:p>
            <a:pPr eaLnBrk="1" hangingPunct="1">
              <a:buFontTx/>
              <a:buNone/>
            </a:pPr>
            <a:r>
              <a:rPr lang="en-US" altLang="zh-CN" sz="2000" dirty="0"/>
              <a:t>		1  clock cycles to send the address</a:t>
            </a:r>
          </a:p>
          <a:p>
            <a:pPr eaLnBrk="1" hangingPunct="1">
              <a:buFontTx/>
              <a:buNone/>
            </a:pPr>
            <a:r>
              <a:rPr lang="en-US" altLang="zh-CN" sz="2000" dirty="0"/>
              <a:t>		15 memory bus clock cycles for each DRAM  access initiated</a:t>
            </a:r>
          </a:p>
          <a:p>
            <a:pPr eaLnBrk="1" hangingPunct="1">
              <a:buFontTx/>
              <a:buNone/>
            </a:pPr>
            <a:r>
              <a:rPr lang="en-US" altLang="zh-CN" sz="2000" dirty="0"/>
              <a:t>		1 bus clock cycles to send a word of data</a:t>
            </a:r>
          </a:p>
          <a:p>
            <a:pPr eaLnBrk="1" hangingPunct="1">
              <a:buFontTx/>
              <a:buNone/>
            </a:pPr>
            <a:r>
              <a:rPr lang="en-US" altLang="zh-CN" sz="2000" dirty="0"/>
              <a:t>		Block size is 4 words</a:t>
            </a:r>
          </a:p>
          <a:p>
            <a:pPr eaLnBrk="1" hangingPunct="1">
              <a:buFontTx/>
              <a:buNone/>
            </a:pPr>
            <a:r>
              <a:rPr lang="en-US" altLang="zh-CN" sz="2000" dirty="0"/>
              <a:t>		Every word is 4 bytes </a:t>
            </a:r>
          </a:p>
          <a:p>
            <a:pPr eaLnBrk="1" hangingPunct="1">
              <a:buFontTx/>
              <a:buNone/>
            </a:pPr>
            <a:r>
              <a:rPr lang="en-US" altLang="zh-CN" sz="2000" dirty="0"/>
              <a:t>The time to transfer one word is</a:t>
            </a:r>
            <a:r>
              <a:rPr lang="en-US" altLang="zh-CN" sz="2000" dirty="0">
                <a:solidFill>
                  <a:schemeClr val="hlink"/>
                </a:solidFill>
              </a:rPr>
              <a:t> 1+15+1=17</a:t>
            </a:r>
          </a:p>
          <a:p>
            <a:pPr eaLnBrk="1" hangingPunct="1">
              <a:buFontTx/>
              <a:buNone/>
            </a:pPr>
            <a:r>
              <a:rPr lang="en-US" altLang="zh-CN" sz="2000" dirty="0">
                <a:solidFill>
                  <a:schemeClr val="hlink"/>
                </a:solidFill>
              </a:rPr>
              <a:t>The miss penalty </a:t>
            </a:r>
            <a:r>
              <a:rPr lang="en-US" altLang="zh-CN" sz="2000" dirty="0">
                <a:solidFill>
                  <a:schemeClr val="accent2"/>
                </a:solidFill>
              </a:rPr>
              <a:t>(The time to transfer one block is)</a:t>
            </a:r>
            <a:r>
              <a:rPr lang="en-US" altLang="zh-CN" sz="2000" dirty="0">
                <a:solidFill>
                  <a:schemeClr val="hlink"/>
                </a:solidFill>
              </a:rPr>
              <a:t>:</a:t>
            </a:r>
          </a:p>
          <a:p>
            <a:pPr eaLnBrk="1" hangingPunct="1">
              <a:buFontTx/>
              <a:buNone/>
            </a:pPr>
            <a:r>
              <a:rPr lang="en-US" altLang="zh-CN" sz="900" dirty="0"/>
              <a:t>		</a:t>
            </a:r>
          </a:p>
          <a:p>
            <a:pPr eaLnBrk="1" hangingPunct="1">
              <a:buFontTx/>
              <a:buNone/>
            </a:pPr>
            <a:r>
              <a:rPr lang="en-US" altLang="zh-CN" sz="900" dirty="0"/>
              <a:t>	</a:t>
            </a:r>
            <a:r>
              <a:rPr lang="en-US" altLang="zh-CN" sz="2000" dirty="0"/>
              <a:t>	1+4</a:t>
            </a:r>
            <a:r>
              <a:rPr lang="en-US" altLang="zh-CN" sz="2000" dirty="0" smtClean="0"/>
              <a:t>×(15+1)</a:t>
            </a:r>
            <a:r>
              <a:rPr lang="zh-CN" altLang="en-US" sz="2000" dirty="0"/>
              <a:t>＝</a:t>
            </a:r>
            <a:r>
              <a:rPr lang="en-US" altLang="zh-CN" sz="2000" dirty="0"/>
              <a:t>65 </a:t>
            </a:r>
            <a:r>
              <a:rPr lang="en-US" altLang="zh-CN" sz="2000" dirty="0" err="1"/>
              <a:t>CLKs</a:t>
            </a:r>
            <a:endParaRPr lang="en-US" altLang="zh-CN" sz="2000" dirty="0"/>
          </a:p>
          <a:p>
            <a:pPr eaLnBrk="1" hangingPunct="1">
              <a:buFontTx/>
              <a:buNone/>
            </a:pPr>
            <a:r>
              <a:rPr lang="en-US" altLang="zh-CN" sz="2000" dirty="0">
                <a:solidFill>
                  <a:schemeClr val="hlink"/>
                </a:solidFill>
              </a:rPr>
              <a:t>Bandwidth :</a:t>
            </a:r>
          </a:p>
        </p:txBody>
      </p:sp>
      <p:grpSp>
        <p:nvGrpSpPr>
          <p:cNvPr id="29701" name="Group 8"/>
          <p:cNvGrpSpPr>
            <a:grpSpLocks/>
          </p:cNvGrpSpPr>
          <p:nvPr/>
        </p:nvGrpSpPr>
        <p:grpSpPr bwMode="auto">
          <a:xfrm>
            <a:off x="4943872" y="5060156"/>
            <a:ext cx="1843088" cy="688975"/>
            <a:chOff x="1968" y="3120"/>
            <a:chExt cx="1161" cy="434"/>
          </a:xfrm>
        </p:grpSpPr>
        <p:sp>
          <p:nvSpPr>
            <p:cNvPr id="29703" name="Rectangle 9"/>
            <p:cNvSpPr>
              <a:spLocks noChangeArrowheads="1"/>
            </p:cNvSpPr>
            <p:nvPr/>
          </p:nvSpPr>
          <p:spPr bwMode="auto">
            <a:xfrm>
              <a:off x="2018" y="3120"/>
              <a:ext cx="440" cy="233"/>
            </a:xfrm>
            <a:prstGeom prst="rect">
              <a:avLst/>
            </a:prstGeom>
            <a:noFill/>
            <a:ln w="19050">
              <a:noFill/>
              <a:miter lim="800000"/>
              <a:headEnd/>
              <a:tailEnd type="none" w="sm" len="med"/>
            </a:ln>
            <a:effectLst/>
          </p:spPr>
          <p:txBody>
            <a:bodyPr wrap="none">
              <a:spAutoFit/>
            </a:bodyPr>
            <a:lstStyle/>
            <a:p>
              <a:r>
                <a:rPr kumimoji="0" lang="en-US" altLang="zh-CN" sz="1800" b="1" dirty="0">
                  <a:latin typeface="Comic Sans MS" pitchFamily="66" charset="0"/>
                </a:rPr>
                <a:t>4×4</a:t>
              </a:r>
            </a:p>
          </p:txBody>
        </p:sp>
        <p:sp>
          <p:nvSpPr>
            <p:cNvPr id="29704" name="Rectangle 10"/>
            <p:cNvSpPr>
              <a:spLocks noChangeArrowheads="1"/>
            </p:cNvSpPr>
            <p:nvPr/>
          </p:nvSpPr>
          <p:spPr bwMode="auto">
            <a:xfrm>
              <a:off x="2111" y="3321"/>
              <a:ext cx="294" cy="233"/>
            </a:xfrm>
            <a:prstGeom prst="rect">
              <a:avLst/>
            </a:prstGeom>
            <a:noFill/>
            <a:ln w="19050">
              <a:noFill/>
              <a:miter lim="800000"/>
              <a:headEnd/>
              <a:tailEnd type="none" w="sm" len="med"/>
            </a:ln>
            <a:effectLst/>
          </p:spPr>
          <p:txBody>
            <a:bodyPr wrap="none">
              <a:spAutoFit/>
            </a:bodyPr>
            <a:lstStyle/>
            <a:p>
              <a:r>
                <a:rPr kumimoji="0" lang="en-US" altLang="zh-CN" sz="1800" b="1">
                  <a:latin typeface="Comic Sans MS" pitchFamily="66" charset="0"/>
                </a:rPr>
                <a:t>65</a:t>
              </a:r>
            </a:p>
          </p:txBody>
        </p:sp>
        <p:sp>
          <p:nvSpPr>
            <p:cNvPr id="29705" name="Line 11"/>
            <p:cNvSpPr>
              <a:spLocks noChangeShapeType="1"/>
            </p:cNvSpPr>
            <p:nvPr/>
          </p:nvSpPr>
          <p:spPr bwMode="auto">
            <a:xfrm>
              <a:off x="1968" y="3360"/>
              <a:ext cx="576" cy="0"/>
            </a:xfrm>
            <a:prstGeom prst="line">
              <a:avLst/>
            </a:prstGeom>
            <a:noFill/>
            <a:ln w="19050">
              <a:solidFill>
                <a:schemeClr val="hlink"/>
              </a:solidFill>
              <a:round/>
              <a:headEnd/>
              <a:tailEnd type="none" w="sm" len="med"/>
            </a:ln>
            <a:effectLst/>
          </p:spPr>
          <p:txBody>
            <a:bodyPr anchor="ctr">
              <a:spAutoFit/>
            </a:bodyPr>
            <a:lstStyle/>
            <a:p>
              <a:endParaRPr lang="zh-CN" altLang="en-US"/>
            </a:p>
          </p:txBody>
        </p:sp>
        <p:sp>
          <p:nvSpPr>
            <p:cNvPr id="29706" name="Rectangle 12"/>
            <p:cNvSpPr>
              <a:spLocks noChangeArrowheads="1"/>
            </p:cNvSpPr>
            <p:nvPr/>
          </p:nvSpPr>
          <p:spPr bwMode="auto">
            <a:xfrm>
              <a:off x="2596" y="3216"/>
              <a:ext cx="205" cy="233"/>
            </a:xfrm>
            <a:prstGeom prst="rect">
              <a:avLst/>
            </a:prstGeom>
            <a:noFill/>
            <a:ln w="19050">
              <a:noFill/>
              <a:miter lim="800000"/>
              <a:headEnd/>
              <a:tailEnd type="none" w="sm" len="med"/>
            </a:ln>
            <a:effectLst/>
          </p:spPr>
          <p:txBody>
            <a:bodyPr wrap="none">
              <a:spAutoFit/>
            </a:bodyPr>
            <a:lstStyle/>
            <a:p>
              <a:r>
                <a:rPr kumimoji="0" lang="en-US" altLang="zh-CN" sz="1800" b="1">
                  <a:latin typeface="Comic Sans MS" pitchFamily="66" charset="0"/>
                </a:rPr>
                <a:t>≈</a:t>
              </a:r>
            </a:p>
          </p:txBody>
        </p:sp>
        <p:sp>
          <p:nvSpPr>
            <p:cNvPr id="29707" name="Rectangle 13"/>
            <p:cNvSpPr>
              <a:spLocks noChangeArrowheads="1"/>
            </p:cNvSpPr>
            <p:nvPr/>
          </p:nvSpPr>
          <p:spPr bwMode="auto">
            <a:xfrm>
              <a:off x="2910" y="3120"/>
              <a:ext cx="205" cy="233"/>
            </a:xfrm>
            <a:prstGeom prst="rect">
              <a:avLst/>
            </a:prstGeom>
            <a:noFill/>
            <a:ln w="19050">
              <a:noFill/>
              <a:miter lim="800000"/>
              <a:headEnd/>
              <a:tailEnd type="none" w="sm" len="med"/>
            </a:ln>
            <a:effectLst/>
          </p:spPr>
          <p:txBody>
            <a:bodyPr wrap="none">
              <a:spAutoFit/>
            </a:bodyPr>
            <a:lstStyle/>
            <a:p>
              <a:r>
                <a:rPr kumimoji="0" lang="en-US" altLang="zh-CN" sz="1800" b="1">
                  <a:latin typeface="Comic Sans MS" pitchFamily="66" charset="0"/>
                </a:rPr>
                <a:t>1</a:t>
              </a:r>
            </a:p>
          </p:txBody>
        </p:sp>
        <p:sp>
          <p:nvSpPr>
            <p:cNvPr id="29708" name="Rectangle 14"/>
            <p:cNvSpPr>
              <a:spLocks noChangeArrowheads="1"/>
            </p:cNvSpPr>
            <p:nvPr/>
          </p:nvSpPr>
          <p:spPr bwMode="auto">
            <a:xfrm>
              <a:off x="2915" y="3321"/>
              <a:ext cx="205" cy="233"/>
            </a:xfrm>
            <a:prstGeom prst="rect">
              <a:avLst/>
            </a:prstGeom>
            <a:noFill/>
            <a:ln w="19050">
              <a:noFill/>
              <a:miter lim="800000"/>
              <a:headEnd/>
              <a:tailEnd type="none" w="sm" len="med"/>
            </a:ln>
            <a:effectLst/>
          </p:spPr>
          <p:txBody>
            <a:bodyPr wrap="none">
              <a:spAutoFit/>
            </a:bodyPr>
            <a:lstStyle/>
            <a:p>
              <a:r>
                <a:rPr kumimoji="0" lang="en-US" altLang="zh-CN" sz="1800" b="1">
                  <a:latin typeface="Comic Sans MS" pitchFamily="66" charset="0"/>
                </a:rPr>
                <a:t>4</a:t>
              </a:r>
            </a:p>
          </p:txBody>
        </p:sp>
        <p:sp>
          <p:nvSpPr>
            <p:cNvPr id="29709" name="Line 15"/>
            <p:cNvSpPr>
              <a:spLocks noChangeShapeType="1"/>
            </p:cNvSpPr>
            <p:nvPr/>
          </p:nvSpPr>
          <p:spPr bwMode="auto">
            <a:xfrm>
              <a:off x="2880" y="3360"/>
              <a:ext cx="249" cy="0"/>
            </a:xfrm>
            <a:prstGeom prst="line">
              <a:avLst/>
            </a:prstGeom>
            <a:noFill/>
            <a:ln w="19050">
              <a:solidFill>
                <a:schemeClr val="hlink"/>
              </a:solidFill>
              <a:round/>
              <a:headEnd/>
              <a:tailEnd type="none" w="sm" len="med"/>
            </a:ln>
            <a:effectLst/>
          </p:spPr>
          <p:txBody>
            <a:bodyPr anchor="ctr">
              <a:spAutoFit/>
            </a:bodyPr>
            <a:lstStyle/>
            <a:p>
              <a:endParaRPr lang="zh-CN" altLang="en-US"/>
            </a:p>
          </p:txBody>
        </p:sp>
      </p:grpSp>
    </p:spTree>
  </p:cSld>
  <p:clrMapOvr>
    <a:masterClrMapping/>
  </p:clrMapOvr>
  <p:transition spd="med">
    <p:random/>
    <p:sndAc>
      <p:stSnd>
        <p:snd r:embed="rId2" name="chimes.wav"/>
      </p:stSnd>
    </p:sndAc>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7"/>
          <p:cNvPicPr>
            <a:picLocks noChangeAspect="1" noChangeArrowheads="1"/>
          </p:cNvPicPr>
          <p:nvPr/>
        </p:nvPicPr>
        <p:blipFill>
          <a:blip r:embed="rId3"/>
          <a:srcRect/>
          <a:stretch>
            <a:fillRect/>
          </a:stretch>
        </p:blipFill>
        <p:spPr bwMode="auto">
          <a:xfrm>
            <a:off x="1524000" y="3232150"/>
            <a:ext cx="2268538" cy="2933700"/>
          </a:xfrm>
          <a:prstGeom prst="rect">
            <a:avLst/>
          </a:prstGeom>
          <a:noFill/>
          <a:ln w="9525">
            <a:noFill/>
            <a:miter lim="800000"/>
            <a:headEnd/>
            <a:tailEnd/>
          </a:ln>
        </p:spPr>
      </p:pic>
      <p:sp>
        <p:nvSpPr>
          <p:cNvPr id="370691" name="Rectangle 3"/>
          <p:cNvSpPr>
            <a:spLocks noGrp="1" noChangeArrowheads="1"/>
          </p:cNvSpPr>
          <p:nvPr>
            <p:ph type="title"/>
          </p:nvPr>
        </p:nvSpPr>
        <p:spPr>
          <a:xfrm>
            <a:off x="3792538" y="76200"/>
            <a:ext cx="6875463" cy="838200"/>
          </a:xfrm>
        </p:spPr>
        <p:txBody>
          <a:bodyPr/>
          <a:lstStyle/>
          <a:p>
            <a:pPr eaLnBrk="1" hangingPunct="1">
              <a:defRPr/>
            </a:pPr>
            <a:r>
              <a:rPr lang="en-US" altLang="zh-CN" sz="2800" dirty="0"/>
              <a:t>Performance in Wider Main Memory </a:t>
            </a:r>
          </a:p>
        </p:txBody>
      </p:sp>
      <p:sp>
        <p:nvSpPr>
          <p:cNvPr id="30723" name="Rectangle 2"/>
          <p:cNvSpPr>
            <a:spLocks noGrp="1" noChangeArrowheads="1"/>
          </p:cNvSpPr>
          <p:nvPr>
            <p:ph idx="1"/>
          </p:nvPr>
        </p:nvSpPr>
        <p:spPr>
          <a:xfrm>
            <a:off x="3000375" y="1412875"/>
            <a:ext cx="7239000" cy="5181600"/>
          </a:xfrm>
        </p:spPr>
        <p:txBody>
          <a:bodyPr/>
          <a:lstStyle/>
          <a:p>
            <a:pPr eaLnBrk="1" hangingPunct="1"/>
            <a:r>
              <a:rPr lang="en-US" altLang="zh-CN" sz="1800"/>
              <a:t>With a main memory width of 2 words(64bits)</a:t>
            </a:r>
          </a:p>
          <a:p>
            <a:pPr eaLnBrk="1" hangingPunct="1">
              <a:buFontTx/>
              <a:buNone/>
            </a:pPr>
            <a:r>
              <a:rPr lang="en-US" altLang="zh-CN" sz="1800">
                <a:solidFill>
                  <a:schemeClr val="hlink"/>
                </a:solidFill>
              </a:rPr>
              <a:t>	The miss penalty:	 </a:t>
            </a:r>
            <a:r>
              <a:rPr lang="en-US" altLang="zh-CN" sz="1800"/>
              <a:t> 4words/Block</a:t>
            </a:r>
          </a:p>
          <a:p>
            <a:pPr eaLnBrk="1" hangingPunct="1">
              <a:buFontTx/>
              <a:buNone/>
            </a:pPr>
            <a:r>
              <a:rPr lang="en-US" altLang="zh-CN" sz="1800"/>
              <a:t>			1+2×(15+1)</a:t>
            </a:r>
            <a:r>
              <a:rPr lang="zh-CN" altLang="en-US" sz="1800"/>
              <a:t>＝</a:t>
            </a:r>
            <a:r>
              <a:rPr lang="en-US" altLang="zh-CN" sz="1800"/>
              <a:t>33 CLKs</a:t>
            </a:r>
          </a:p>
          <a:p>
            <a:pPr eaLnBrk="1" hangingPunct="1">
              <a:buFontTx/>
              <a:buNone/>
            </a:pPr>
            <a:r>
              <a:rPr lang="en-US" altLang="zh-CN" sz="1800">
                <a:solidFill>
                  <a:schemeClr val="hlink"/>
                </a:solidFill>
              </a:rPr>
              <a:t>Bandwidth :</a:t>
            </a:r>
          </a:p>
          <a:p>
            <a:pPr eaLnBrk="1" hangingPunct="1">
              <a:buFontTx/>
              <a:buNone/>
            </a:pPr>
            <a:endParaRPr lang="en-US" altLang="zh-CN" sz="1800">
              <a:solidFill>
                <a:schemeClr val="hlink"/>
              </a:solidFill>
            </a:endParaRPr>
          </a:p>
          <a:p>
            <a:pPr eaLnBrk="1" hangingPunct="1">
              <a:buFontTx/>
              <a:buNone/>
            </a:pPr>
            <a:endParaRPr lang="en-US" altLang="zh-CN" sz="1800">
              <a:solidFill>
                <a:schemeClr val="hlink"/>
              </a:solidFill>
            </a:endParaRPr>
          </a:p>
          <a:p>
            <a:pPr eaLnBrk="1" hangingPunct="1"/>
            <a:r>
              <a:rPr lang="en-US" altLang="zh-CN" sz="1800">
                <a:solidFill>
                  <a:schemeClr val="hlink"/>
                </a:solidFill>
              </a:rPr>
              <a:t>With a main memory width of 4 words(128bits)</a:t>
            </a:r>
          </a:p>
          <a:p>
            <a:pPr eaLnBrk="1" hangingPunct="1">
              <a:buFontTx/>
              <a:buNone/>
            </a:pPr>
            <a:r>
              <a:rPr lang="en-US" altLang="zh-CN" sz="1800">
                <a:solidFill>
                  <a:schemeClr val="hlink"/>
                </a:solidFill>
              </a:rPr>
              <a:t>	The miss penalty:	 </a:t>
            </a:r>
            <a:r>
              <a:rPr lang="en-US" altLang="zh-CN" sz="1800"/>
              <a:t> 4words/Block</a:t>
            </a:r>
          </a:p>
          <a:p>
            <a:pPr eaLnBrk="1" hangingPunct="1">
              <a:buFontTx/>
              <a:buNone/>
            </a:pPr>
            <a:r>
              <a:rPr lang="en-US" altLang="zh-CN" sz="1800"/>
              <a:t>			1+1×(15+1)</a:t>
            </a:r>
            <a:r>
              <a:rPr lang="zh-CN" altLang="en-US" sz="1800"/>
              <a:t>＝</a:t>
            </a:r>
            <a:r>
              <a:rPr lang="en-US" altLang="zh-CN" sz="1800"/>
              <a:t>17 CLKs</a:t>
            </a:r>
          </a:p>
          <a:p>
            <a:pPr eaLnBrk="1" hangingPunct="1">
              <a:buFontTx/>
              <a:buNone/>
            </a:pPr>
            <a:r>
              <a:rPr lang="en-US" altLang="zh-CN" sz="1800">
                <a:solidFill>
                  <a:schemeClr val="hlink"/>
                </a:solidFill>
              </a:rPr>
              <a:t>		Bandwidth :</a:t>
            </a:r>
          </a:p>
          <a:p>
            <a:pPr eaLnBrk="1" hangingPunct="1">
              <a:buFontTx/>
              <a:buNone/>
            </a:pPr>
            <a:endParaRPr lang="en-US" altLang="zh-CN" sz="1800">
              <a:solidFill>
                <a:schemeClr val="hlink"/>
              </a:solidFill>
            </a:endParaRPr>
          </a:p>
          <a:p>
            <a:pPr eaLnBrk="1" hangingPunct="1">
              <a:buFontTx/>
              <a:buNone/>
            </a:pPr>
            <a:endParaRPr lang="en-US" altLang="zh-CN" sz="1800">
              <a:solidFill>
                <a:schemeClr val="hlink"/>
              </a:solidFill>
            </a:endParaRPr>
          </a:p>
        </p:txBody>
      </p:sp>
      <p:grpSp>
        <p:nvGrpSpPr>
          <p:cNvPr id="30725" name="Group 4"/>
          <p:cNvGrpSpPr>
            <a:grpSpLocks/>
          </p:cNvGrpSpPr>
          <p:nvPr/>
        </p:nvGrpSpPr>
        <p:grpSpPr bwMode="auto">
          <a:xfrm>
            <a:off x="4440238" y="2708275"/>
            <a:ext cx="1916112" cy="719138"/>
            <a:chOff x="1968" y="3120"/>
            <a:chExt cx="1207" cy="453"/>
          </a:xfrm>
        </p:grpSpPr>
        <p:sp>
          <p:nvSpPr>
            <p:cNvPr id="30738" name="Rectangle 5"/>
            <p:cNvSpPr>
              <a:spLocks noChangeArrowheads="1"/>
            </p:cNvSpPr>
            <p:nvPr/>
          </p:nvSpPr>
          <p:spPr bwMode="auto">
            <a:xfrm>
              <a:off x="2000" y="3120"/>
              <a:ext cx="477" cy="252"/>
            </a:xfrm>
            <a:prstGeom prst="rect">
              <a:avLst/>
            </a:prstGeom>
            <a:noFill/>
            <a:ln w="19050">
              <a:noFill/>
              <a:miter lim="800000"/>
              <a:headEnd/>
              <a:tailEnd type="none" w="sm" len="med"/>
            </a:ln>
            <a:effectLst/>
          </p:spPr>
          <p:txBody>
            <a:bodyPr wrap="none">
              <a:spAutoFit/>
            </a:bodyPr>
            <a:lstStyle/>
            <a:p>
              <a:r>
                <a:rPr kumimoji="0" lang="en-US" altLang="zh-CN" sz="2000" b="1">
                  <a:latin typeface="Comic Sans MS" pitchFamily="66" charset="0"/>
                </a:rPr>
                <a:t>4×4</a:t>
              </a:r>
            </a:p>
          </p:txBody>
        </p:sp>
        <p:sp>
          <p:nvSpPr>
            <p:cNvPr id="30739" name="Rectangle 6"/>
            <p:cNvSpPr>
              <a:spLocks noChangeArrowheads="1"/>
            </p:cNvSpPr>
            <p:nvPr/>
          </p:nvSpPr>
          <p:spPr bwMode="auto">
            <a:xfrm>
              <a:off x="2103" y="3321"/>
              <a:ext cx="314" cy="252"/>
            </a:xfrm>
            <a:prstGeom prst="rect">
              <a:avLst/>
            </a:prstGeom>
            <a:noFill/>
            <a:ln w="19050">
              <a:noFill/>
              <a:miter lim="800000"/>
              <a:headEnd/>
              <a:tailEnd type="none" w="sm" len="med"/>
            </a:ln>
            <a:effectLst/>
          </p:spPr>
          <p:txBody>
            <a:bodyPr wrap="none">
              <a:spAutoFit/>
            </a:bodyPr>
            <a:lstStyle/>
            <a:p>
              <a:r>
                <a:rPr kumimoji="0" lang="en-US" altLang="zh-CN" sz="2000" b="1">
                  <a:latin typeface="Comic Sans MS" pitchFamily="66" charset="0"/>
                </a:rPr>
                <a:t>33</a:t>
              </a:r>
            </a:p>
          </p:txBody>
        </p:sp>
        <p:sp>
          <p:nvSpPr>
            <p:cNvPr id="30740" name="Line 7"/>
            <p:cNvSpPr>
              <a:spLocks noChangeShapeType="1"/>
            </p:cNvSpPr>
            <p:nvPr/>
          </p:nvSpPr>
          <p:spPr bwMode="auto">
            <a:xfrm>
              <a:off x="1968" y="3360"/>
              <a:ext cx="576" cy="0"/>
            </a:xfrm>
            <a:prstGeom prst="line">
              <a:avLst/>
            </a:prstGeom>
            <a:noFill/>
            <a:ln w="19050">
              <a:solidFill>
                <a:schemeClr val="hlink"/>
              </a:solidFill>
              <a:round/>
              <a:headEnd/>
              <a:tailEnd type="none" w="sm" len="med"/>
            </a:ln>
            <a:effectLst/>
          </p:spPr>
          <p:txBody>
            <a:bodyPr anchor="ctr">
              <a:spAutoFit/>
            </a:bodyPr>
            <a:lstStyle/>
            <a:p>
              <a:endParaRPr lang="zh-CN" altLang="en-US"/>
            </a:p>
          </p:txBody>
        </p:sp>
        <p:sp>
          <p:nvSpPr>
            <p:cNvPr id="30741" name="Rectangle 8"/>
            <p:cNvSpPr>
              <a:spLocks noChangeArrowheads="1"/>
            </p:cNvSpPr>
            <p:nvPr/>
          </p:nvSpPr>
          <p:spPr bwMode="auto">
            <a:xfrm>
              <a:off x="2559" y="3216"/>
              <a:ext cx="279" cy="252"/>
            </a:xfrm>
            <a:prstGeom prst="rect">
              <a:avLst/>
            </a:prstGeom>
            <a:noFill/>
            <a:ln w="19050">
              <a:noFill/>
              <a:miter lim="800000"/>
              <a:headEnd/>
              <a:tailEnd type="none" w="sm" len="med"/>
            </a:ln>
            <a:effectLst/>
          </p:spPr>
          <p:txBody>
            <a:bodyPr wrap="none">
              <a:spAutoFit/>
            </a:bodyPr>
            <a:lstStyle/>
            <a:p>
              <a:r>
                <a:rPr kumimoji="0" lang="zh-CN" altLang="en-US" sz="2000" b="1">
                  <a:latin typeface="Comic Sans MS" pitchFamily="66" charset="0"/>
                </a:rPr>
                <a:t>＝</a:t>
              </a:r>
            </a:p>
          </p:txBody>
        </p:sp>
        <p:sp>
          <p:nvSpPr>
            <p:cNvPr id="30742" name="Rectangle 9"/>
            <p:cNvSpPr>
              <a:spLocks noChangeArrowheads="1"/>
            </p:cNvSpPr>
            <p:nvPr/>
          </p:nvSpPr>
          <p:spPr bwMode="auto">
            <a:xfrm>
              <a:off x="2856" y="3120"/>
              <a:ext cx="314" cy="252"/>
            </a:xfrm>
            <a:prstGeom prst="rect">
              <a:avLst/>
            </a:prstGeom>
            <a:noFill/>
            <a:ln w="19050">
              <a:noFill/>
              <a:miter lim="800000"/>
              <a:headEnd/>
              <a:tailEnd type="none" w="sm" len="med"/>
            </a:ln>
            <a:effectLst/>
          </p:spPr>
          <p:txBody>
            <a:bodyPr wrap="none">
              <a:spAutoFit/>
            </a:bodyPr>
            <a:lstStyle/>
            <a:p>
              <a:r>
                <a:rPr kumimoji="0" lang="en-US" altLang="zh-CN" sz="2000" b="1">
                  <a:latin typeface="Comic Sans MS" pitchFamily="66" charset="0"/>
                </a:rPr>
                <a:t>16</a:t>
              </a:r>
            </a:p>
          </p:txBody>
        </p:sp>
        <p:sp>
          <p:nvSpPr>
            <p:cNvPr id="30743" name="Rectangle 10"/>
            <p:cNvSpPr>
              <a:spLocks noChangeArrowheads="1"/>
            </p:cNvSpPr>
            <p:nvPr/>
          </p:nvSpPr>
          <p:spPr bwMode="auto">
            <a:xfrm>
              <a:off x="2861" y="3321"/>
              <a:ext cx="314" cy="252"/>
            </a:xfrm>
            <a:prstGeom prst="rect">
              <a:avLst/>
            </a:prstGeom>
            <a:noFill/>
            <a:ln w="19050">
              <a:noFill/>
              <a:miter lim="800000"/>
              <a:headEnd/>
              <a:tailEnd type="none" w="sm" len="med"/>
            </a:ln>
            <a:effectLst/>
          </p:spPr>
          <p:txBody>
            <a:bodyPr wrap="none">
              <a:spAutoFit/>
            </a:bodyPr>
            <a:lstStyle/>
            <a:p>
              <a:r>
                <a:rPr kumimoji="0" lang="en-US" altLang="zh-CN" sz="2000" b="1">
                  <a:latin typeface="Comic Sans MS" pitchFamily="66" charset="0"/>
                </a:rPr>
                <a:t>33</a:t>
              </a:r>
            </a:p>
          </p:txBody>
        </p:sp>
        <p:sp>
          <p:nvSpPr>
            <p:cNvPr id="30744" name="Line 11"/>
            <p:cNvSpPr>
              <a:spLocks noChangeShapeType="1"/>
            </p:cNvSpPr>
            <p:nvPr/>
          </p:nvSpPr>
          <p:spPr bwMode="auto">
            <a:xfrm>
              <a:off x="2880" y="3360"/>
              <a:ext cx="249" cy="0"/>
            </a:xfrm>
            <a:prstGeom prst="line">
              <a:avLst/>
            </a:prstGeom>
            <a:noFill/>
            <a:ln w="19050">
              <a:solidFill>
                <a:schemeClr val="hlink"/>
              </a:solidFill>
              <a:round/>
              <a:headEnd/>
              <a:tailEnd type="none" w="sm" len="med"/>
            </a:ln>
            <a:effectLst/>
          </p:spPr>
          <p:txBody>
            <a:bodyPr anchor="ctr">
              <a:spAutoFit/>
            </a:bodyPr>
            <a:lstStyle/>
            <a:p>
              <a:endParaRPr lang="zh-CN" altLang="en-US"/>
            </a:p>
          </p:txBody>
        </p:sp>
      </p:grpSp>
      <p:grpSp>
        <p:nvGrpSpPr>
          <p:cNvPr id="30726" name="Group 12"/>
          <p:cNvGrpSpPr>
            <a:grpSpLocks/>
          </p:cNvGrpSpPr>
          <p:nvPr/>
        </p:nvGrpSpPr>
        <p:grpSpPr bwMode="auto">
          <a:xfrm>
            <a:off x="4154488" y="4870450"/>
            <a:ext cx="1916112" cy="719138"/>
            <a:chOff x="1968" y="3120"/>
            <a:chExt cx="1207" cy="453"/>
          </a:xfrm>
        </p:grpSpPr>
        <p:sp>
          <p:nvSpPr>
            <p:cNvPr id="30731" name="Rectangle 13"/>
            <p:cNvSpPr>
              <a:spLocks noChangeArrowheads="1"/>
            </p:cNvSpPr>
            <p:nvPr/>
          </p:nvSpPr>
          <p:spPr bwMode="auto">
            <a:xfrm>
              <a:off x="2000" y="3120"/>
              <a:ext cx="477" cy="252"/>
            </a:xfrm>
            <a:prstGeom prst="rect">
              <a:avLst/>
            </a:prstGeom>
            <a:noFill/>
            <a:ln w="19050">
              <a:noFill/>
              <a:miter lim="800000"/>
              <a:headEnd/>
              <a:tailEnd type="none" w="sm" len="med"/>
            </a:ln>
            <a:effectLst/>
          </p:spPr>
          <p:txBody>
            <a:bodyPr wrap="none">
              <a:spAutoFit/>
            </a:bodyPr>
            <a:lstStyle/>
            <a:p>
              <a:r>
                <a:rPr kumimoji="0" lang="en-US" altLang="zh-CN" sz="2000" b="1">
                  <a:latin typeface="Comic Sans MS" pitchFamily="66" charset="0"/>
                </a:rPr>
                <a:t>4×4</a:t>
              </a:r>
            </a:p>
          </p:txBody>
        </p:sp>
        <p:sp>
          <p:nvSpPr>
            <p:cNvPr id="30732" name="Rectangle 14"/>
            <p:cNvSpPr>
              <a:spLocks noChangeArrowheads="1"/>
            </p:cNvSpPr>
            <p:nvPr/>
          </p:nvSpPr>
          <p:spPr bwMode="auto">
            <a:xfrm>
              <a:off x="2103" y="3321"/>
              <a:ext cx="314" cy="252"/>
            </a:xfrm>
            <a:prstGeom prst="rect">
              <a:avLst/>
            </a:prstGeom>
            <a:noFill/>
            <a:ln w="19050">
              <a:noFill/>
              <a:miter lim="800000"/>
              <a:headEnd/>
              <a:tailEnd type="none" w="sm" len="med"/>
            </a:ln>
            <a:effectLst/>
          </p:spPr>
          <p:txBody>
            <a:bodyPr wrap="none">
              <a:spAutoFit/>
            </a:bodyPr>
            <a:lstStyle/>
            <a:p>
              <a:r>
                <a:rPr kumimoji="0" lang="en-US" altLang="zh-CN" sz="2000" b="1">
                  <a:latin typeface="Comic Sans MS" pitchFamily="66" charset="0"/>
                </a:rPr>
                <a:t>17</a:t>
              </a:r>
            </a:p>
          </p:txBody>
        </p:sp>
        <p:sp>
          <p:nvSpPr>
            <p:cNvPr id="30733" name="Line 15"/>
            <p:cNvSpPr>
              <a:spLocks noChangeShapeType="1"/>
            </p:cNvSpPr>
            <p:nvPr/>
          </p:nvSpPr>
          <p:spPr bwMode="auto">
            <a:xfrm>
              <a:off x="1968" y="3360"/>
              <a:ext cx="576" cy="0"/>
            </a:xfrm>
            <a:prstGeom prst="line">
              <a:avLst/>
            </a:prstGeom>
            <a:noFill/>
            <a:ln w="19050">
              <a:solidFill>
                <a:schemeClr val="hlink"/>
              </a:solidFill>
              <a:round/>
              <a:headEnd/>
              <a:tailEnd type="none" w="sm" len="med"/>
            </a:ln>
            <a:effectLst/>
          </p:spPr>
          <p:txBody>
            <a:bodyPr anchor="ctr">
              <a:spAutoFit/>
            </a:bodyPr>
            <a:lstStyle/>
            <a:p>
              <a:endParaRPr lang="zh-CN" altLang="en-US"/>
            </a:p>
          </p:txBody>
        </p:sp>
        <p:sp>
          <p:nvSpPr>
            <p:cNvPr id="30734" name="Rectangle 16"/>
            <p:cNvSpPr>
              <a:spLocks noChangeArrowheads="1"/>
            </p:cNvSpPr>
            <p:nvPr/>
          </p:nvSpPr>
          <p:spPr bwMode="auto">
            <a:xfrm>
              <a:off x="2559" y="3216"/>
              <a:ext cx="279" cy="252"/>
            </a:xfrm>
            <a:prstGeom prst="rect">
              <a:avLst/>
            </a:prstGeom>
            <a:noFill/>
            <a:ln w="19050">
              <a:noFill/>
              <a:miter lim="800000"/>
              <a:headEnd/>
              <a:tailEnd type="none" w="sm" len="med"/>
            </a:ln>
            <a:effectLst/>
          </p:spPr>
          <p:txBody>
            <a:bodyPr wrap="none">
              <a:spAutoFit/>
            </a:bodyPr>
            <a:lstStyle/>
            <a:p>
              <a:r>
                <a:rPr kumimoji="0" lang="zh-CN" altLang="en-US" sz="2000" b="1">
                  <a:latin typeface="Comic Sans MS" pitchFamily="66" charset="0"/>
                </a:rPr>
                <a:t>＝</a:t>
              </a:r>
            </a:p>
          </p:txBody>
        </p:sp>
        <p:sp>
          <p:nvSpPr>
            <p:cNvPr id="30735" name="Rectangle 17"/>
            <p:cNvSpPr>
              <a:spLocks noChangeArrowheads="1"/>
            </p:cNvSpPr>
            <p:nvPr/>
          </p:nvSpPr>
          <p:spPr bwMode="auto">
            <a:xfrm>
              <a:off x="2856" y="3120"/>
              <a:ext cx="314" cy="252"/>
            </a:xfrm>
            <a:prstGeom prst="rect">
              <a:avLst/>
            </a:prstGeom>
            <a:noFill/>
            <a:ln w="19050">
              <a:noFill/>
              <a:miter lim="800000"/>
              <a:headEnd/>
              <a:tailEnd type="none" w="sm" len="med"/>
            </a:ln>
            <a:effectLst/>
          </p:spPr>
          <p:txBody>
            <a:bodyPr wrap="none">
              <a:spAutoFit/>
            </a:bodyPr>
            <a:lstStyle/>
            <a:p>
              <a:r>
                <a:rPr kumimoji="0" lang="en-US" altLang="zh-CN" sz="2000" b="1">
                  <a:latin typeface="Comic Sans MS" pitchFamily="66" charset="0"/>
                </a:rPr>
                <a:t>16</a:t>
              </a:r>
            </a:p>
          </p:txBody>
        </p:sp>
        <p:sp>
          <p:nvSpPr>
            <p:cNvPr id="30736" name="Rectangle 18"/>
            <p:cNvSpPr>
              <a:spLocks noChangeArrowheads="1"/>
            </p:cNvSpPr>
            <p:nvPr/>
          </p:nvSpPr>
          <p:spPr bwMode="auto">
            <a:xfrm>
              <a:off x="2861" y="3321"/>
              <a:ext cx="314" cy="252"/>
            </a:xfrm>
            <a:prstGeom prst="rect">
              <a:avLst/>
            </a:prstGeom>
            <a:noFill/>
            <a:ln w="19050">
              <a:noFill/>
              <a:miter lim="800000"/>
              <a:headEnd/>
              <a:tailEnd type="none" w="sm" len="med"/>
            </a:ln>
            <a:effectLst/>
          </p:spPr>
          <p:txBody>
            <a:bodyPr wrap="none">
              <a:spAutoFit/>
            </a:bodyPr>
            <a:lstStyle/>
            <a:p>
              <a:r>
                <a:rPr kumimoji="0" lang="en-US" altLang="zh-CN" sz="2000" b="1">
                  <a:latin typeface="Comic Sans MS" pitchFamily="66" charset="0"/>
                </a:rPr>
                <a:t>17</a:t>
              </a:r>
            </a:p>
          </p:txBody>
        </p:sp>
        <p:sp>
          <p:nvSpPr>
            <p:cNvPr id="30737" name="Line 19"/>
            <p:cNvSpPr>
              <a:spLocks noChangeShapeType="1"/>
            </p:cNvSpPr>
            <p:nvPr/>
          </p:nvSpPr>
          <p:spPr bwMode="auto">
            <a:xfrm>
              <a:off x="2880" y="3360"/>
              <a:ext cx="249" cy="0"/>
            </a:xfrm>
            <a:prstGeom prst="line">
              <a:avLst/>
            </a:prstGeom>
            <a:noFill/>
            <a:ln w="19050">
              <a:solidFill>
                <a:schemeClr val="hlink"/>
              </a:solidFill>
              <a:round/>
              <a:headEnd/>
              <a:tailEnd type="none" w="sm" len="med"/>
            </a:ln>
            <a:effectLst/>
          </p:spPr>
          <p:txBody>
            <a:bodyPr anchor="ctr">
              <a:spAutoFit/>
            </a:bodyPr>
            <a:lstStyle/>
            <a:p>
              <a:endParaRPr lang="zh-CN" altLang="en-US"/>
            </a:p>
          </p:txBody>
        </p:sp>
      </p:grpSp>
      <p:sp>
        <p:nvSpPr>
          <p:cNvPr id="30727" name="Text Box 20"/>
          <p:cNvSpPr txBox="1">
            <a:spLocks noChangeArrowheads="1"/>
          </p:cNvSpPr>
          <p:nvPr/>
        </p:nvSpPr>
        <p:spPr bwMode="auto">
          <a:xfrm>
            <a:off x="6038850" y="2860675"/>
            <a:ext cx="1296988" cy="400050"/>
          </a:xfrm>
          <a:prstGeom prst="rect">
            <a:avLst/>
          </a:prstGeom>
          <a:noFill/>
          <a:ln w="9525">
            <a:noFill/>
            <a:miter lim="800000"/>
            <a:headEnd/>
            <a:tailEnd/>
          </a:ln>
          <a:effectLst/>
        </p:spPr>
        <p:txBody>
          <a:bodyPr>
            <a:spAutoFit/>
          </a:bodyPr>
          <a:lstStyle/>
          <a:p>
            <a:pPr>
              <a:spcBef>
                <a:spcPct val="50000"/>
              </a:spcBef>
            </a:pPr>
            <a:r>
              <a:rPr lang="en-US" altLang="zh-CN" sz="2000" b="1"/>
              <a:t>≈0.48</a:t>
            </a:r>
          </a:p>
        </p:txBody>
      </p:sp>
      <p:sp>
        <p:nvSpPr>
          <p:cNvPr id="30728" name="Text Box 21"/>
          <p:cNvSpPr txBox="1">
            <a:spLocks noChangeArrowheads="1"/>
          </p:cNvSpPr>
          <p:nvPr/>
        </p:nvSpPr>
        <p:spPr bwMode="auto">
          <a:xfrm>
            <a:off x="5876925" y="5041900"/>
            <a:ext cx="1227138" cy="400050"/>
          </a:xfrm>
          <a:prstGeom prst="rect">
            <a:avLst/>
          </a:prstGeom>
          <a:noFill/>
          <a:ln w="9525">
            <a:noFill/>
            <a:miter lim="800000"/>
            <a:headEnd/>
            <a:tailEnd/>
          </a:ln>
          <a:effectLst/>
        </p:spPr>
        <p:txBody>
          <a:bodyPr>
            <a:spAutoFit/>
          </a:bodyPr>
          <a:lstStyle/>
          <a:p>
            <a:pPr>
              <a:spcBef>
                <a:spcPct val="50000"/>
              </a:spcBef>
            </a:pPr>
            <a:r>
              <a:rPr lang="en-US" altLang="zh-CN" sz="2000" b="1"/>
              <a:t>≈0.98</a:t>
            </a:r>
          </a:p>
        </p:txBody>
      </p:sp>
      <p:sp>
        <p:nvSpPr>
          <p:cNvPr id="30729" name="AutoShape 24"/>
          <p:cNvSpPr>
            <a:spLocks noChangeArrowheads="1"/>
          </p:cNvSpPr>
          <p:nvPr/>
        </p:nvSpPr>
        <p:spPr bwMode="auto">
          <a:xfrm>
            <a:off x="7911513" y="2621047"/>
            <a:ext cx="3203575" cy="792163"/>
          </a:xfrm>
          <a:prstGeom prst="wedgeRoundRectCallout">
            <a:avLst>
              <a:gd name="adj1" fmla="val -110699"/>
              <a:gd name="adj2" fmla="val -82981"/>
              <a:gd name="adj3" fmla="val 16667"/>
            </a:avLst>
          </a:prstGeom>
          <a:noFill/>
          <a:ln w="28575">
            <a:solidFill>
              <a:srgbClr val="FF3300"/>
            </a:solidFill>
            <a:prstDash val="sysDot"/>
            <a:miter lim="800000"/>
            <a:headEnd/>
            <a:tailEnd/>
          </a:ln>
          <a:effectLst/>
        </p:spPr>
        <p:txBody>
          <a:bodyPr/>
          <a:lstStyle/>
          <a:p>
            <a:pPr algn="r"/>
            <a:r>
              <a:rPr lang="en-US" altLang="zh-CN" sz="2000">
                <a:solidFill>
                  <a:srgbClr val="3333CC"/>
                </a:solidFill>
              </a:rPr>
              <a:t>only two times that needed to </a:t>
            </a:r>
            <a:r>
              <a:rPr lang="en-US" altLang="zh-CN" sz="2000">
                <a:solidFill>
                  <a:srgbClr val="3333CC"/>
                </a:solidFill>
                <a:latin typeface="Comic Sans MS" pitchFamily="66" charset="0"/>
              </a:rPr>
              <a:t>transfer</a:t>
            </a:r>
            <a:r>
              <a:rPr lang="en-US" altLang="zh-CN" sz="2000">
                <a:solidFill>
                  <a:srgbClr val="3333CC"/>
                </a:solidFill>
              </a:rPr>
              <a:t> one word.</a:t>
            </a:r>
          </a:p>
          <a:p>
            <a:endParaRPr lang="en-US" altLang="zh-CN" sz="2000"/>
          </a:p>
        </p:txBody>
      </p:sp>
      <p:sp>
        <p:nvSpPr>
          <p:cNvPr id="30730" name="AutoShape 25"/>
          <p:cNvSpPr>
            <a:spLocks noChangeArrowheads="1"/>
          </p:cNvSpPr>
          <p:nvPr/>
        </p:nvSpPr>
        <p:spPr bwMode="auto">
          <a:xfrm>
            <a:off x="6780214" y="5173664"/>
            <a:ext cx="3887787" cy="1152525"/>
          </a:xfrm>
          <a:prstGeom prst="cloudCallout">
            <a:avLst>
              <a:gd name="adj1" fmla="val -85940"/>
              <a:gd name="adj2" fmla="val -117056"/>
            </a:avLst>
          </a:prstGeom>
          <a:noFill/>
          <a:ln w="9525">
            <a:solidFill>
              <a:srgbClr val="FF3300"/>
            </a:solidFill>
            <a:miter lim="800000"/>
            <a:headEnd/>
            <a:tailEnd/>
          </a:ln>
          <a:effectLst/>
        </p:spPr>
        <p:txBody>
          <a:bodyPr lIns="0" rIns="0"/>
          <a:lstStyle/>
          <a:p>
            <a:pPr algn="r"/>
            <a:r>
              <a:rPr lang="en-US" altLang="zh-CN" sz="2000">
                <a:latin typeface="Comic Sans MS" pitchFamily="66" charset="0"/>
              </a:rPr>
              <a:t>Equal to time  to transfer one word.</a:t>
            </a: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5" name="Rectangle 3"/>
          <p:cNvSpPr>
            <a:spLocks noGrp="1" noChangeArrowheads="1"/>
          </p:cNvSpPr>
          <p:nvPr>
            <p:ph type="title"/>
          </p:nvPr>
        </p:nvSpPr>
        <p:spPr>
          <a:xfrm>
            <a:off x="2711624" y="214313"/>
            <a:ext cx="8280919" cy="838200"/>
          </a:xfrm>
        </p:spPr>
        <p:txBody>
          <a:bodyPr/>
          <a:lstStyle/>
          <a:p>
            <a:pPr eaLnBrk="1" hangingPunct="1">
              <a:defRPr/>
            </a:pPr>
            <a:r>
              <a:rPr lang="en-US" altLang="zh-CN" sz="3400" dirty="0" smtClean="0"/>
              <a:t>Performance </a:t>
            </a:r>
            <a:r>
              <a:rPr lang="en-US" altLang="zh-CN" sz="3400" dirty="0"/>
              <a:t>in Four-way              </a:t>
            </a:r>
            <a:r>
              <a:rPr lang="en-US" altLang="zh-CN" sz="3400" dirty="0" smtClean="0"/>
              <a:t>        interleaved </a:t>
            </a:r>
            <a:r>
              <a:rPr lang="en-US" altLang="zh-CN" sz="3400" dirty="0"/>
              <a:t>memory</a:t>
            </a:r>
          </a:p>
        </p:txBody>
      </p:sp>
      <p:sp>
        <p:nvSpPr>
          <p:cNvPr id="31746" name="Rectangle 2"/>
          <p:cNvSpPr>
            <a:spLocks noGrp="1" noChangeArrowheads="1"/>
          </p:cNvSpPr>
          <p:nvPr>
            <p:ph idx="1"/>
          </p:nvPr>
        </p:nvSpPr>
        <p:spPr>
          <a:xfrm>
            <a:off x="1941513" y="1412875"/>
            <a:ext cx="8763000" cy="2895600"/>
          </a:xfrm>
        </p:spPr>
        <p:txBody>
          <a:bodyPr/>
          <a:lstStyle/>
          <a:p>
            <a:pPr eaLnBrk="1" hangingPunct="1">
              <a:lnSpc>
                <a:spcPct val="80000"/>
              </a:lnSpc>
            </a:pPr>
            <a:r>
              <a:rPr lang="en-US" altLang="zh-CN" sz="2000"/>
              <a:t>With 4 banks Interleaved Memory</a:t>
            </a:r>
          </a:p>
          <a:p>
            <a:pPr eaLnBrk="1" hangingPunct="1">
              <a:lnSpc>
                <a:spcPct val="80000"/>
              </a:lnSpc>
              <a:buFontTx/>
              <a:buNone/>
            </a:pPr>
            <a:r>
              <a:rPr lang="en-US" altLang="zh-CN" sz="2000">
                <a:solidFill>
                  <a:schemeClr val="hlink"/>
                </a:solidFill>
              </a:rPr>
              <a:t>	The miss penalty:	 </a:t>
            </a:r>
            <a:r>
              <a:rPr lang="en-US" altLang="zh-CN" sz="2000"/>
              <a:t> 4words/Block</a:t>
            </a:r>
          </a:p>
          <a:p>
            <a:pPr eaLnBrk="1" hangingPunct="1">
              <a:lnSpc>
                <a:spcPct val="80000"/>
              </a:lnSpc>
              <a:buFontTx/>
              <a:buNone/>
            </a:pPr>
            <a:r>
              <a:rPr lang="en-US" altLang="zh-CN" sz="2000"/>
              <a:t>			1+15 +(4 × 1)</a:t>
            </a:r>
            <a:r>
              <a:rPr lang="zh-CN" altLang="en-US" sz="2000"/>
              <a:t>＝</a:t>
            </a:r>
            <a:r>
              <a:rPr lang="en-US" altLang="zh-CN" sz="2000"/>
              <a:t>20</a:t>
            </a:r>
          </a:p>
          <a:p>
            <a:pPr eaLnBrk="1" hangingPunct="1">
              <a:lnSpc>
                <a:spcPct val="80000"/>
              </a:lnSpc>
              <a:buFontTx/>
              <a:buNone/>
            </a:pPr>
            <a:r>
              <a:rPr lang="en-US" altLang="zh-CN" sz="2000">
                <a:solidFill>
                  <a:schemeClr val="hlink"/>
                </a:solidFill>
              </a:rPr>
              <a:t>Bandwidth :</a:t>
            </a:r>
          </a:p>
          <a:p>
            <a:pPr eaLnBrk="1" hangingPunct="1">
              <a:lnSpc>
                <a:spcPct val="80000"/>
              </a:lnSpc>
              <a:buFontTx/>
              <a:buNone/>
            </a:pPr>
            <a:endParaRPr lang="en-US" altLang="zh-CN" sz="2000">
              <a:solidFill>
                <a:schemeClr val="hlink"/>
              </a:solidFill>
            </a:endParaRPr>
          </a:p>
          <a:p>
            <a:pPr eaLnBrk="1" hangingPunct="1">
              <a:lnSpc>
                <a:spcPct val="80000"/>
              </a:lnSpc>
              <a:buFontTx/>
              <a:buNone/>
            </a:pPr>
            <a:endParaRPr lang="en-US" altLang="zh-CN" sz="2000">
              <a:solidFill>
                <a:schemeClr val="hlink"/>
              </a:solidFill>
            </a:endParaRPr>
          </a:p>
          <a:p>
            <a:pPr eaLnBrk="1" hangingPunct="1">
              <a:lnSpc>
                <a:spcPct val="80000"/>
              </a:lnSpc>
              <a:buFontTx/>
              <a:buNone/>
            </a:pPr>
            <a:r>
              <a:rPr lang="en-US" altLang="zh-CN" sz="2000">
                <a:solidFill>
                  <a:schemeClr val="hlink"/>
                </a:solidFill>
              </a:rPr>
              <a:t>Four-way interleaved memory</a:t>
            </a:r>
          </a:p>
        </p:txBody>
      </p:sp>
      <p:grpSp>
        <p:nvGrpSpPr>
          <p:cNvPr id="31748" name="Group 4"/>
          <p:cNvGrpSpPr>
            <a:grpSpLocks/>
          </p:cNvGrpSpPr>
          <p:nvPr/>
        </p:nvGrpSpPr>
        <p:grpSpPr bwMode="auto">
          <a:xfrm>
            <a:off x="4102101" y="2368551"/>
            <a:ext cx="1952625" cy="688975"/>
            <a:chOff x="1873" y="1776"/>
            <a:chExt cx="1230" cy="434"/>
          </a:xfrm>
        </p:grpSpPr>
        <p:sp>
          <p:nvSpPr>
            <p:cNvPr id="31758" name="Rectangle 5"/>
            <p:cNvSpPr>
              <a:spLocks noChangeArrowheads="1"/>
            </p:cNvSpPr>
            <p:nvPr/>
          </p:nvSpPr>
          <p:spPr bwMode="auto">
            <a:xfrm>
              <a:off x="1923" y="1776"/>
              <a:ext cx="440" cy="233"/>
            </a:xfrm>
            <a:prstGeom prst="rect">
              <a:avLst/>
            </a:prstGeom>
            <a:noFill/>
            <a:ln w="19050">
              <a:noFill/>
              <a:miter lim="800000"/>
              <a:headEnd/>
              <a:tailEnd type="none" w="sm" len="med"/>
            </a:ln>
            <a:effectLst/>
          </p:spPr>
          <p:txBody>
            <a:bodyPr wrap="none">
              <a:spAutoFit/>
            </a:bodyPr>
            <a:lstStyle/>
            <a:p>
              <a:r>
                <a:rPr kumimoji="0" lang="en-US" altLang="zh-CN" sz="1800" b="1">
                  <a:latin typeface="Comic Sans MS" pitchFamily="66" charset="0"/>
                </a:rPr>
                <a:t>4×4</a:t>
              </a:r>
            </a:p>
          </p:txBody>
        </p:sp>
        <p:sp>
          <p:nvSpPr>
            <p:cNvPr id="31759" name="Rectangle 6"/>
            <p:cNvSpPr>
              <a:spLocks noChangeArrowheads="1"/>
            </p:cNvSpPr>
            <p:nvPr/>
          </p:nvSpPr>
          <p:spPr bwMode="auto">
            <a:xfrm>
              <a:off x="2018" y="1977"/>
              <a:ext cx="294" cy="233"/>
            </a:xfrm>
            <a:prstGeom prst="rect">
              <a:avLst/>
            </a:prstGeom>
            <a:noFill/>
            <a:ln w="19050">
              <a:noFill/>
              <a:miter lim="800000"/>
              <a:headEnd/>
              <a:tailEnd type="none" w="sm" len="med"/>
            </a:ln>
            <a:effectLst/>
          </p:spPr>
          <p:txBody>
            <a:bodyPr wrap="none">
              <a:spAutoFit/>
            </a:bodyPr>
            <a:lstStyle/>
            <a:p>
              <a:r>
                <a:rPr kumimoji="0" lang="en-US" altLang="zh-CN" sz="1800" b="1">
                  <a:latin typeface="Comic Sans MS" pitchFamily="66" charset="0"/>
                </a:rPr>
                <a:t>20</a:t>
              </a:r>
            </a:p>
          </p:txBody>
        </p:sp>
        <p:sp>
          <p:nvSpPr>
            <p:cNvPr id="31760" name="Line 7"/>
            <p:cNvSpPr>
              <a:spLocks noChangeShapeType="1"/>
            </p:cNvSpPr>
            <p:nvPr/>
          </p:nvSpPr>
          <p:spPr bwMode="auto">
            <a:xfrm>
              <a:off x="1873" y="2016"/>
              <a:ext cx="576" cy="0"/>
            </a:xfrm>
            <a:prstGeom prst="line">
              <a:avLst/>
            </a:prstGeom>
            <a:noFill/>
            <a:ln w="19050">
              <a:solidFill>
                <a:schemeClr val="hlink"/>
              </a:solidFill>
              <a:round/>
              <a:headEnd/>
              <a:tailEnd type="none" w="sm" len="med"/>
            </a:ln>
            <a:effectLst/>
          </p:spPr>
          <p:txBody>
            <a:bodyPr anchor="ctr">
              <a:spAutoFit/>
            </a:bodyPr>
            <a:lstStyle/>
            <a:p>
              <a:endParaRPr lang="zh-CN" altLang="en-US"/>
            </a:p>
          </p:txBody>
        </p:sp>
        <p:sp>
          <p:nvSpPr>
            <p:cNvPr id="31761" name="Rectangle 8"/>
            <p:cNvSpPr>
              <a:spLocks noChangeArrowheads="1"/>
            </p:cNvSpPr>
            <p:nvPr/>
          </p:nvSpPr>
          <p:spPr bwMode="auto">
            <a:xfrm>
              <a:off x="2472" y="1872"/>
              <a:ext cx="263" cy="233"/>
            </a:xfrm>
            <a:prstGeom prst="rect">
              <a:avLst/>
            </a:prstGeom>
            <a:noFill/>
            <a:ln w="19050">
              <a:noFill/>
              <a:miter lim="800000"/>
              <a:headEnd/>
              <a:tailEnd type="none" w="sm" len="med"/>
            </a:ln>
            <a:effectLst/>
          </p:spPr>
          <p:txBody>
            <a:bodyPr wrap="none">
              <a:spAutoFit/>
            </a:bodyPr>
            <a:lstStyle/>
            <a:p>
              <a:r>
                <a:rPr kumimoji="0" lang="zh-CN" altLang="en-US" sz="1800" b="1">
                  <a:latin typeface="Comic Sans MS" pitchFamily="66" charset="0"/>
                </a:rPr>
                <a:t>＝</a:t>
              </a:r>
            </a:p>
          </p:txBody>
        </p:sp>
        <p:sp>
          <p:nvSpPr>
            <p:cNvPr id="31762" name="Rectangle 9"/>
            <p:cNvSpPr>
              <a:spLocks noChangeArrowheads="1"/>
            </p:cNvSpPr>
            <p:nvPr/>
          </p:nvSpPr>
          <p:spPr bwMode="auto">
            <a:xfrm>
              <a:off x="2746" y="1872"/>
              <a:ext cx="357" cy="233"/>
            </a:xfrm>
            <a:prstGeom prst="rect">
              <a:avLst/>
            </a:prstGeom>
            <a:noFill/>
            <a:ln w="19050">
              <a:noFill/>
              <a:miter lim="800000"/>
              <a:headEnd/>
              <a:tailEnd type="none" w="sm" len="med"/>
            </a:ln>
            <a:effectLst/>
          </p:spPr>
          <p:txBody>
            <a:bodyPr wrap="none">
              <a:spAutoFit/>
            </a:bodyPr>
            <a:lstStyle/>
            <a:p>
              <a:r>
                <a:rPr kumimoji="0" lang="en-US" altLang="zh-CN" sz="1800" b="1">
                  <a:latin typeface="Comic Sans MS" pitchFamily="66" charset="0"/>
                </a:rPr>
                <a:t>0.8</a:t>
              </a:r>
            </a:p>
          </p:txBody>
        </p:sp>
      </p:grpSp>
      <p:graphicFrame>
        <p:nvGraphicFramePr>
          <p:cNvPr id="31749" name="Object 10"/>
          <p:cNvGraphicFramePr>
            <a:graphicFrameLocks noChangeAspect="1"/>
          </p:cNvGraphicFramePr>
          <p:nvPr>
            <p:extLst>
              <p:ext uri="{D42A27DB-BD31-4B8C-83A1-F6EECF244321}">
                <p14:modId xmlns:p14="http://schemas.microsoft.com/office/powerpoint/2010/main" val="2864160912"/>
              </p:ext>
            </p:extLst>
          </p:nvPr>
        </p:nvGraphicFramePr>
        <p:xfrm>
          <a:off x="1559496" y="4354511"/>
          <a:ext cx="8686800" cy="2039937"/>
        </p:xfrm>
        <a:graphic>
          <a:graphicData uri="http://schemas.openxmlformats.org/presentationml/2006/ole">
            <mc:AlternateContent xmlns:mc="http://schemas.openxmlformats.org/markup-compatibility/2006">
              <mc:Choice xmlns:v="urn:schemas-microsoft-com:vml" Requires="v">
                <p:oleObj spid="_x0000_s31771" name="位图图像" r:id="rId4" imgW="6003810" imgH="1409822" progId="PBrush">
                  <p:embed/>
                </p:oleObj>
              </mc:Choice>
              <mc:Fallback>
                <p:oleObj name="位图图像" r:id="rId4" imgW="6003810" imgH="1409822" progId="PBrush">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9496" y="4354511"/>
                        <a:ext cx="8686800" cy="20399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hlink"/>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50" name="Text Box 11"/>
          <p:cNvSpPr txBox="1">
            <a:spLocks noChangeArrowheads="1"/>
          </p:cNvSpPr>
          <p:nvPr/>
        </p:nvSpPr>
        <p:spPr bwMode="auto">
          <a:xfrm>
            <a:off x="4876800" y="3810001"/>
            <a:ext cx="2590800" cy="366713"/>
          </a:xfrm>
          <a:prstGeom prst="rect">
            <a:avLst/>
          </a:prstGeom>
          <a:noFill/>
          <a:ln w="19050">
            <a:noFill/>
            <a:miter lim="800000"/>
            <a:headEnd/>
            <a:tailEnd type="none" w="sm" len="med"/>
          </a:ln>
          <a:effectLst/>
        </p:spPr>
        <p:txBody>
          <a:bodyPr>
            <a:spAutoFit/>
          </a:bodyPr>
          <a:lstStyle/>
          <a:p>
            <a:pPr>
              <a:spcBef>
                <a:spcPct val="50000"/>
              </a:spcBef>
            </a:pPr>
            <a:r>
              <a:rPr kumimoji="0" lang="en-US" altLang="zh-CN" sz="1800" b="1">
                <a:solidFill>
                  <a:schemeClr val="hlink"/>
                </a:solidFill>
                <a:latin typeface="CG Omega" pitchFamily="34" charset="0"/>
              </a:rPr>
              <a:t>Parallel access</a:t>
            </a:r>
          </a:p>
        </p:txBody>
      </p:sp>
      <p:sp>
        <p:nvSpPr>
          <p:cNvPr id="31751" name="Line 12"/>
          <p:cNvSpPr>
            <a:spLocks noChangeShapeType="1"/>
          </p:cNvSpPr>
          <p:nvPr/>
        </p:nvSpPr>
        <p:spPr bwMode="auto">
          <a:xfrm flipH="1">
            <a:off x="3048000" y="4267200"/>
            <a:ext cx="2133600" cy="533400"/>
          </a:xfrm>
          <a:prstGeom prst="line">
            <a:avLst/>
          </a:prstGeom>
          <a:noFill/>
          <a:ln w="19050">
            <a:solidFill>
              <a:schemeClr val="hlink"/>
            </a:solidFill>
            <a:round/>
            <a:headEnd/>
            <a:tailEnd type="triangle" w="sm" len="med"/>
          </a:ln>
          <a:effectLst/>
        </p:spPr>
        <p:txBody>
          <a:bodyPr wrap="none" anchor="ctr">
            <a:spAutoFit/>
          </a:bodyPr>
          <a:lstStyle/>
          <a:p>
            <a:endParaRPr lang="zh-CN" altLang="en-US"/>
          </a:p>
        </p:txBody>
      </p:sp>
      <p:sp>
        <p:nvSpPr>
          <p:cNvPr id="31752" name="Line 13"/>
          <p:cNvSpPr>
            <a:spLocks noChangeShapeType="1"/>
          </p:cNvSpPr>
          <p:nvPr/>
        </p:nvSpPr>
        <p:spPr bwMode="auto">
          <a:xfrm>
            <a:off x="6934200" y="4191000"/>
            <a:ext cx="2362200" cy="685800"/>
          </a:xfrm>
          <a:prstGeom prst="line">
            <a:avLst/>
          </a:prstGeom>
          <a:noFill/>
          <a:ln w="19050">
            <a:solidFill>
              <a:schemeClr val="hlink"/>
            </a:solidFill>
            <a:round/>
            <a:headEnd/>
            <a:tailEnd type="triangle" w="sm" len="med"/>
          </a:ln>
          <a:effectLst/>
        </p:spPr>
        <p:txBody>
          <a:bodyPr anchor="ctr">
            <a:spAutoFit/>
          </a:bodyPr>
          <a:lstStyle/>
          <a:p>
            <a:endParaRPr lang="zh-CN" altLang="en-US"/>
          </a:p>
        </p:txBody>
      </p:sp>
      <p:sp>
        <p:nvSpPr>
          <p:cNvPr id="31753" name="Line 14"/>
          <p:cNvSpPr>
            <a:spLocks noChangeShapeType="1"/>
          </p:cNvSpPr>
          <p:nvPr/>
        </p:nvSpPr>
        <p:spPr bwMode="auto">
          <a:xfrm flipH="1">
            <a:off x="5410200" y="4114800"/>
            <a:ext cx="381000" cy="762000"/>
          </a:xfrm>
          <a:prstGeom prst="line">
            <a:avLst/>
          </a:prstGeom>
          <a:noFill/>
          <a:ln w="19050">
            <a:solidFill>
              <a:schemeClr val="hlink"/>
            </a:solidFill>
            <a:round/>
            <a:headEnd/>
            <a:tailEnd type="triangle" w="sm" len="med"/>
          </a:ln>
          <a:effectLst/>
        </p:spPr>
        <p:txBody>
          <a:bodyPr wrap="none" anchor="ctr">
            <a:spAutoFit/>
          </a:bodyPr>
          <a:lstStyle/>
          <a:p>
            <a:endParaRPr lang="zh-CN" altLang="en-US"/>
          </a:p>
        </p:txBody>
      </p:sp>
      <p:sp>
        <p:nvSpPr>
          <p:cNvPr id="31754" name="Line 15"/>
          <p:cNvSpPr>
            <a:spLocks noChangeShapeType="1"/>
          </p:cNvSpPr>
          <p:nvPr/>
        </p:nvSpPr>
        <p:spPr bwMode="auto">
          <a:xfrm>
            <a:off x="6477000" y="4191000"/>
            <a:ext cx="609600" cy="609600"/>
          </a:xfrm>
          <a:prstGeom prst="line">
            <a:avLst/>
          </a:prstGeom>
          <a:noFill/>
          <a:ln w="19050">
            <a:solidFill>
              <a:schemeClr val="hlink"/>
            </a:solidFill>
            <a:round/>
            <a:headEnd/>
            <a:tailEnd type="triangle" w="sm" len="med"/>
          </a:ln>
          <a:effectLst/>
        </p:spPr>
        <p:txBody>
          <a:bodyPr wrap="none" anchor="ctr">
            <a:spAutoFit/>
          </a:bodyPr>
          <a:lstStyle/>
          <a:p>
            <a:endParaRPr lang="zh-CN" altLang="en-US"/>
          </a:p>
        </p:txBody>
      </p:sp>
      <p:sp>
        <p:nvSpPr>
          <p:cNvPr id="31755" name="Text Box 16"/>
          <p:cNvSpPr txBox="1">
            <a:spLocks noChangeArrowheads="1"/>
          </p:cNvSpPr>
          <p:nvPr/>
        </p:nvSpPr>
        <p:spPr bwMode="auto">
          <a:xfrm>
            <a:off x="2952728" y="6072207"/>
            <a:ext cx="6400800" cy="366713"/>
          </a:xfrm>
          <a:prstGeom prst="rect">
            <a:avLst/>
          </a:prstGeom>
          <a:noFill/>
          <a:ln w="19050">
            <a:noFill/>
            <a:miter lim="800000"/>
            <a:headEnd/>
            <a:tailEnd type="none" w="sm" len="med"/>
          </a:ln>
          <a:effectLst/>
        </p:spPr>
        <p:txBody>
          <a:bodyPr>
            <a:spAutoFit/>
          </a:bodyPr>
          <a:lstStyle/>
          <a:p>
            <a:pPr>
              <a:spcBef>
                <a:spcPct val="50000"/>
              </a:spcBef>
            </a:pPr>
            <a:r>
              <a:rPr kumimoji="0" lang="en-US" altLang="zh-CN" sz="1800" b="1" dirty="0">
                <a:solidFill>
                  <a:schemeClr val="hlink"/>
                </a:solidFill>
                <a:latin typeface="CG Omega" pitchFamily="34" charset="0"/>
              </a:rPr>
              <a:t>Optimizes sequential address access patterns</a:t>
            </a:r>
          </a:p>
        </p:txBody>
      </p:sp>
      <p:pic>
        <p:nvPicPr>
          <p:cNvPr id="31756" name="Picture 18"/>
          <p:cNvPicPr>
            <a:picLocks noChangeAspect="1" noChangeArrowheads="1"/>
          </p:cNvPicPr>
          <p:nvPr/>
        </p:nvPicPr>
        <p:blipFill>
          <a:blip r:embed="rId6"/>
          <a:srcRect/>
          <a:stretch>
            <a:fillRect/>
          </a:stretch>
        </p:blipFill>
        <p:spPr bwMode="auto">
          <a:xfrm>
            <a:off x="9212262" y="1479551"/>
            <a:ext cx="2247900" cy="2697163"/>
          </a:xfrm>
          <a:prstGeom prst="rect">
            <a:avLst/>
          </a:prstGeom>
          <a:noFill/>
          <a:ln w="9525">
            <a:noFill/>
            <a:miter lim="800000"/>
            <a:headEnd/>
            <a:tailEnd/>
          </a:ln>
        </p:spPr>
      </p:pic>
      <p:sp>
        <p:nvSpPr>
          <p:cNvPr id="31757" name="AutoShape 19"/>
          <p:cNvSpPr>
            <a:spLocks noChangeArrowheads="1"/>
          </p:cNvSpPr>
          <p:nvPr/>
        </p:nvSpPr>
        <p:spPr bwMode="auto">
          <a:xfrm>
            <a:off x="6311900" y="2493964"/>
            <a:ext cx="2592388" cy="719137"/>
          </a:xfrm>
          <a:prstGeom prst="wedgeRoundRectCallout">
            <a:avLst>
              <a:gd name="adj1" fmla="val -54403"/>
              <a:gd name="adj2" fmla="val -74708"/>
              <a:gd name="adj3" fmla="val 16667"/>
            </a:avLst>
          </a:prstGeom>
          <a:noFill/>
          <a:ln w="28575">
            <a:solidFill>
              <a:srgbClr val="FF3300"/>
            </a:solidFill>
            <a:prstDash val="sysDot"/>
            <a:miter lim="800000"/>
            <a:headEnd/>
            <a:tailEnd/>
          </a:ln>
          <a:effectLst/>
        </p:spPr>
        <p:txBody>
          <a:bodyPr lIns="0" rIns="0"/>
          <a:lstStyle/>
          <a:p>
            <a:pPr algn="l"/>
            <a:r>
              <a:rPr lang="en-US" altLang="en-US" sz="1800">
                <a:latin typeface="Comic Sans MS" pitchFamily="66" charset="0"/>
              </a:rPr>
              <a:t>Almost</a:t>
            </a:r>
            <a:r>
              <a:rPr lang="en-US" altLang="zh-CN" sz="1800">
                <a:latin typeface="Comic Sans MS" pitchFamily="66" charset="0"/>
              </a:rPr>
              <a:t> equal to time  to transfer one word.</a:t>
            </a:r>
          </a:p>
        </p:txBody>
      </p:sp>
    </p:spTree>
  </p:cSld>
  <p:clrMapOvr>
    <a:masterClrMapping/>
  </p:clrMapOvr>
  <p:transition spd="med">
    <p:random/>
    <p:sndAc>
      <p:stSnd>
        <p:snd r:embed="rId3" name="chimes.wav"/>
      </p:stSnd>
    </p:sndAc>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a:xfrm>
            <a:off x="5095868" y="404814"/>
            <a:ext cx="4202120" cy="731837"/>
          </a:xfrm>
        </p:spPr>
        <p:txBody>
          <a:bodyPr/>
          <a:lstStyle/>
          <a:p>
            <a:pPr eaLnBrk="1" hangingPunct="1">
              <a:defRPr/>
            </a:pPr>
            <a:r>
              <a:rPr lang="en-US" altLang="zh-CN" sz="3400" dirty="0"/>
              <a:t>DRAM developed</a:t>
            </a:r>
          </a:p>
        </p:txBody>
      </p:sp>
      <p:sp>
        <p:nvSpPr>
          <p:cNvPr id="32771" name="Text Box 111"/>
          <p:cNvSpPr txBox="1">
            <a:spLocks noChangeArrowheads="1"/>
          </p:cNvSpPr>
          <p:nvPr/>
        </p:nvSpPr>
        <p:spPr bwMode="auto">
          <a:xfrm>
            <a:off x="1919289" y="5373689"/>
            <a:ext cx="8461375" cy="701675"/>
          </a:xfrm>
          <a:prstGeom prst="rect">
            <a:avLst/>
          </a:prstGeom>
          <a:noFill/>
          <a:ln w="9525">
            <a:noFill/>
            <a:miter lim="800000"/>
            <a:headEnd/>
            <a:tailEnd/>
          </a:ln>
          <a:effectLst/>
        </p:spPr>
        <p:txBody>
          <a:bodyPr>
            <a:spAutoFit/>
          </a:bodyPr>
          <a:lstStyle/>
          <a:p>
            <a:pPr algn="l">
              <a:spcBef>
                <a:spcPct val="50000"/>
              </a:spcBef>
            </a:pPr>
            <a:r>
              <a:rPr lang="en-US" altLang="zh-CN" sz="2000" b="1"/>
              <a:t>DRAM size increased by multiples of four approximately once every three year until 1996,and thereafter doubling approximately every two years.</a:t>
            </a:r>
          </a:p>
        </p:txBody>
      </p:sp>
      <p:pic>
        <p:nvPicPr>
          <p:cNvPr id="32772" name="Picture 2"/>
          <p:cNvPicPr>
            <a:picLocks noChangeAspect="1" noChangeArrowheads="1"/>
          </p:cNvPicPr>
          <p:nvPr/>
        </p:nvPicPr>
        <p:blipFill>
          <a:blip r:embed="rId3"/>
          <a:srcRect/>
          <a:stretch>
            <a:fillRect/>
          </a:stretch>
        </p:blipFill>
        <p:spPr bwMode="auto">
          <a:xfrm>
            <a:off x="1917701" y="1773239"/>
            <a:ext cx="8221663" cy="3455987"/>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a:xfrm>
            <a:off x="4452926" y="0"/>
            <a:ext cx="6215074" cy="1125538"/>
          </a:xfrm>
        </p:spPr>
        <p:txBody>
          <a:bodyPr/>
          <a:lstStyle/>
          <a:p>
            <a:pPr eaLnBrk="1" hangingPunct="1">
              <a:defRPr/>
            </a:pPr>
            <a:r>
              <a:rPr lang="en-US" altLang="zh-CN" sz="3400" dirty="0" smtClean="0"/>
              <a:t>5.4 </a:t>
            </a:r>
            <a:r>
              <a:rPr lang="en-US" altLang="zh-CN" sz="3400" dirty="0"/>
              <a:t>Measuring and improving cache performance</a:t>
            </a:r>
          </a:p>
        </p:txBody>
      </p:sp>
      <p:sp>
        <p:nvSpPr>
          <p:cNvPr id="33795" name="AutoShape 3"/>
          <p:cNvSpPr>
            <a:spLocks noGrp="1" noChangeArrowheads="1"/>
          </p:cNvSpPr>
          <p:nvPr>
            <p:ph idx="1"/>
          </p:nvPr>
        </p:nvSpPr>
        <p:spPr>
          <a:xfrm>
            <a:off x="1789113" y="1401763"/>
            <a:ext cx="8915400" cy="4114800"/>
          </a:xfrm>
        </p:spPr>
        <p:txBody>
          <a:bodyPr/>
          <a:lstStyle/>
          <a:p>
            <a:pPr eaLnBrk="1" hangingPunct="1"/>
            <a:r>
              <a:rPr lang="en-US" altLang="zh-CN" sz="2000"/>
              <a:t>In this section, we will discuss two questions:</a:t>
            </a:r>
          </a:p>
          <a:p>
            <a:pPr eaLnBrk="1" hangingPunct="1">
              <a:buFontTx/>
              <a:buNone/>
            </a:pPr>
            <a:r>
              <a:rPr lang="en-US" altLang="zh-CN" sz="2000"/>
              <a:t>	1. How to measure cache performance?</a:t>
            </a:r>
          </a:p>
          <a:p>
            <a:pPr eaLnBrk="1" hangingPunct="1">
              <a:buFontTx/>
              <a:buNone/>
            </a:pPr>
            <a:r>
              <a:rPr lang="en-US" altLang="zh-CN" sz="2000"/>
              <a:t>	2. How to improve performance?</a:t>
            </a:r>
          </a:p>
          <a:p>
            <a:pPr eaLnBrk="1" hangingPunct="1">
              <a:buFontTx/>
              <a:buNone/>
            </a:pPr>
            <a:endParaRPr lang="en-US" altLang="zh-CN" sz="2000"/>
          </a:p>
          <a:p>
            <a:pPr eaLnBrk="1" hangingPunct="1"/>
            <a:r>
              <a:rPr lang="en-US" altLang="zh-CN" sz="2000"/>
              <a:t>The main contents are the following:</a:t>
            </a:r>
          </a:p>
          <a:p>
            <a:pPr eaLnBrk="1" hangingPunct="1">
              <a:buFontTx/>
              <a:buNone/>
            </a:pPr>
            <a:r>
              <a:rPr lang="en-US" altLang="zh-CN" sz="2000"/>
              <a:t>	1. Measuring cache performance</a:t>
            </a:r>
          </a:p>
          <a:p>
            <a:pPr eaLnBrk="1" hangingPunct="1">
              <a:buFontTx/>
              <a:buNone/>
            </a:pPr>
            <a:r>
              <a:rPr lang="en-US" altLang="zh-CN" sz="2000"/>
              <a:t>	2. </a:t>
            </a:r>
            <a:r>
              <a:rPr lang="en-US" altLang="zh-CN" sz="2000">
                <a:solidFill>
                  <a:srgbClr val="FF3300"/>
                </a:solidFill>
              </a:rPr>
              <a:t>Reducing cache misses</a:t>
            </a:r>
            <a:r>
              <a:rPr lang="en-US" altLang="zh-CN" sz="2000"/>
              <a:t> by more flexible placement of blocks</a:t>
            </a:r>
          </a:p>
          <a:p>
            <a:pPr eaLnBrk="1" hangingPunct="1">
              <a:buFontTx/>
              <a:buNone/>
            </a:pPr>
            <a:r>
              <a:rPr lang="en-US" altLang="zh-CN" sz="2000"/>
              <a:t>	3. </a:t>
            </a:r>
            <a:r>
              <a:rPr lang="en-US" altLang="zh-CN" sz="2000">
                <a:solidFill>
                  <a:srgbClr val="FF3300"/>
                </a:solidFill>
              </a:rPr>
              <a:t>Reducing the miss penalty</a:t>
            </a:r>
            <a:r>
              <a:rPr lang="en-US" altLang="zh-CN" sz="2000"/>
              <a:t> using multilevel caches</a:t>
            </a:r>
          </a:p>
        </p:txBody>
      </p:sp>
      <p:sp>
        <p:nvSpPr>
          <p:cNvPr id="33796" name="Text Box 4"/>
          <p:cNvSpPr txBox="1">
            <a:spLocks noChangeArrowheads="1"/>
          </p:cNvSpPr>
          <p:nvPr/>
        </p:nvSpPr>
        <p:spPr bwMode="auto">
          <a:xfrm>
            <a:off x="1127448" y="4365104"/>
            <a:ext cx="10729192" cy="1846659"/>
          </a:xfrm>
          <a:prstGeom prst="rect">
            <a:avLst/>
          </a:prstGeom>
          <a:noFill/>
          <a:ln w="9525">
            <a:noFill/>
            <a:miter lim="800000"/>
            <a:headEnd/>
            <a:tailEnd/>
          </a:ln>
          <a:effectLst/>
        </p:spPr>
        <p:txBody>
          <a:bodyPr wrap="square">
            <a:spAutoFit/>
          </a:bodyPr>
          <a:lstStyle/>
          <a:p>
            <a:pPr algn="l">
              <a:spcBef>
                <a:spcPct val="50000"/>
              </a:spcBef>
            </a:pPr>
            <a:r>
              <a:rPr lang="en-US" altLang="zh-CN" dirty="0"/>
              <a:t>Average Memory Assess time = hit time + miss time</a:t>
            </a:r>
          </a:p>
          <a:p>
            <a:pPr algn="l">
              <a:spcBef>
                <a:spcPct val="50000"/>
              </a:spcBef>
            </a:pPr>
            <a:r>
              <a:rPr lang="en-US" altLang="zh-CN" dirty="0"/>
              <a:t>	= </a:t>
            </a:r>
            <a:r>
              <a:rPr lang="en-US" altLang="zh-CN" sz="1800" b="1" dirty="0">
                <a:latin typeface="Arial" charset="0"/>
              </a:rPr>
              <a:t>hit rate</a:t>
            </a:r>
            <a:r>
              <a:rPr lang="en-US" altLang="zh-CN" dirty="0"/>
              <a:t> </a:t>
            </a:r>
            <a:r>
              <a:rPr lang="en-US" altLang="zh-CN" sz="1800" b="1" dirty="0">
                <a:latin typeface="Arial" charset="0"/>
              </a:rPr>
              <a:t>× Cache time + miss rate ×memory </a:t>
            </a:r>
            <a:r>
              <a:rPr lang="en-US" altLang="zh-CN" sz="1800" b="1" dirty="0" smtClean="0">
                <a:latin typeface="Arial" charset="0"/>
              </a:rPr>
              <a:t>time =  </a:t>
            </a:r>
            <a:r>
              <a:rPr lang="en-US" altLang="zh-CN" sz="1800" b="1" dirty="0">
                <a:latin typeface="Arial" charset="0"/>
              </a:rPr>
              <a:t>99% × 5 + (1-99%) </a:t>
            </a:r>
            <a:r>
              <a:rPr lang="en-US" altLang="zh-CN" sz="1800" b="1" dirty="0" smtClean="0">
                <a:latin typeface="Arial" charset="0"/>
              </a:rPr>
              <a:t>×</a:t>
            </a:r>
            <a:r>
              <a:rPr lang="zh-CN" altLang="en-US" sz="1800" b="1" dirty="0" smtClean="0">
                <a:latin typeface="Arial" charset="0"/>
              </a:rPr>
              <a:t>（</a:t>
            </a:r>
            <a:r>
              <a:rPr lang="en-US" altLang="zh-CN" sz="1800" b="1" dirty="0" smtClean="0">
                <a:latin typeface="Arial" charset="0"/>
              </a:rPr>
              <a:t>5 + 40</a:t>
            </a:r>
            <a:r>
              <a:rPr lang="zh-CN" altLang="en-US" sz="1800" b="1" dirty="0" smtClean="0">
                <a:latin typeface="Arial" charset="0"/>
              </a:rPr>
              <a:t>）</a:t>
            </a:r>
            <a:endParaRPr lang="en-US" altLang="zh-CN" sz="1800" b="1" dirty="0" smtClean="0">
              <a:latin typeface="Arial" charset="0"/>
            </a:endParaRPr>
          </a:p>
          <a:p>
            <a:pPr algn="l">
              <a:spcBef>
                <a:spcPct val="50000"/>
              </a:spcBef>
            </a:pPr>
            <a:r>
              <a:rPr lang="en-US" altLang="zh-CN" sz="1800" b="1" dirty="0">
                <a:latin typeface="Arial" charset="0"/>
              </a:rPr>
              <a:t> </a:t>
            </a:r>
            <a:r>
              <a:rPr lang="en-US" altLang="zh-CN" sz="1800" b="1" dirty="0" smtClean="0">
                <a:latin typeface="Arial" charset="0"/>
              </a:rPr>
              <a:t>             </a:t>
            </a:r>
            <a:r>
              <a:rPr lang="en-US" altLang="zh-CN" sz="1800" b="1" dirty="0" smtClean="0">
                <a:solidFill>
                  <a:srgbClr val="FF0000"/>
                </a:solidFill>
                <a:latin typeface="Arial" charset="0"/>
              </a:rPr>
              <a:t>= hit time + Miss Rate * Miss </a:t>
            </a:r>
            <a:r>
              <a:rPr lang="en-US" altLang="zh-CN" sz="1800" b="1" dirty="0" err="1" smtClean="0">
                <a:solidFill>
                  <a:srgbClr val="FF0000"/>
                </a:solidFill>
                <a:latin typeface="Arial" charset="0"/>
              </a:rPr>
              <a:t>Panelty</a:t>
            </a:r>
            <a:r>
              <a:rPr lang="en-US" altLang="zh-CN" sz="1800" b="1" dirty="0" smtClean="0">
                <a:solidFill>
                  <a:srgbClr val="FF0000"/>
                </a:solidFill>
                <a:latin typeface="Arial" charset="0"/>
              </a:rPr>
              <a:t>  =  5 + </a:t>
            </a:r>
            <a:r>
              <a:rPr lang="zh-CN" altLang="en-US" sz="1800" b="1" dirty="0" smtClean="0">
                <a:solidFill>
                  <a:srgbClr val="FF0000"/>
                </a:solidFill>
                <a:latin typeface="Arial" charset="0"/>
              </a:rPr>
              <a:t>（</a:t>
            </a:r>
            <a:r>
              <a:rPr lang="en-US" altLang="zh-CN" sz="1800" b="1" dirty="0" smtClean="0">
                <a:solidFill>
                  <a:srgbClr val="FF0000"/>
                </a:solidFill>
                <a:latin typeface="Arial" charset="0"/>
              </a:rPr>
              <a:t>1-99%</a:t>
            </a:r>
            <a:r>
              <a:rPr lang="zh-CN" altLang="en-US" sz="1800" b="1" dirty="0" smtClean="0">
                <a:solidFill>
                  <a:srgbClr val="FF0000"/>
                </a:solidFill>
                <a:latin typeface="Arial" charset="0"/>
              </a:rPr>
              <a:t>）* </a:t>
            </a:r>
            <a:r>
              <a:rPr lang="en-US" altLang="zh-CN" sz="1800" b="1" dirty="0" smtClean="0">
                <a:solidFill>
                  <a:srgbClr val="FF0000"/>
                </a:solidFill>
                <a:latin typeface="Arial" charset="0"/>
              </a:rPr>
              <a:t>40</a:t>
            </a:r>
          </a:p>
          <a:p>
            <a:pPr algn="l">
              <a:spcBef>
                <a:spcPct val="50000"/>
              </a:spcBef>
            </a:pPr>
            <a:r>
              <a:rPr lang="en-US" altLang="zh-CN" sz="1800" b="1" dirty="0">
                <a:solidFill>
                  <a:srgbClr val="FF0000"/>
                </a:solidFill>
                <a:latin typeface="Arial" charset="0"/>
              </a:rPr>
              <a:t> </a:t>
            </a:r>
            <a:r>
              <a:rPr lang="en-US" altLang="zh-CN" sz="1800" b="1" dirty="0" smtClean="0">
                <a:solidFill>
                  <a:srgbClr val="FF0000"/>
                </a:solidFill>
                <a:latin typeface="Arial" charset="0"/>
              </a:rPr>
              <a:t>                 </a:t>
            </a:r>
            <a:r>
              <a:rPr lang="en-US" altLang="zh-CN" sz="1800" b="1" dirty="0" smtClean="0">
                <a:latin typeface="Arial" charset="0"/>
              </a:rPr>
              <a:t> Miss time = hit time + Miss </a:t>
            </a:r>
            <a:r>
              <a:rPr lang="en-US" altLang="zh-CN" sz="1800" b="1" dirty="0" err="1" smtClean="0">
                <a:latin typeface="Arial" charset="0"/>
              </a:rPr>
              <a:t>Panelty</a:t>
            </a:r>
            <a:r>
              <a:rPr lang="en-US" altLang="zh-CN" sz="1800" b="1" dirty="0" smtClean="0">
                <a:latin typeface="Arial" charset="0"/>
              </a:rPr>
              <a:t> </a:t>
            </a:r>
            <a:endParaRPr lang="en-US" altLang="zh-CN" sz="1800" b="1" dirty="0">
              <a:latin typeface="Arial" charset="0"/>
            </a:endParaRPr>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a:xfrm>
            <a:off x="4310050" y="152400"/>
            <a:ext cx="7690606" cy="609600"/>
          </a:xfrm>
        </p:spPr>
        <p:txBody>
          <a:bodyPr/>
          <a:lstStyle/>
          <a:p>
            <a:pPr eaLnBrk="1" hangingPunct="1">
              <a:defRPr/>
            </a:pPr>
            <a:r>
              <a:rPr lang="en-US" altLang="zh-CN" sz="3400" dirty="0"/>
              <a:t>Measuring cache performance</a:t>
            </a:r>
          </a:p>
        </p:txBody>
      </p:sp>
      <p:sp>
        <p:nvSpPr>
          <p:cNvPr id="34819" name="AutoShape 3"/>
          <p:cNvSpPr>
            <a:spLocks noGrp="1" noChangeArrowheads="1"/>
          </p:cNvSpPr>
          <p:nvPr>
            <p:ph idx="1"/>
          </p:nvPr>
        </p:nvSpPr>
        <p:spPr>
          <a:xfrm>
            <a:off x="1739901" y="1368426"/>
            <a:ext cx="9324975" cy="6308725"/>
          </a:xfrm>
        </p:spPr>
        <p:txBody>
          <a:bodyPr/>
          <a:lstStyle/>
          <a:p>
            <a:pPr eaLnBrk="1" hangingPunct="1"/>
            <a:r>
              <a:rPr lang="en-US" altLang="zh-CN" sz="1600" dirty="0"/>
              <a:t>We use CPU time to measure cache performance.</a:t>
            </a:r>
          </a:p>
          <a:p>
            <a:pPr eaLnBrk="1" hangingPunct="1">
              <a:buFontTx/>
              <a:buNone/>
            </a:pPr>
            <a:r>
              <a:rPr lang="en-US" altLang="zh-CN" sz="1600" b="1" dirty="0">
                <a:solidFill>
                  <a:srgbClr val="1D01EB"/>
                </a:solidFill>
              </a:rPr>
              <a:t>CPU time= (CPU execution clock cycles + Memory-stall clock cycles) ×Clock cycle time</a:t>
            </a:r>
          </a:p>
          <a:p>
            <a:pPr eaLnBrk="1" hangingPunct="1"/>
            <a:endParaRPr lang="en-US" altLang="zh-CN" sz="1600" dirty="0"/>
          </a:p>
          <a:p>
            <a:pPr eaLnBrk="1" hangingPunct="1">
              <a:buFontTx/>
              <a:buNone/>
            </a:pPr>
            <a:r>
              <a:rPr lang="en-US" altLang="zh-CN" sz="1600" dirty="0"/>
              <a:t>	 Memory-stall clock cycles = # of instructions × miss ratio × miss penalty</a:t>
            </a:r>
          </a:p>
          <a:p>
            <a:pPr eaLnBrk="1" hangingPunct="1">
              <a:buFontTx/>
              <a:buNone/>
            </a:pPr>
            <a:r>
              <a:rPr lang="en-US" altLang="zh-CN" sz="1100" dirty="0"/>
              <a:t>				         </a:t>
            </a:r>
            <a:r>
              <a:rPr lang="en-US" altLang="zh-CN" sz="1600" dirty="0"/>
              <a:t>=</a:t>
            </a:r>
            <a:r>
              <a:rPr lang="en-US" altLang="zh-CN" sz="1100" dirty="0"/>
              <a:t> </a:t>
            </a:r>
            <a:r>
              <a:rPr lang="en-US" altLang="zh-CN" sz="1600" dirty="0"/>
              <a:t>Read-stall cycles + Write-stall cycles</a:t>
            </a:r>
          </a:p>
          <a:p>
            <a:pPr eaLnBrk="1" hangingPunct="1">
              <a:buFontTx/>
              <a:buNone/>
            </a:pPr>
            <a:r>
              <a:rPr lang="en-US" altLang="zh-CN" sz="1600" dirty="0"/>
              <a:t>For Read-stall</a:t>
            </a:r>
          </a:p>
          <a:p>
            <a:pPr eaLnBrk="1" hangingPunct="1">
              <a:buFontTx/>
              <a:buNone/>
            </a:pPr>
            <a:r>
              <a:rPr lang="en-US" altLang="zh-CN" sz="1600" dirty="0"/>
              <a:t>	</a:t>
            </a:r>
          </a:p>
          <a:p>
            <a:pPr eaLnBrk="1" hangingPunct="1">
              <a:buFontTx/>
              <a:buNone/>
            </a:pPr>
            <a:r>
              <a:rPr lang="en-US" altLang="zh-CN" sz="1600" dirty="0"/>
              <a:t>	</a:t>
            </a:r>
            <a:r>
              <a:rPr lang="en-US" altLang="zh-CN" sz="1600" b="1" dirty="0">
                <a:solidFill>
                  <a:srgbClr val="1D01EB"/>
                </a:solidFill>
              </a:rPr>
              <a:t>Read-stall cycles </a:t>
            </a:r>
            <a:r>
              <a:rPr lang="en-US" altLang="zh-CN" sz="1600" dirty="0"/>
              <a:t>=                           ×Read miss rate ×Read miss penalty</a:t>
            </a:r>
          </a:p>
          <a:p>
            <a:pPr lvl="1" eaLnBrk="1" hangingPunct="1"/>
            <a:endParaRPr lang="en-US" altLang="zh-CN" sz="1400" dirty="0"/>
          </a:p>
          <a:p>
            <a:pPr eaLnBrk="1" hangingPunct="1"/>
            <a:r>
              <a:rPr lang="en-US" altLang="zh-CN" sz="1600" dirty="0"/>
              <a:t>For a write-through plus write buffer scheme:</a:t>
            </a:r>
            <a:br>
              <a:rPr lang="en-US" altLang="zh-CN" sz="1600" dirty="0"/>
            </a:br>
            <a:endParaRPr lang="en-US" altLang="zh-CN" sz="1600" dirty="0"/>
          </a:p>
          <a:p>
            <a:pPr eaLnBrk="1" hangingPunct="1">
              <a:buFontTx/>
              <a:buNone/>
            </a:pPr>
            <a:r>
              <a:rPr lang="en-US" altLang="zh-CN" sz="1600" b="1" dirty="0">
                <a:solidFill>
                  <a:srgbClr val="1D01EB"/>
                </a:solidFill>
              </a:rPr>
              <a:t>     Write-stall cycles</a:t>
            </a:r>
            <a:r>
              <a:rPr lang="en-US" altLang="zh-CN" sz="1600" dirty="0"/>
              <a:t>=                              × Write miss rate ×Write miss penalty</a:t>
            </a:r>
          </a:p>
          <a:p>
            <a:pPr eaLnBrk="1" hangingPunct="1">
              <a:buFontTx/>
              <a:buNone/>
            </a:pPr>
            <a:r>
              <a:rPr lang="en-US" altLang="zh-CN" sz="1600" dirty="0"/>
              <a:t>			</a:t>
            </a:r>
          </a:p>
          <a:p>
            <a:pPr eaLnBrk="1" hangingPunct="1">
              <a:buFontTx/>
              <a:buNone/>
            </a:pPr>
            <a:r>
              <a:rPr lang="en-US" altLang="zh-CN" sz="1600" dirty="0"/>
              <a:t>				                    + Write buffer stalls</a:t>
            </a:r>
            <a:br>
              <a:rPr lang="en-US" altLang="zh-CN" sz="1600" dirty="0"/>
            </a:br>
            <a:endParaRPr lang="en-US" altLang="zh-CN" sz="1600" dirty="0"/>
          </a:p>
          <a:p>
            <a:pPr eaLnBrk="1" hangingPunct="1">
              <a:buFontTx/>
              <a:buNone/>
            </a:pPr>
            <a:r>
              <a:rPr lang="en-US" altLang="zh-CN" sz="1600" dirty="0"/>
              <a:t>      If the write buffer stalls are small, we can safely ignore them .</a:t>
            </a:r>
          </a:p>
        </p:txBody>
      </p:sp>
      <p:grpSp>
        <p:nvGrpSpPr>
          <p:cNvPr id="34820" name="Group 8"/>
          <p:cNvGrpSpPr>
            <a:grpSpLocks/>
          </p:cNvGrpSpPr>
          <p:nvPr/>
        </p:nvGrpSpPr>
        <p:grpSpPr bwMode="auto">
          <a:xfrm>
            <a:off x="4177558" y="3215482"/>
            <a:ext cx="1296987" cy="708024"/>
            <a:chOff x="1591" y="2160"/>
            <a:chExt cx="817" cy="446"/>
          </a:xfrm>
        </p:grpSpPr>
        <p:sp>
          <p:nvSpPr>
            <p:cNvPr id="34828" name="Text Box 5"/>
            <p:cNvSpPr txBox="1">
              <a:spLocks noChangeArrowheads="1"/>
            </p:cNvSpPr>
            <p:nvPr/>
          </p:nvSpPr>
          <p:spPr bwMode="auto">
            <a:xfrm>
              <a:off x="1655" y="2160"/>
              <a:ext cx="635"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charset="0"/>
                </a:rPr>
                <a:t>Read</a:t>
              </a:r>
            </a:p>
          </p:txBody>
        </p:sp>
        <p:sp>
          <p:nvSpPr>
            <p:cNvPr id="34829" name="Line 6"/>
            <p:cNvSpPr>
              <a:spLocks noChangeShapeType="1"/>
            </p:cNvSpPr>
            <p:nvPr/>
          </p:nvSpPr>
          <p:spPr bwMode="auto">
            <a:xfrm>
              <a:off x="1655" y="2387"/>
              <a:ext cx="680" cy="0"/>
            </a:xfrm>
            <a:prstGeom prst="line">
              <a:avLst/>
            </a:prstGeom>
            <a:noFill/>
            <a:ln w="28575">
              <a:solidFill>
                <a:schemeClr val="tx1"/>
              </a:solidFill>
              <a:miter lim="800000"/>
              <a:headEnd/>
              <a:tailEnd/>
            </a:ln>
            <a:effectLst/>
          </p:spPr>
          <p:txBody>
            <a:bodyPr wrap="none"/>
            <a:lstStyle/>
            <a:p>
              <a:endParaRPr lang="zh-CN" altLang="en-US"/>
            </a:p>
          </p:txBody>
        </p:sp>
        <p:sp>
          <p:nvSpPr>
            <p:cNvPr id="34830" name="Text Box 7"/>
            <p:cNvSpPr txBox="1">
              <a:spLocks noChangeArrowheads="1"/>
            </p:cNvSpPr>
            <p:nvPr/>
          </p:nvSpPr>
          <p:spPr bwMode="auto">
            <a:xfrm>
              <a:off x="1591" y="2375"/>
              <a:ext cx="817" cy="231"/>
            </a:xfrm>
            <a:prstGeom prst="rect">
              <a:avLst/>
            </a:prstGeom>
            <a:noFill/>
            <a:ln w="9525">
              <a:noFill/>
              <a:miter lim="800000"/>
              <a:headEnd/>
              <a:tailEnd/>
            </a:ln>
            <a:effectLst/>
          </p:spPr>
          <p:txBody>
            <a:bodyPr>
              <a:spAutoFit/>
            </a:bodyPr>
            <a:lstStyle/>
            <a:p>
              <a:pPr>
                <a:spcBef>
                  <a:spcPct val="50000"/>
                </a:spcBef>
              </a:pPr>
              <a:r>
                <a:rPr lang="en-US" altLang="zh-CN" sz="1800" b="1" dirty="0">
                  <a:latin typeface="Arial" charset="0"/>
                </a:rPr>
                <a:t>Program</a:t>
              </a:r>
            </a:p>
          </p:txBody>
        </p:sp>
      </p:grpSp>
      <p:grpSp>
        <p:nvGrpSpPr>
          <p:cNvPr id="34821" name="Group 9"/>
          <p:cNvGrpSpPr>
            <a:grpSpLocks/>
          </p:cNvGrpSpPr>
          <p:nvPr/>
        </p:nvGrpSpPr>
        <p:grpSpPr bwMode="auto">
          <a:xfrm>
            <a:off x="4266457" y="4356895"/>
            <a:ext cx="1296988" cy="696912"/>
            <a:chOff x="1574" y="2160"/>
            <a:chExt cx="817" cy="439"/>
          </a:xfrm>
        </p:grpSpPr>
        <p:sp>
          <p:nvSpPr>
            <p:cNvPr id="34825" name="Text Box 10"/>
            <p:cNvSpPr txBox="1">
              <a:spLocks noChangeArrowheads="1"/>
            </p:cNvSpPr>
            <p:nvPr/>
          </p:nvSpPr>
          <p:spPr bwMode="auto">
            <a:xfrm>
              <a:off x="1655" y="2160"/>
              <a:ext cx="635" cy="231"/>
            </a:xfrm>
            <a:prstGeom prst="rect">
              <a:avLst/>
            </a:prstGeom>
            <a:noFill/>
            <a:ln w="9525">
              <a:noFill/>
              <a:miter lim="800000"/>
              <a:headEnd/>
              <a:tailEnd/>
            </a:ln>
            <a:effectLst/>
          </p:spPr>
          <p:txBody>
            <a:bodyPr>
              <a:spAutoFit/>
            </a:bodyPr>
            <a:lstStyle/>
            <a:p>
              <a:pPr>
                <a:spcBef>
                  <a:spcPct val="50000"/>
                </a:spcBef>
              </a:pPr>
              <a:r>
                <a:rPr lang="en-US" altLang="zh-CN" sz="1800" b="1" dirty="0">
                  <a:latin typeface="Arial" charset="0"/>
                </a:rPr>
                <a:t>write</a:t>
              </a:r>
            </a:p>
          </p:txBody>
        </p:sp>
        <p:sp>
          <p:nvSpPr>
            <p:cNvPr id="34826" name="Line 11"/>
            <p:cNvSpPr>
              <a:spLocks noChangeShapeType="1"/>
            </p:cNvSpPr>
            <p:nvPr/>
          </p:nvSpPr>
          <p:spPr bwMode="auto">
            <a:xfrm>
              <a:off x="1655" y="2387"/>
              <a:ext cx="680" cy="0"/>
            </a:xfrm>
            <a:prstGeom prst="line">
              <a:avLst/>
            </a:prstGeom>
            <a:noFill/>
            <a:ln w="28575">
              <a:solidFill>
                <a:schemeClr val="tx1"/>
              </a:solidFill>
              <a:miter lim="800000"/>
              <a:headEnd/>
              <a:tailEnd/>
            </a:ln>
            <a:effectLst/>
          </p:spPr>
          <p:txBody>
            <a:bodyPr wrap="none"/>
            <a:lstStyle/>
            <a:p>
              <a:endParaRPr lang="zh-CN" altLang="en-US"/>
            </a:p>
          </p:txBody>
        </p:sp>
        <p:sp>
          <p:nvSpPr>
            <p:cNvPr id="34827" name="Text Box 12"/>
            <p:cNvSpPr txBox="1">
              <a:spLocks noChangeArrowheads="1"/>
            </p:cNvSpPr>
            <p:nvPr/>
          </p:nvSpPr>
          <p:spPr bwMode="auto">
            <a:xfrm>
              <a:off x="1574" y="2368"/>
              <a:ext cx="817" cy="231"/>
            </a:xfrm>
            <a:prstGeom prst="rect">
              <a:avLst/>
            </a:prstGeom>
            <a:noFill/>
            <a:ln w="9525">
              <a:noFill/>
              <a:miter lim="800000"/>
              <a:headEnd/>
              <a:tailEnd/>
            </a:ln>
            <a:effectLst/>
          </p:spPr>
          <p:txBody>
            <a:bodyPr>
              <a:spAutoFit/>
            </a:bodyPr>
            <a:lstStyle/>
            <a:p>
              <a:pPr>
                <a:spcBef>
                  <a:spcPct val="50000"/>
                </a:spcBef>
              </a:pPr>
              <a:r>
                <a:rPr lang="en-US" altLang="zh-CN" sz="1800" b="1" dirty="0">
                  <a:latin typeface="Arial" charset="0"/>
                </a:rPr>
                <a:t>Program</a:t>
              </a:r>
            </a:p>
          </p:txBody>
        </p:sp>
      </p:grpSp>
      <p:sp>
        <p:nvSpPr>
          <p:cNvPr id="34822" name="AutoShape 13"/>
          <p:cNvSpPr>
            <a:spLocks/>
          </p:cNvSpPr>
          <p:nvPr/>
        </p:nvSpPr>
        <p:spPr bwMode="auto">
          <a:xfrm>
            <a:off x="4295775" y="4508501"/>
            <a:ext cx="71438" cy="792163"/>
          </a:xfrm>
          <a:prstGeom prst="leftBracket">
            <a:avLst>
              <a:gd name="adj" fmla="val 92407"/>
            </a:avLst>
          </a:prstGeom>
          <a:noFill/>
          <a:ln w="28575">
            <a:solidFill>
              <a:schemeClr val="tx1"/>
            </a:solidFill>
            <a:miter lim="800000"/>
            <a:headEnd/>
            <a:tailEnd/>
          </a:ln>
          <a:effectLst/>
        </p:spPr>
        <p:txBody>
          <a:bodyPr wrap="none" anchor="ctr"/>
          <a:lstStyle/>
          <a:p>
            <a:endParaRPr lang="zh-CN" altLang="en-US"/>
          </a:p>
        </p:txBody>
      </p:sp>
      <p:sp>
        <p:nvSpPr>
          <p:cNvPr id="34823" name="AutoShape 14"/>
          <p:cNvSpPr>
            <a:spLocks/>
          </p:cNvSpPr>
          <p:nvPr/>
        </p:nvSpPr>
        <p:spPr bwMode="auto">
          <a:xfrm flipH="1">
            <a:off x="9696450" y="4403726"/>
            <a:ext cx="71438" cy="792163"/>
          </a:xfrm>
          <a:prstGeom prst="leftBracket">
            <a:avLst>
              <a:gd name="adj" fmla="val 92407"/>
            </a:avLst>
          </a:prstGeom>
          <a:noFill/>
          <a:ln w="28575">
            <a:solidFill>
              <a:schemeClr val="tx1"/>
            </a:solidFill>
            <a:miter lim="800000"/>
            <a:headEnd/>
            <a:tailEnd/>
          </a:ln>
          <a:effectLst/>
        </p:spPr>
        <p:txBody>
          <a:bodyPr wrap="none" anchor="ctr"/>
          <a:lstStyle/>
          <a:p>
            <a:endParaRPr lang="zh-CN" altLang="en-US"/>
          </a:p>
        </p:txBody>
      </p:sp>
      <p:graphicFrame>
        <p:nvGraphicFramePr>
          <p:cNvPr id="34824" name="Object 15"/>
          <p:cNvGraphicFramePr>
            <a:graphicFrameLocks noChangeAspect="1"/>
          </p:cNvGraphicFramePr>
          <p:nvPr/>
        </p:nvGraphicFramePr>
        <p:xfrm>
          <a:off x="5421314" y="1071563"/>
          <a:ext cx="5349875" cy="393700"/>
        </p:xfrm>
        <a:graphic>
          <a:graphicData uri="http://schemas.openxmlformats.org/presentationml/2006/ole">
            <mc:AlternateContent xmlns:mc="http://schemas.openxmlformats.org/markup-compatibility/2006">
              <mc:Choice xmlns:v="urn:schemas-microsoft-com:vml" Requires="v">
                <p:oleObj spid="_x0000_s34847" name="公式" r:id="rId4" imgW="2311200" imgH="215640" progId="Equation.3">
                  <p:embed/>
                </p:oleObj>
              </mc:Choice>
              <mc:Fallback>
                <p:oleObj name="公式" r:id="rId4" imgW="2311200" imgH="215640" progId="Equation.3">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1314" y="1071563"/>
                        <a:ext cx="5349875" cy="393700"/>
                      </a:xfrm>
                      <a:prstGeom prst="rect">
                        <a:avLst/>
                      </a:prstGeom>
                      <a:solidFill>
                        <a:srgbClr val="FF9900"/>
                      </a:solidFill>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76600" y="0"/>
            <a:ext cx="7391400" cy="868346"/>
          </a:xfrm>
        </p:spPr>
        <p:txBody>
          <a:bodyPr/>
          <a:lstStyle/>
          <a:p>
            <a:r>
              <a:rPr lang="en-US" altLang="zh-CN" dirty="0" smtClean="0"/>
              <a:t>     SRAM  vs.  DRAM </a:t>
            </a:r>
            <a:endParaRPr lang="zh-CN" altLang="en-US" dirty="0"/>
          </a:p>
        </p:txBody>
      </p:sp>
      <p:sp>
        <p:nvSpPr>
          <p:cNvPr id="30" name="文本占位符 29"/>
          <p:cNvSpPr>
            <a:spLocks noGrp="1"/>
          </p:cNvSpPr>
          <p:nvPr>
            <p:ph type="body" sz="half" idx="1"/>
          </p:nvPr>
        </p:nvSpPr>
        <p:spPr>
          <a:xfrm>
            <a:off x="1666844" y="1214423"/>
            <a:ext cx="5715040" cy="4525963"/>
          </a:xfrm>
        </p:spPr>
        <p:txBody>
          <a:bodyPr/>
          <a:lstStyle/>
          <a:p>
            <a:r>
              <a:rPr lang="en-US" altLang="zh-CN" sz="2000" dirty="0">
                <a:solidFill>
                  <a:srgbClr val="FF0000"/>
                </a:solidFill>
              </a:rPr>
              <a:t>DRAM:</a:t>
            </a:r>
          </a:p>
          <a:p>
            <a:pPr lvl="1"/>
            <a:r>
              <a:rPr lang="en-US" altLang="zh-CN" sz="1800" dirty="0"/>
              <a:t>value is stored as a charge on capacitor (must be refreshed)</a:t>
            </a:r>
          </a:p>
          <a:p>
            <a:pPr lvl="1"/>
            <a:r>
              <a:rPr lang="en-US" altLang="zh-CN" sz="1800" dirty="0"/>
              <a:t>very small but slower than SRAM (factor of 5 to 10)</a:t>
            </a:r>
          </a:p>
          <a:p>
            <a:pPr lvl="1"/>
            <a:r>
              <a:rPr lang="en-US" altLang="zh-CN" sz="1800" dirty="0">
                <a:solidFill>
                  <a:srgbClr val="1D01EB"/>
                </a:solidFill>
                <a:latin typeface="Comic Sans MS" pitchFamily="66" charset="0"/>
              </a:rPr>
              <a:t>High density, low power, cheap, slow</a:t>
            </a:r>
          </a:p>
          <a:p>
            <a:pPr lvl="1"/>
            <a:r>
              <a:rPr lang="en-US" altLang="zh-CN" sz="1800" dirty="0">
                <a:solidFill>
                  <a:srgbClr val="000000"/>
                </a:solidFill>
                <a:latin typeface="Comic Sans MS" pitchFamily="66" charset="0"/>
              </a:rPr>
              <a:t>Dynamic: needs to be “refreshed” regularly</a:t>
            </a:r>
          </a:p>
          <a:p>
            <a:r>
              <a:rPr lang="en-US" altLang="zh-CN" sz="2000" dirty="0">
                <a:solidFill>
                  <a:srgbClr val="FF0000"/>
                </a:solidFill>
              </a:rPr>
              <a:t>SRAM:</a:t>
            </a:r>
          </a:p>
          <a:p>
            <a:pPr lvl="1"/>
            <a:r>
              <a:rPr lang="en-US" altLang="zh-CN" sz="1800" dirty="0"/>
              <a:t>value is stored  on a pair of inverting gates</a:t>
            </a:r>
          </a:p>
          <a:p>
            <a:pPr lvl="1"/>
            <a:r>
              <a:rPr lang="en-US" altLang="zh-CN" sz="1800" dirty="0"/>
              <a:t>very fast but takes up more space than DRAM (4 to 6 transistors)</a:t>
            </a:r>
          </a:p>
          <a:p>
            <a:pPr lvl="1"/>
            <a:r>
              <a:rPr lang="en-US" altLang="zh-CN" sz="1800" dirty="0">
                <a:solidFill>
                  <a:srgbClr val="1D01EB"/>
                </a:solidFill>
                <a:latin typeface="Comic Sans MS" pitchFamily="66" charset="0"/>
              </a:rPr>
              <a:t>Low density, high power, expensive, fast</a:t>
            </a:r>
          </a:p>
          <a:p>
            <a:pPr lvl="1"/>
            <a:r>
              <a:rPr lang="en-US" altLang="zh-CN" sz="1800" dirty="0">
                <a:solidFill>
                  <a:srgbClr val="000000"/>
                </a:solidFill>
                <a:latin typeface="Comic Sans MS" pitchFamily="66" charset="0"/>
              </a:rPr>
              <a:t>Static: content will last “forever”(until lose power) </a:t>
            </a:r>
            <a:r>
              <a:rPr lang="en-US" altLang="zh-CN" dirty="0" smtClean="0"/>
              <a:t/>
            </a:r>
            <a:br>
              <a:rPr lang="en-US" altLang="zh-CN" dirty="0" smtClean="0"/>
            </a:br>
            <a:endParaRPr lang="en-US" altLang="zh-CN" dirty="0" smtClean="0"/>
          </a:p>
          <a:p>
            <a:endParaRPr lang="zh-CN" altLang="en-US" dirty="0"/>
          </a:p>
        </p:txBody>
      </p:sp>
      <p:pic>
        <p:nvPicPr>
          <p:cNvPr id="4" name="Picture 7"/>
          <p:cNvPicPr>
            <a:picLocks noGrp="1" noChangeAspect="1" noChangeArrowheads="1"/>
          </p:cNvPicPr>
          <p:nvPr>
            <p:ph sz="quarter" idx="2"/>
          </p:nvPr>
        </p:nvPicPr>
        <p:blipFill>
          <a:blip r:embed="rId3"/>
          <a:stretch>
            <a:fillRect/>
          </a:stretch>
        </p:blipFill>
        <p:spPr bwMode="auto">
          <a:xfrm>
            <a:off x="7596198" y="3857628"/>
            <a:ext cx="2718152" cy="2185988"/>
          </a:xfrm>
          <a:prstGeom prst="rect">
            <a:avLst/>
          </a:prstGeom>
          <a:noFill/>
          <a:ln w="19050">
            <a:noFill/>
            <a:miter lim="800000"/>
            <a:headEnd/>
            <a:tailEnd/>
          </a:ln>
          <a:effectLst/>
        </p:spPr>
      </p:pic>
      <p:grpSp>
        <p:nvGrpSpPr>
          <p:cNvPr id="5" name="Group 8"/>
          <p:cNvGrpSpPr>
            <a:grpSpLocks/>
          </p:cNvGrpSpPr>
          <p:nvPr/>
        </p:nvGrpSpPr>
        <p:grpSpPr bwMode="auto">
          <a:xfrm>
            <a:off x="7453322" y="1285860"/>
            <a:ext cx="2643206" cy="2190982"/>
            <a:chOff x="1536" y="1680"/>
            <a:chExt cx="2736" cy="2094"/>
          </a:xfrm>
        </p:grpSpPr>
        <p:sp>
          <p:nvSpPr>
            <p:cNvPr id="6" name="Line 9"/>
            <p:cNvSpPr>
              <a:spLocks noChangeShapeType="1"/>
            </p:cNvSpPr>
            <p:nvPr/>
          </p:nvSpPr>
          <p:spPr bwMode="auto">
            <a:xfrm>
              <a:off x="1536" y="1883"/>
              <a:ext cx="2304" cy="0"/>
            </a:xfrm>
            <a:prstGeom prst="line">
              <a:avLst/>
            </a:prstGeom>
            <a:noFill/>
            <a:ln w="25400">
              <a:solidFill>
                <a:schemeClr val="tx1"/>
              </a:solidFill>
              <a:round/>
              <a:headEnd/>
              <a:tailEnd/>
            </a:ln>
            <a:effectLst/>
          </p:spPr>
          <p:txBody>
            <a:bodyPr wrap="none" anchor="ctr">
              <a:spAutoFit/>
            </a:bodyPr>
            <a:lstStyle/>
            <a:p>
              <a:endParaRPr lang="zh-CN" altLang="en-US"/>
            </a:p>
          </p:txBody>
        </p:sp>
        <p:sp>
          <p:nvSpPr>
            <p:cNvPr id="7" name="Line 10"/>
            <p:cNvSpPr>
              <a:spLocks noChangeShapeType="1"/>
            </p:cNvSpPr>
            <p:nvPr/>
          </p:nvSpPr>
          <p:spPr bwMode="auto">
            <a:xfrm>
              <a:off x="3128" y="1680"/>
              <a:ext cx="0" cy="1490"/>
            </a:xfrm>
            <a:prstGeom prst="line">
              <a:avLst/>
            </a:prstGeom>
            <a:noFill/>
            <a:ln w="25400">
              <a:solidFill>
                <a:schemeClr val="tx1"/>
              </a:solidFill>
              <a:round/>
              <a:headEnd/>
              <a:tailEnd/>
            </a:ln>
            <a:effectLst/>
          </p:spPr>
          <p:txBody>
            <a:bodyPr wrap="none" anchor="ctr">
              <a:spAutoFit/>
            </a:bodyPr>
            <a:lstStyle/>
            <a:p>
              <a:endParaRPr lang="zh-CN" altLang="en-US"/>
            </a:p>
          </p:txBody>
        </p:sp>
        <p:sp>
          <p:nvSpPr>
            <p:cNvPr id="8" name="Line 11"/>
            <p:cNvSpPr>
              <a:spLocks noChangeShapeType="1"/>
            </p:cNvSpPr>
            <p:nvPr/>
          </p:nvSpPr>
          <p:spPr bwMode="auto">
            <a:xfrm>
              <a:off x="2519" y="2154"/>
              <a:ext cx="305" cy="0"/>
            </a:xfrm>
            <a:prstGeom prst="line">
              <a:avLst/>
            </a:prstGeom>
            <a:noFill/>
            <a:ln w="25400">
              <a:solidFill>
                <a:schemeClr val="tx1"/>
              </a:solidFill>
              <a:round/>
              <a:headEnd/>
              <a:tailEnd/>
            </a:ln>
            <a:effectLst/>
          </p:spPr>
          <p:txBody>
            <a:bodyPr wrap="none" anchor="ctr">
              <a:spAutoFit/>
            </a:bodyPr>
            <a:lstStyle/>
            <a:p>
              <a:endParaRPr lang="zh-CN" altLang="en-US"/>
            </a:p>
          </p:txBody>
        </p:sp>
        <p:sp>
          <p:nvSpPr>
            <p:cNvPr id="9" name="Line 12"/>
            <p:cNvSpPr>
              <a:spLocks noChangeShapeType="1"/>
            </p:cNvSpPr>
            <p:nvPr/>
          </p:nvSpPr>
          <p:spPr bwMode="auto">
            <a:xfrm>
              <a:off x="2586" y="2120"/>
              <a:ext cx="170" cy="0"/>
            </a:xfrm>
            <a:prstGeom prst="line">
              <a:avLst/>
            </a:prstGeom>
            <a:noFill/>
            <a:ln w="25400">
              <a:solidFill>
                <a:schemeClr val="tx1"/>
              </a:solidFill>
              <a:round/>
              <a:headEnd/>
              <a:tailEnd/>
            </a:ln>
            <a:effectLst/>
          </p:spPr>
          <p:txBody>
            <a:bodyPr wrap="none" anchor="ctr">
              <a:spAutoFit/>
            </a:bodyPr>
            <a:lstStyle/>
            <a:p>
              <a:endParaRPr lang="zh-CN" altLang="en-US"/>
            </a:p>
          </p:txBody>
        </p:sp>
        <p:sp>
          <p:nvSpPr>
            <p:cNvPr id="10" name="Line 13"/>
            <p:cNvSpPr>
              <a:spLocks noChangeShapeType="1"/>
            </p:cNvSpPr>
            <p:nvPr/>
          </p:nvSpPr>
          <p:spPr bwMode="auto">
            <a:xfrm flipV="1">
              <a:off x="2671" y="1883"/>
              <a:ext cx="0" cy="237"/>
            </a:xfrm>
            <a:prstGeom prst="line">
              <a:avLst/>
            </a:prstGeom>
            <a:noFill/>
            <a:ln w="25400">
              <a:solidFill>
                <a:schemeClr val="tx1"/>
              </a:solidFill>
              <a:round/>
              <a:headEnd/>
              <a:tailEnd/>
            </a:ln>
            <a:effectLst/>
          </p:spPr>
          <p:txBody>
            <a:bodyPr wrap="none" anchor="ctr">
              <a:spAutoFit/>
            </a:bodyPr>
            <a:lstStyle/>
            <a:p>
              <a:endParaRPr lang="zh-CN" altLang="en-US"/>
            </a:p>
          </p:txBody>
        </p:sp>
        <p:sp>
          <p:nvSpPr>
            <p:cNvPr id="11" name="Line 14"/>
            <p:cNvSpPr>
              <a:spLocks noChangeShapeType="1"/>
            </p:cNvSpPr>
            <p:nvPr/>
          </p:nvSpPr>
          <p:spPr bwMode="auto">
            <a:xfrm>
              <a:off x="2552" y="2154"/>
              <a:ext cx="0" cy="102"/>
            </a:xfrm>
            <a:prstGeom prst="line">
              <a:avLst/>
            </a:prstGeom>
            <a:noFill/>
            <a:ln w="25400">
              <a:solidFill>
                <a:schemeClr val="tx1"/>
              </a:solidFill>
              <a:round/>
              <a:headEnd/>
              <a:tailEnd/>
            </a:ln>
            <a:effectLst/>
          </p:spPr>
          <p:txBody>
            <a:bodyPr anchor="ctr">
              <a:spAutoFit/>
            </a:bodyPr>
            <a:lstStyle/>
            <a:p>
              <a:endParaRPr lang="zh-CN" altLang="en-US"/>
            </a:p>
          </p:txBody>
        </p:sp>
        <p:sp>
          <p:nvSpPr>
            <p:cNvPr id="12" name="Line 15"/>
            <p:cNvSpPr>
              <a:spLocks noChangeShapeType="1"/>
            </p:cNvSpPr>
            <p:nvPr/>
          </p:nvSpPr>
          <p:spPr bwMode="auto">
            <a:xfrm>
              <a:off x="2790" y="2154"/>
              <a:ext cx="0" cy="102"/>
            </a:xfrm>
            <a:prstGeom prst="line">
              <a:avLst/>
            </a:prstGeom>
            <a:noFill/>
            <a:ln w="25400">
              <a:solidFill>
                <a:schemeClr val="tx1"/>
              </a:solidFill>
              <a:round/>
              <a:headEnd/>
              <a:tailEnd/>
            </a:ln>
            <a:effectLst/>
          </p:spPr>
          <p:txBody>
            <a:bodyPr anchor="ctr">
              <a:spAutoFit/>
            </a:bodyPr>
            <a:lstStyle/>
            <a:p>
              <a:endParaRPr lang="zh-CN" altLang="en-US"/>
            </a:p>
          </p:txBody>
        </p:sp>
        <p:sp>
          <p:nvSpPr>
            <p:cNvPr id="13" name="Line 16"/>
            <p:cNvSpPr>
              <a:spLocks noChangeShapeType="1"/>
            </p:cNvSpPr>
            <p:nvPr/>
          </p:nvSpPr>
          <p:spPr bwMode="auto">
            <a:xfrm>
              <a:off x="2790" y="2256"/>
              <a:ext cx="338" cy="0"/>
            </a:xfrm>
            <a:prstGeom prst="line">
              <a:avLst/>
            </a:prstGeom>
            <a:noFill/>
            <a:ln w="25400">
              <a:solidFill>
                <a:schemeClr val="tx1"/>
              </a:solidFill>
              <a:round/>
              <a:headEnd/>
              <a:tailEnd/>
            </a:ln>
            <a:effectLst/>
          </p:spPr>
          <p:txBody>
            <a:bodyPr wrap="none" anchor="ctr">
              <a:spAutoFit/>
            </a:bodyPr>
            <a:lstStyle/>
            <a:p>
              <a:endParaRPr lang="zh-CN" altLang="en-US"/>
            </a:p>
          </p:txBody>
        </p:sp>
        <p:sp>
          <p:nvSpPr>
            <p:cNvPr id="14" name="Line 17"/>
            <p:cNvSpPr>
              <a:spLocks noChangeShapeType="1"/>
            </p:cNvSpPr>
            <p:nvPr/>
          </p:nvSpPr>
          <p:spPr bwMode="auto">
            <a:xfrm flipH="1">
              <a:off x="2248" y="2256"/>
              <a:ext cx="304" cy="0"/>
            </a:xfrm>
            <a:prstGeom prst="line">
              <a:avLst/>
            </a:prstGeom>
            <a:noFill/>
            <a:ln w="25400">
              <a:solidFill>
                <a:schemeClr val="tx1"/>
              </a:solidFill>
              <a:round/>
              <a:headEnd/>
              <a:tailEnd/>
            </a:ln>
            <a:effectLst/>
          </p:spPr>
          <p:txBody>
            <a:bodyPr wrap="none" anchor="ctr">
              <a:spAutoFit/>
            </a:bodyPr>
            <a:lstStyle/>
            <a:p>
              <a:endParaRPr lang="zh-CN" altLang="en-US"/>
            </a:p>
          </p:txBody>
        </p:sp>
        <p:sp>
          <p:nvSpPr>
            <p:cNvPr id="15" name="Line 18"/>
            <p:cNvSpPr>
              <a:spLocks noChangeShapeType="1"/>
            </p:cNvSpPr>
            <p:nvPr/>
          </p:nvSpPr>
          <p:spPr bwMode="auto">
            <a:xfrm>
              <a:off x="2248" y="2256"/>
              <a:ext cx="0" cy="135"/>
            </a:xfrm>
            <a:prstGeom prst="line">
              <a:avLst/>
            </a:prstGeom>
            <a:noFill/>
            <a:ln w="25400">
              <a:solidFill>
                <a:schemeClr val="tx1"/>
              </a:solidFill>
              <a:round/>
              <a:headEnd/>
              <a:tailEnd/>
            </a:ln>
            <a:effectLst/>
          </p:spPr>
          <p:txBody>
            <a:bodyPr wrap="none" anchor="ctr">
              <a:spAutoFit/>
            </a:bodyPr>
            <a:lstStyle/>
            <a:p>
              <a:endParaRPr lang="zh-CN" altLang="en-US"/>
            </a:p>
          </p:txBody>
        </p:sp>
        <p:sp>
          <p:nvSpPr>
            <p:cNvPr id="16" name="Line 19"/>
            <p:cNvSpPr>
              <a:spLocks noChangeShapeType="1"/>
            </p:cNvSpPr>
            <p:nvPr/>
          </p:nvSpPr>
          <p:spPr bwMode="auto">
            <a:xfrm>
              <a:off x="2112" y="2391"/>
              <a:ext cx="271" cy="0"/>
            </a:xfrm>
            <a:prstGeom prst="line">
              <a:avLst/>
            </a:prstGeom>
            <a:noFill/>
            <a:ln w="25400">
              <a:solidFill>
                <a:schemeClr val="tx1"/>
              </a:solidFill>
              <a:round/>
              <a:headEnd/>
              <a:tailEnd/>
            </a:ln>
            <a:effectLst/>
          </p:spPr>
          <p:txBody>
            <a:bodyPr wrap="none" anchor="ctr">
              <a:spAutoFit/>
            </a:bodyPr>
            <a:lstStyle/>
            <a:p>
              <a:endParaRPr lang="zh-CN" altLang="en-US"/>
            </a:p>
          </p:txBody>
        </p:sp>
        <p:sp>
          <p:nvSpPr>
            <p:cNvPr id="17" name="Line 20"/>
            <p:cNvSpPr>
              <a:spLocks noChangeShapeType="1"/>
            </p:cNvSpPr>
            <p:nvPr/>
          </p:nvSpPr>
          <p:spPr bwMode="auto">
            <a:xfrm>
              <a:off x="2112" y="2425"/>
              <a:ext cx="271" cy="0"/>
            </a:xfrm>
            <a:prstGeom prst="line">
              <a:avLst/>
            </a:prstGeom>
            <a:noFill/>
            <a:ln w="25400">
              <a:solidFill>
                <a:schemeClr val="tx1"/>
              </a:solidFill>
              <a:round/>
              <a:headEnd/>
              <a:tailEnd/>
            </a:ln>
            <a:effectLst/>
          </p:spPr>
          <p:txBody>
            <a:bodyPr wrap="none" anchor="ctr">
              <a:spAutoFit/>
            </a:bodyPr>
            <a:lstStyle/>
            <a:p>
              <a:endParaRPr lang="zh-CN" altLang="en-US"/>
            </a:p>
          </p:txBody>
        </p:sp>
        <p:sp>
          <p:nvSpPr>
            <p:cNvPr id="18" name="Line 21"/>
            <p:cNvSpPr>
              <a:spLocks noChangeShapeType="1"/>
            </p:cNvSpPr>
            <p:nvPr/>
          </p:nvSpPr>
          <p:spPr bwMode="auto">
            <a:xfrm>
              <a:off x="2248" y="2425"/>
              <a:ext cx="0" cy="135"/>
            </a:xfrm>
            <a:prstGeom prst="line">
              <a:avLst/>
            </a:prstGeom>
            <a:noFill/>
            <a:ln w="25400">
              <a:solidFill>
                <a:schemeClr val="tx1"/>
              </a:solidFill>
              <a:round/>
              <a:headEnd/>
              <a:tailEnd/>
            </a:ln>
            <a:effectLst/>
          </p:spPr>
          <p:txBody>
            <a:bodyPr wrap="none" anchor="ctr">
              <a:spAutoFit/>
            </a:bodyPr>
            <a:lstStyle/>
            <a:p>
              <a:endParaRPr lang="zh-CN" altLang="en-US"/>
            </a:p>
          </p:txBody>
        </p:sp>
        <p:sp>
          <p:nvSpPr>
            <p:cNvPr id="19" name="Line 22"/>
            <p:cNvSpPr>
              <a:spLocks noChangeShapeType="1"/>
            </p:cNvSpPr>
            <p:nvPr/>
          </p:nvSpPr>
          <p:spPr bwMode="auto">
            <a:xfrm>
              <a:off x="2146" y="2560"/>
              <a:ext cx="203" cy="0"/>
            </a:xfrm>
            <a:prstGeom prst="line">
              <a:avLst/>
            </a:prstGeom>
            <a:noFill/>
            <a:ln w="25400">
              <a:solidFill>
                <a:schemeClr val="tx1"/>
              </a:solidFill>
              <a:round/>
              <a:headEnd/>
              <a:tailEnd/>
            </a:ln>
            <a:effectLst/>
          </p:spPr>
          <p:txBody>
            <a:bodyPr wrap="none" anchor="ctr">
              <a:spAutoFit/>
            </a:bodyPr>
            <a:lstStyle/>
            <a:p>
              <a:endParaRPr lang="zh-CN" altLang="en-US"/>
            </a:p>
          </p:txBody>
        </p:sp>
        <p:sp>
          <p:nvSpPr>
            <p:cNvPr id="20" name="Line 23"/>
            <p:cNvSpPr>
              <a:spLocks noChangeShapeType="1"/>
            </p:cNvSpPr>
            <p:nvPr/>
          </p:nvSpPr>
          <p:spPr bwMode="auto">
            <a:xfrm>
              <a:off x="2180" y="2594"/>
              <a:ext cx="135" cy="0"/>
            </a:xfrm>
            <a:prstGeom prst="line">
              <a:avLst/>
            </a:prstGeom>
            <a:noFill/>
            <a:ln w="25400">
              <a:solidFill>
                <a:schemeClr val="tx1"/>
              </a:solidFill>
              <a:round/>
              <a:headEnd/>
              <a:tailEnd/>
            </a:ln>
            <a:effectLst/>
          </p:spPr>
          <p:txBody>
            <a:bodyPr wrap="none" anchor="ctr">
              <a:spAutoFit/>
            </a:bodyPr>
            <a:lstStyle/>
            <a:p>
              <a:endParaRPr lang="zh-CN" altLang="en-US"/>
            </a:p>
          </p:txBody>
        </p:sp>
        <p:sp>
          <p:nvSpPr>
            <p:cNvPr id="21" name="Line 24"/>
            <p:cNvSpPr>
              <a:spLocks noChangeShapeType="1"/>
            </p:cNvSpPr>
            <p:nvPr/>
          </p:nvSpPr>
          <p:spPr bwMode="auto">
            <a:xfrm>
              <a:off x="2214" y="2628"/>
              <a:ext cx="67" cy="0"/>
            </a:xfrm>
            <a:prstGeom prst="line">
              <a:avLst/>
            </a:prstGeom>
            <a:noFill/>
            <a:ln w="25400">
              <a:solidFill>
                <a:schemeClr val="tx1"/>
              </a:solidFill>
              <a:round/>
              <a:headEnd/>
              <a:tailEnd/>
            </a:ln>
            <a:effectLst/>
          </p:spPr>
          <p:txBody>
            <a:bodyPr wrap="none" anchor="ctr">
              <a:spAutoFit/>
            </a:bodyPr>
            <a:lstStyle/>
            <a:p>
              <a:endParaRPr lang="zh-CN" altLang="en-US"/>
            </a:p>
          </p:txBody>
        </p:sp>
        <p:sp>
          <p:nvSpPr>
            <p:cNvPr id="22" name="Line 25"/>
            <p:cNvSpPr>
              <a:spLocks noChangeShapeType="1"/>
            </p:cNvSpPr>
            <p:nvPr/>
          </p:nvSpPr>
          <p:spPr bwMode="auto">
            <a:xfrm>
              <a:off x="2231" y="2662"/>
              <a:ext cx="33" cy="0"/>
            </a:xfrm>
            <a:prstGeom prst="line">
              <a:avLst/>
            </a:prstGeom>
            <a:noFill/>
            <a:ln w="25400">
              <a:solidFill>
                <a:schemeClr val="tx1"/>
              </a:solidFill>
              <a:round/>
              <a:headEnd/>
              <a:tailEnd/>
            </a:ln>
            <a:effectLst/>
          </p:spPr>
          <p:txBody>
            <a:bodyPr wrap="none" anchor="ctr">
              <a:spAutoFit/>
            </a:bodyPr>
            <a:lstStyle/>
            <a:p>
              <a:endParaRPr lang="zh-CN" altLang="en-US"/>
            </a:p>
          </p:txBody>
        </p:sp>
        <p:sp>
          <p:nvSpPr>
            <p:cNvPr id="23" name="Text Box 26"/>
            <p:cNvSpPr txBox="1">
              <a:spLocks noChangeArrowheads="1"/>
            </p:cNvSpPr>
            <p:nvPr/>
          </p:nvSpPr>
          <p:spPr bwMode="auto">
            <a:xfrm>
              <a:off x="3456" y="1680"/>
              <a:ext cx="816" cy="500"/>
            </a:xfrm>
            <a:prstGeom prst="rect">
              <a:avLst/>
            </a:prstGeom>
            <a:noFill/>
            <a:ln w="19050">
              <a:noFill/>
              <a:miter lim="800000"/>
              <a:headEnd/>
              <a:tailEnd/>
            </a:ln>
            <a:effectLst/>
          </p:spPr>
          <p:txBody>
            <a:bodyPr>
              <a:spAutoFit/>
            </a:bodyPr>
            <a:lstStyle/>
            <a:p>
              <a:pPr>
                <a:spcBef>
                  <a:spcPct val="50000"/>
                </a:spcBef>
              </a:pPr>
              <a:r>
                <a:rPr kumimoji="0" lang="en-US" sz="1400" b="1" dirty="0">
                  <a:latin typeface="Comic Sans MS" pitchFamily="66" charset="0"/>
                </a:rPr>
                <a:t>Word Line</a:t>
              </a:r>
            </a:p>
          </p:txBody>
        </p:sp>
        <p:sp>
          <p:nvSpPr>
            <p:cNvPr id="24" name="Text Box 27"/>
            <p:cNvSpPr txBox="1">
              <a:spLocks noChangeArrowheads="1"/>
            </p:cNvSpPr>
            <p:nvPr/>
          </p:nvSpPr>
          <p:spPr bwMode="auto">
            <a:xfrm>
              <a:off x="3025" y="2591"/>
              <a:ext cx="816" cy="500"/>
            </a:xfrm>
            <a:prstGeom prst="rect">
              <a:avLst/>
            </a:prstGeom>
            <a:noFill/>
            <a:ln w="19050">
              <a:noFill/>
              <a:miter lim="800000"/>
              <a:headEnd/>
              <a:tailEnd/>
            </a:ln>
            <a:effectLst/>
          </p:spPr>
          <p:txBody>
            <a:bodyPr>
              <a:spAutoFit/>
            </a:bodyPr>
            <a:lstStyle/>
            <a:p>
              <a:pPr>
                <a:spcBef>
                  <a:spcPct val="50000"/>
                </a:spcBef>
              </a:pPr>
              <a:r>
                <a:rPr kumimoji="0" lang="en-US" sz="1400" b="1" dirty="0">
                  <a:latin typeface="Comic Sans MS" pitchFamily="66" charset="0"/>
                </a:rPr>
                <a:t>Bit Line</a:t>
              </a:r>
            </a:p>
          </p:txBody>
        </p:sp>
        <p:sp>
          <p:nvSpPr>
            <p:cNvPr id="25" name="Text Box 28"/>
            <p:cNvSpPr txBox="1">
              <a:spLocks noChangeArrowheads="1"/>
            </p:cNvSpPr>
            <p:nvPr/>
          </p:nvSpPr>
          <p:spPr bwMode="auto">
            <a:xfrm>
              <a:off x="1824" y="2303"/>
              <a:ext cx="336" cy="294"/>
            </a:xfrm>
            <a:prstGeom prst="rect">
              <a:avLst/>
            </a:prstGeom>
            <a:noFill/>
            <a:ln w="19050">
              <a:noFill/>
              <a:miter lim="800000"/>
              <a:headEnd/>
              <a:tailEnd/>
            </a:ln>
            <a:effectLst/>
          </p:spPr>
          <p:txBody>
            <a:bodyPr>
              <a:spAutoFit/>
            </a:bodyPr>
            <a:lstStyle/>
            <a:p>
              <a:pPr>
                <a:spcBef>
                  <a:spcPct val="50000"/>
                </a:spcBef>
              </a:pPr>
              <a:r>
                <a:rPr kumimoji="0" lang="en-US" sz="1400" b="1" dirty="0">
                  <a:latin typeface="Comic Sans MS" pitchFamily="66" charset="0"/>
                </a:rPr>
                <a:t>C</a:t>
              </a:r>
            </a:p>
          </p:txBody>
        </p:sp>
        <p:sp>
          <p:nvSpPr>
            <p:cNvPr id="26" name="AutoShape 29"/>
            <p:cNvSpPr>
              <a:spLocks noChangeArrowheads="1"/>
            </p:cNvSpPr>
            <p:nvPr/>
          </p:nvSpPr>
          <p:spPr bwMode="auto">
            <a:xfrm flipV="1">
              <a:off x="2930" y="2898"/>
              <a:ext cx="380" cy="876"/>
            </a:xfrm>
            <a:prstGeom prst="triangle">
              <a:avLst>
                <a:gd name="adj" fmla="val 50000"/>
              </a:avLst>
            </a:prstGeom>
            <a:noFill/>
            <a:ln w="19050">
              <a:solidFill>
                <a:schemeClr val="tx1"/>
              </a:solidFill>
              <a:miter lim="800000"/>
              <a:headEnd/>
              <a:tailEnd/>
            </a:ln>
            <a:effectLst/>
          </p:spPr>
          <p:txBody>
            <a:bodyPr wrap="none" anchor="ctr">
              <a:spAutoFit/>
            </a:bodyPr>
            <a:lstStyle/>
            <a:p>
              <a:endParaRPr lang="zh-CN" altLang="en-US"/>
            </a:p>
          </p:txBody>
        </p:sp>
        <p:sp>
          <p:nvSpPr>
            <p:cNvPr id="27" name="Line 30"/>
            <p:cNvSpPr>
              <a:spLocks noChangeShapeType="1"/>
            </p:cNvSpPr>
            <p:nvPr/>
          </p:nvSpPr>
          <p:spPr bwMode="auto">
            <a:xfrm>
              <a:off x="3120" y="3504"/>
              <a:ext cx="0" cy="144"/>
            </a:xfrm>
            <a:prstGeom prst="line">
              <a:avLst/>
            </a:prstGeom>
            <a:noFill/>
            <a:ln w="25400">
              <a:solidFill>
                <a:schemeClr val="tx1"/>
              </a:solidFill>
              <a:round/>
              <a:headEnd/>
              <a:tailEnd/>
            </a:ln>
            <a:effectLst/>
          </p:spPr>
          <p:txBody>
            <a:bodyPr wrap="none" anchor="ctr">
              <a:spAutoFit/>
            </a:bodyPr>
            <a:lstStyle/>
            <a:p>
              <a:endParaRPr lang="zh-CN" altLang="en-US"/>
            </a:p>
          </p:txBody>
        </p:sp>
        <p:sp>
          <p:nvSpPr>
            <p:cNvPr id="28" name="Text Box 31"/>
            <p:cNvSpPr txBox="1">
              <a:spLocks noChangeArrowheads="1"/>
            </p:cNvSpPr>
            <p:nvPr/>
          </p:nvSpPr>
          <p:spPr bwMode="auto">
            <a:xfrm>
              <a:off x="3218" y="3216"/>
              <a:ext cx="816" cy="500"/>
            </a:xfrm>
            <a:prstGeom prst="rect">
              <a:avLst/>
            </a:prstGeom>
            <a:noFill/>
            <a:ln w="19050">
              <a:noFill/>
              <a:miter lim="800000"/>
              <a:headEnd/>
              <a:tailEnd/>
            </a:ln>
            <a:effectLst/>
          </p:spPr>
          <p:txBody>
            <a:bodyPr>
              <a:spAutoFit/>
            </a:bodyPr>
            <a:lstStyle/>
            <a:p>
              <a:pPr>
                <a:spcBef>
                  <a:spcPct val="50000"/>
                </a:spcBef>
              </a:pPr>
              <a:r>
                <a:rPr kumimoji="0" lang="en-US" sz="1400" b="1" dirty="0">
                  <a:latin typeface="Comic Sans MS" pitchFamily="66" charset="0"/>
                </a:rPr>
                <a:t>Sense Amp</a:t>
              </a:r>
            </a:p>
          </p:txBody>
        </p:sp>
        <p:sp>
          <p:nvSpPr>
            <p:cNvPr id="29" name="Text Box 32"/>
            <p:cNvSpPr txBox="1">
              <a:spLocks noChangeArrowheads="1"/>
            </p:cNvSpPr>
            <p:nvPr/>
          </p:nvSpPr>
          <p:spPr bwMode="auto">
            <a:xfrm>
              <a:off x="2590" y="2447"/>
              <a:ext cx="288" cy="882"/>
            </a:xfrm>
            <a:prstGeom prst="rect">
              <a:avLst/>
            </a:prstGeom>
            <a:noFill/>
            <a:ln w="19050">
              <a:noFill/>
              <a:miter lim="800000"/>
              <a:headEnd/>
              <a:tailEnd/>
            </a:ln>
            <a:effectLst/>
          </p:spPr>
          <p:txBody>
            <a:bodyPr>
              <a:spAutoFit/>
            </a:bodyPr>
            <a:lstStyle/>
            <a:p>
              <a:pPr>
                <a:spcBef>
                  <a:spcPct val="50000"/>
                </a:spcBef>
              </a:pPr>
              <a:r>
                <a:rPr kumimoji="0" lang="en-US" sz="1800" b="1">
                  <a:latin typeface="Comic Sans MS" pitchFamily="66" charset="0"/>
                </a:rPr>
                <a:t>.</a:t>
              </a:r>
              <a:br>
                <a:rPr kumimoji="0" lang="en-US" sz="1800" b="1">
                  <a:latin typeface="Comic Sans MS" pitchFamily="66" charset="0"/>
                </a:rPr>
              </a:br>
              <a:r>
                <a:rPr kumimoji="0" lang="en-US" sz="1800" b="1">
                  <a:latin typeface="Comic Sans MS" pitchFamily="66" charset="0"/>
                </a:rPr>
                <a:t>.</a:t>
              </a:r>
              <a:br>
                <a:rPr kumimoji="0" lang="en-US" sz="1800" b="1">
                  <a:latin typeface="Comic Sans MS" pitchFamily="66" charset="0"/>
                </a:rPr>
              </a:br>
              <a:r>
                <a:rPr kumimoji="0" lang="en-US" sz="1800" b="1">
                  <a:latin typeface="Comic Sans MS" pitchFamily="66" charset="0"/>
                </a:rPr>
                <a:t>.</a:t>
              </a:r>
            </a:p>
          </p:txBody>
        </p:sp>
      </p:grpSp>
    </p:spTree>
  </p:cSld>
  <p:clrMapOvr>
    <a:masterClrMapping/>
  </p:clrMapOvr>
  <p:transition spd="med">
    <p:random/>
    <p:sndAc>
      <p:stSnd>
        <p:snd r:embed="rId2" name="chimes.wav"/>
      </p:stSnd>
    </p:sndAc>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a:xfrm>
            <a:off x="4167174" y="260350"/>
            <a:ext cx="7113402" cy="609600"/>
          </a:xfrm>
        </p:spPr>
        <p:txBody>
          <a:bodyPr/>
          <a:lstStyle/>
          <a:p>
            <a:pPr eaLnBrk="1" hangingPunct="1">
              <a:defRPr/>
            </a:pPr>
            <a:r>
              <a:rPr lang="en-US" altLang="zh-CN" sz="3400" dirty="0"/>
              <a:t>Combine the reads and writes  </a:t>
            </a:r>
          </a:p>
        </p:txBody>
      </p:sp>
      <p:sp>
        <p:nvSpPr>
          <p:cNvPr id="35843" name="AutoShape 3"/>
          <p:cNvSpPr>
            <a:spLocks noGrp="1" noChangeArrowheads="1"/>
          </p:cNvSpPr>
          <p:nvPr>
            <p:ph idx="1"/>
          </p:nvPr>
        </p:nvSpPr>
        <p:spPr>
          <a:xfrm>
            <a:off x="2090218" y="1163639"/>
            <a:ext cx="9334374" cy="5454650"/>
          </a:xfrm>
        </p:spPr>
        <p:txBody>
          <a:bodyPr/>
          <a:lstStyle/>
          <a:p>
            <a:pPr eaLnBrk="1" hangingPunct="1"/>
            <a:r>
              <a:rPr lang="en-US" altLang="zh-CN" sz="2000" dirty="0">
                <a:latin typeface="Comic Sans MS" pitchFamily="66" charset="0"/>
              </a:rPr>
              <a:t>In most write-through cache organizations, the read and write miss penalties are the same</a:t>
            </a:r>
          </a:p>
          <a:p>
            <a:pPr lvl="1" eaLnBrk="1" hangingPunct="1"/>
            <a:r>
              <a:rPr lang="en-US" altLang="zh-CN" dirty="0" smtClean="0">
                <a:latin typeface="Comic Sans MS" pitchFamily="66" charset="0"/>
              </a:rPr>
              <a:t>the time to fetch the block from memory.</a:t>
            </a:r>
          </a:p>
          <a:p>
            <a:pPr eaLnBrk="1" hangingPunct="1"/>
            <a:endParaRPr lang="en-US" altLang="zh-CN" sz="2000" dirty="0" smtClean="0">
              <a:latin typeface="Comic Sans MS" pitchFamily="66" charset="0"/>
            </a:endParaRPr>
          </a:p>
          <a:p>
            <a:pPr eaLnBrk="1" hangingPunct="1"/>
            <a:r>
              <a:rPr lang="en-US" altLang="zh-CN" sz="2000" dirty="0" smtClean="0">
                <a:latin typeface="Comic Sans MS" pitchFamily="66" charset="0"/>
              </a:rPr>
              <a:t>If </a:t>
            </a:r>
            <a:r>
              <a:rPr lang="en-US" altLang="zh-CN" sz="2000" dirty="0">
                <a:latin typeface="Comic Sans MS" pitchFamily="66" charset="0"/>
              </a:rPr>
              <a:t>we neglect the write buffer stalls, we get the following equation:</a:t>
            </a:r>
          </a:p>
          <a:p>
            <a:pPr eaLnBrk="1" hangingPunct="1">
              <a:buFontTx/>
              <a:buNone/>
            </a:pPr>
            <a:r>
              <a:rPr lang="en-US" altLang="zh-CN" sz="2000" dirty="0">
                <a:latin typeface="Comic Sans MS" pitchFamily="66" charset="0"/>
              </a:rPr>
              <a:t>	Memory-stall clock cycles </a:t>
            </a:r>
            <a:r>
              <a:rPr lang="zh-CN" altLang="en-US" sz="2000" dirty="0">
                <a:latin typeface="Comic Sans MS" pitchFamily="66" charset="0"/>
              </a:rPr>
              <a:t>＝</a:t>
            </a:r>
            <a:br>
              <a:rPr lang="zh-CN" altLang="en-US" sz="2000" dirty="0">
                <a:latin typeface="Comic Sans MS" pitchFamily="66" charset="0"/>
              </a:rPr>
            </a:br>
            <a:endParaRPr lang="zh-CN" altLang="en-US" sz="1600" dirty="0">
              <a:latin typeface="Comic Sans MS" pitchFamily="66" charset="0"/>
            </a:endParaRPr>
          </a:p>
          <a:p>
            <a:pPr eaLnBrk="1" hangingPunct="1">
              <a:buFontTx/>
              <a:buNone/>
            </a:pPr>
            <a:r>
              <a:rPr lang="zh-CN" altLang="en-US" sz="2000" dirty="0">
                <a:latin typeface="Comic Sans MS" pitchFamily="66" charset="0"/>
              </a:rPr>
              <a:t>				           </a:t>
            </a:r>
            <a:r>
              <a:rPr lang="en-US" altLang="zh-CN" sz="2000" dirty="0">
                <a:latin typeface="Comic Sans MS" pitchFamily="66" charset="0"/>
              </a:rPr>
              <a:t>× Miss rate × Miss penalty</a:t>
            </a:r>
          </a:p>
          <a:p>
            <a:pPr eaLnBrk="1" hangingPunct="1">
              <a:buFontTx/>
              <a:buNone/>
            </a:pPr>
            <a:r>
              <a:rPr lang="en-US" altLang="zh-CN" sz="2000" dirty="0">
                <a:latin typeface="Comic Sans MS" pitchFamily="66" charset="0"/>
              </a:rPr>
              <a:t>	</a:t>
            </a:r>
          </a:p>
          <a:p>
            <a:pPr eaLnBrk="1" hangingPunct="1">
              <a:buFontTx/>
              <a:buNone/>
            </a:pPr>
            <a:r>
              <a:rPr lang="en-US" altLang="zh-CN" sz="2000" dirty="0">
                <a:latin typeface="Comic Sans MS" pitchFamily="66" charset="0"/>
              </a:rPr>
              <a:t>We can also write this as:</a:t>
            </a:r>
          </a:p>
          <a:p>
            <a:pPr eaLnBrk="1" hangingPunct="1">
              <a:buFontTx/>
              <a:buNone/>
            </a:pPr>
            <a:r>
              <a:rPr lang="en-US" altLang="zh-CN" sz="2000" dirty="0">
                <a:latin typeface="Comic Sans MS" pitchFamily="66" charset="0"/>
              </a:rPr>
              <a:t>	</a:t>
            </a:r>
          </a:p>
          <a:p>
            <a:pPr eaLnBrk="1" hangingPunct="1">
              <a:buFontTx/>
              <a:buNone/>
            </a:pPr>
            <a:r>
              <a:rPr lang="en-US" altLang="zh-CN" sz="2000" dirty="0">
                <a:latin typeface="Comic Sans MS" pitchFamily="66" charset="0"/>
              </a:rPr>
              <a:t>Memory-stall clock cycles </a:t>
            </a:r>
            <a:r>
              <a:rPr lang="zh-CN" altLang="en-US" sz="2000" dirty="0">
                <a:latin typeface="Comic Sans MS" pitchFamily="66" charset="0"/>
              </a:rPr>
              <a:t>＝ </a:t>
            </a:r>
          </a:p>
          <a:p>
            <a:pPr eaLnBrk="1" hangingPunct="1">
              <a:buFontTx/>
              <a:buNone/>
            </a:pPr>
            <a:r>
              <a:rPr lang="zh-CN" altLang="en-US" sz="2000" dirty="0">
                <a:latin typeface="Comic Sans MS" pitchFamily="66" charset="0"/>
              </a:rPr>
              <a:t>	</a:t>
            </a:r>
          </a:p>
          <a:p>
            <a:pPr eaLnBrk="1" hangingPunct="1">
              <a:buFontTx/>
              <a:buNone/>
            </a:pPr>
            <a:endParaRPr lang="en-US" altLang="zh-CN" sz="2000" dirty="0">
              <a:latin typeface="Comic Sans MS" pitchFamily="66" charset="0"/>
            </a:endParaRPr>
          </a:p>
        </p:txBody>
      </p:sp>
      <p:grpSp>
        <p:nvGrpSpPr>
          <p:cNvPr id="35844" name="Group 8"/>
          <p:cNvGrpSpPr>
            <a:grpSpLocks/>
          </p:cNvGrpSpPr>
          <p:nvPr/>
        </p:nvGrpSpPr>
        <p:grpSpPr bwMode="auto">
          <a:xfrm>
            <a:off x="3143672" y="3542507"/>
            <a:ext cx="2952750" cy="696913"/>
            <a:chOff x="1020" y="2069"/>
            <a:chExt cx="1860" cy="439"/>
          </a:xfrm>
        </p:grpSpPr>
        <p:sp>
          <p:nvSpPr>
            <p:cNvPr id="35855" name="Text Box 5"/>
            <p:cNvSpPr txBox="1">
              <a:spLocks noChangeArrowheads="1"/>
            </p:cNvSpPr>
            <p:nvPr/>
          </p:nvSpPr>
          <p:spPr bwMode="auto">
            <a:xfrm>
              <a:off x="1204" y="2069"/>
              <a:ext cx="1446" cy="231"/>
            </a:xfrm>
            <a:prstGeom prst="rect">
              <a:avLst/>
            </a:prstGeom>
            <a:noFill/>
            <a:ln w="9525">
              <a:noFill/>
              <a:miter lim="800000"/>
              <a:headEnd/>
              <a:tailEnd/>
            </a:ln>
            <a:effectLst/>
          </p:spPr>
          <p:txBody>
            <a:bodyPr>
              <a:spAutoFit/>
            </a:bodyPr>
            <a:lstStyle/>
            <a:p>
              <a:pPr>
                <a:spcBef>
                  <a:spcPct val="50000"/>
                </a:spcBef>
              </a:pPr>
              <a:r>
                <a:rPr lang="en-US" altLang="zh-CN" sz="1800" b="1" dirty="0">
                  <a:latin typeface="Arial" charset="0"/>
                </a:rPr>
                <a:t>Memory accesses</a:t>
              </a:r>
            </a:p>
          </p:txBody>
        </p:sp>
        <p:sp>
          <p:nvSpPr>
            <p:cNvPr id="35856" name="Line 6"/>
            <p:cNvSpPr>
              <a:spLocks noChangeShapeType="1"/>
            </p:cNvSpPr>
            <p:nvPr/>
          </p:nvSpPr>
          <p:spPr bwMode="auto">
            <a:xfrm>
              <a:off x="1250" y="2296"/>
              <a:ext cx="1358" cy="0"/>
            </a:xfrm>
            <a:prstGeom prst="line">
              <a:avLst/>
            </a:prstGeom>
            <a:noFill/>
            <a:ln w="28575">
              <a:solidFill>
                <a:schemeClr val="tx1"/>
              </a:solidFill>
              <a:miter lim="800000"/>
              <a:headEnd/>
              <a:tailEnd/>
            </a:ln>
            <a:effectLst/>
          </p:spPr>
          <p:txBody>
            <a:bodyPr wrap="none"/>
            <a:lstStyle/>
            <a:p>
              <a:endParaRPr lang="zh-CN" altLang="en-US"/>
            </a:p>
          </p:txBody>
        </p:sp>
        <p:sp>
          <p:nvSpPr>
            <p:cNvPr id="35857" name="Text Box 7"/>
            <p:cNvSpPr txBox="1">
              <a:spLocks noChangeArrowheads="1"/>
            </p:cNvSpPr>
            <p:nvPr/>
          </p:nvSpPr>
          <p:spPr bwMode="auto">
            <a:xfrm>
              <a:off x="1020" y="2277"/>
              <a:ext cx="1860" cy="231"/>
            </a:xfrm>
            <a:prstGeom prst="rect">
              <a:avLst/>
            </a:prstGeom>
            <a:noFill/>
            <a:ln w="9525">
              <a:noFill/>
              <a:miter lim="800000"/>
              <a:headEnd/>
              <a:tailEnd/>
            </a:ln>
            <a:effectLst/>
          </p:spPr>
          <p:txBody>
            <a:bodyPr>
              <a:spAutoFit/>
            </a:bodyPr>
            <a:lstStyle/>
            <a:p>
              <a:pPr>
                <a:spcBef>
                  <a:spcPct val="50000"/>
                </a:spcBef>
              </a:pPr>
              <a:r>
                <a:rPr lang="en-US" altLang="zh-CN" sz="1800" b="1" dirty="0">
                  <a:latin typeface="Arial" charset="0"/>
                </a:rPr>
                <a:t>Program</a:t>
              </a:r>
            </a:p>
          </p:txBody>
        </p:sp>
      </p:grpSp>
      <p:grpSp>
        <p:nvGrpSpPr>
          <p:cNvPr id="2" name="组合 1"/>
          <p:cNvGrpSpPr/>
          <p:nvPr/>
        </p:nvGrpSpPr>
        <p:grpSpPr>
          <a:xfrm>
            <a:off x="5447928" y="4941168"/>
            <a:ext cx="5099050" cy="719137"/>
            <a:chOff x="5447183" y="4633912"/>
            <a:chExt cx="5099050" cy="719137"/>
          </a:xfrm>
        </p:grpSpPr>
        <p:grpSp>
          <p:nvGrpSpPr>
            <p:cNvPr id="35845" name="Group 9"/>
            <p:cNvGrpSpPr>
              <a:grpSpLocks/>
            </p:cNvGrpSpPr>
            <p:nvPr/>
          </p:nvGrpSpPr>
          <p:grpSpPr bwMode="auto">
            <a:xfrm>
              <a:off x="5447183" y="4656137"/>
              <a:ext cx="2016125" cy="696912"/>
              <a:chOff x="1020" y="2069"/>
              <a:chExt cx="1860" cy="439"/>
            </a:xfrm>
          </p:grpSpPr>
          <p:sp>
            <p:nvSpPr>
              <p:cNvPr id="35852" name="Text Box 10"/>
              <p:cNvSpPr txBox="1">
                <a:spLocks noChangeArrowheads="1"/>
              </p:cNvSpPr>
              <p:nvPr/>
            </p:nvSpPr>
            <p:spPr bwMode="auto">
              <a:xfrm>
                <a:off x="1204" y="2069"/>
                <a:ext cx="1446" cy="231"/>
              </a:xfrm>
              <a:prstGeom prst="rect">
                <a:avLst/>
              </a:prstGeom>
              <a:noFill/>
              <a:ln w="9525">
                <a:noFill/>
                <a:miter lim="800000"/>
                <a:headEnd/>
                <a:tailEnd/>
              </a:ln>
              <a:effectLst/>
            </p:spPr>
            <p:txBody>
              <a:bodyPr>
                <a:spAutoFit/>
              </a:bodyPr>
              <a:lstStyle/>
              <a:p>
                <a:pPr>
                  <a:spcBef>
                    <a:spcPct val="50000"/>
                  </a:spcBef>
                </a:pPr>
                <a:r>
                  <a:rPr lang="en-US" altLang="zh-CN" sz="1800" b="1" dirty="0">
                    <a:latin typeface="Arial" charset="0"/>
                  </a:rPr>
                  <a:t>Instructions</a:t>
                </a:r>
              </a:p>
            </p:txBody>
          </p:sp>
          <p:sp>
            <p:nvSpPr>
              <p:cNvPr id="35853" name="Line 11"/>
              <p:cNvSpPr>
                <a:spLocks noChangeShapeType="1"/>
              </p:cNvSpPr>
              <p:nvPr/>
            </p:nvSpPr>
            <p:spPr bwMode="auto">
              <a:xfrm>
                <a:off x="1250" y="2296"/>
                <a:ext cx="1358" cy="0"/>
              </a:xfrm>
              <a:prstGeom prst="line">
                <a:avLst/>
              </a:prstGeom>
              <a:noFill/>
              <a:ln w="28575">
                <a:solidFill>
                  <a:schemeClr val="tx1"/>
                </a:solidFill>
                <a:miter lim="800000"/>
                <a:headEnd/>
                <a:tailEnd/>
              </a:ln>
              <a:effectLst/>
            </p:spPr>
            <p:txBody>
              <a:bodyPr wrap="none"/>
              <a:lstStyle/>
              <a:p>
                <a:endParaRPr lang="zh-CN" altLang="en-US"/>
              </a:p>
            </p:txBody>
          </p:sp>
          <p:sp>
            <p:nvSpPr>
              <p:cNvPr id="35854" name="Text Box 12"/>
              <p:cNvSpPr txBox="1">
                <a:spLocks noChangeArrowheads="1"/>
              </p:cNvSpPr>
              <p:nvPr/>
            </p:nvSpPr>
            <p:spPr bwMode="auto">
              <a:xfrm>
                <a:off x="1020" y="2277"/>
                <a:ext cx="1860"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charset="0"/>
                  </a:rPr>
                  <a:t>Program</a:t>
                </a:r>
              </a:p>
            </p:txBody>
          </p:sp>
        </p:grpSp>
        <p:grpSp>
          <p:nvGrpSpPr>
            <p:cNvPr id="35846" name="Group 13"/>
            <p:cNvGrpSpPr>
              <a:grpSpLocks/>
            </p:cNvGrpSpPr>
            <p:nvPr/>
          </p:nvGrpSpPr>
          <p:grpSpPr bwMode="auto">
            <a:xfrm>
              <a:off x="7320433" y="4633912"/>
              <a:ext cx="1584325" cy="696912"/>
              <a:chOff x="1020" y="2069"/>
              <a:chExt cx="1860" cy="439"/>
            </a:xfrm>
          </p:grpSpPr>
          <p:sp>
            <p:nvSpPr>
              <p:cNvPr id="35849" name="Text Box 14"/>
              <p:cNvSpPr txBox="1">
                <a:spLocks noChangeArrowheads="1"/>
              </p:cNvSpPr>
              <p:nvPr/>
            </p:nvSpPr>
            <p:spPr bwMode="auto">
              <a:xfrm>
                <a:off x="1204" y="2069"/>
                <a:ext cx="1446"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charset="0"/>
                  </a:rPr>
                  <a:t>Misses</a:t>
                </a:r>
              </a:p>
            </p:txBody>
          </p:sp>
          <p:sp>
            <p:nvSpPr>
              <p:cNvPr id="35850" name="Line 15"/>
              <p:cNvSpPr>
                <a:spLocks noChangeShapeType="1"/>
              </p:cNvSpPr>
              <p:nvPr/>
            </p:nvSpPr>
            <p:spPr bwMode="auto">
              <a:xfrm>
                <a:off x="1250" y="2296"/>
                <a:ext cx="1358" cy="0"/>
              </a:xfrm>
              <a:prstGeom prst="line">
                <a:avLst/>
              </a:prstGeom>
              <a:noFill/>
              <a:ln w="28575">
                <a:solidFill>
                  <a:schemeClr val="tx1"/>
                </a:solidFill>
                <a:miter lim="800000"/>
                <a:headEnd/>
                <a:tailEnd/>
              </a:ln>
              <a:effectLst/>
            </p:spPr>
            <p:txBody>
              <a:bodyPr wrap="none"/>
              <a:lstStyle/>
              <a:p>
                <a:endParaRPr lang="zh-CN" altLang="en-US"/>
              </a:p>
            </p:txBody>
          </p:sp>
          <p:sp>
            <p:nvSpPr>
              <p:cNvPr id="35851" name="Text Box 16"/>
              <p:cNvSpPr txBox="1">
                <a:spLocks noChangeArrowheads="1"/>
              </p:cNvSpPr>
              <p:nvPr/>
            </p:nvSpPr>
            <p:spPr bwMode="auto">
              <a:xfrm>
                <a:off x="1020" y="2277"/>
                <a:ext cx="1860"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charset="0"/>
                  </a:rPr>
                  <a:t>Instructions</a:t>
                </a:r>
              </a:p>
            </p:txBody>
          </p:sp>
        </p:grpSp>
        <p:sp>
          <p:nvSpPr>
            <p:cNvPr id="35847" name="Rectangle 18"/>
            <p:cNvSpPr>
              <a:spLocks noChangeArrowheads="1"/>
            </p:cNvSpPr>
            <p:nvPr/>
          </p:nvSpPr>
          <p:spPr bwMode="auto">
            <a:xfrm>
              <a:off x="8760296" y="4843462"/>
              <a:ext cx="1785937" cy="366712"/>
            </a:xfrm>
            <a:prstGeom prst="rect">
              <a:avLst/>
            </a:prstGeom>
            <a:noFill/>
            <a:ln w="9525">
              <a:noFill/>
              <a:miter lim="800000"/>
              <a:headEnd/>
              <a:tailEnd/>
            </a:ln>
            <a:effectLst/>
          </p:spPr>
          <p:txBody>
            <a:bodyPr wrap="none">
              <a:spAutoFit/>
            </a:bodyPr>
            <a:lstStyle/>
            <a:p>
              <a:r>
                <a:rPr lang="en-US" altLang="zh-CN" sz="1800" b="1" dirty="0">
                  <a:latin typeface="Arial" charset="0"/>
                </a:rPr>
                <a:t>×Miss penalty</a:t>
              </a:r>
            </a:p>
          </p:txBody>
        </p:sp>
        <p:sp>
          <p:nvSpPr>
            <p:cNvPr id="35848" name="Rectangle 19"/>
            <p:cNvSpPr>
              <a:spLocks noChangeArrowheads="1"/>
            </p:cNvSpPr>
            <p:nvPr/>
          </p:nvSpPr>
          <p:spPr bwMode="auto">
            <a:xfrm>
              <a:off x="7136194" y="4833142"/>
              <a:ext cx="414338" cy="366713"/>
            </a:xfrm>
            <a:prstGeom prst="rect">
              <a:avLst/>
            </a:prstGeom>
            <a:noFill/>
            <a:ln w="9525">
              <a:noFill/>
              <a:miter lim="800000"/>
              <a:headEnd/>
              <a:tailEnd/>
            </a:ln>
            <a:effectLst/>
          </p:spPr>
          <p:txBody>
            <a:bodyPr wrap="none">
              <a:spAutoFit/>
            </a:bodyPr>
            <a:lstStyle/>
            <a:p>
              <a:r>
                <a:rPr lang="en-US" altLang="zh-CN" sz="1800" b="1" dirty="0">
                  <a:latin typeface="Arial" charset="0"/>
                </a:rPr>
                <a:t>×</a:t>
              </a:r>
            </a:p>
          </p:txBody>
        </p:sp>
      </p:gr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a:xfrm>
            <a:off x="3791744" y="298450"/>
            <a:ext cx="7200106" cy="609600"/>
          </a:xfrm>
        </p:spPr>
        <p:txBody>
          <a:bodyPr/>
          <a:lstStyle/>
          <a:p>
            <a:pPr eaLnBrk="1" hangingPunct="1">
              <a:defRPr/>
            </a:pPr>
            <a:r>
              <a:rPr lang="en-US" altLang="zh-CN" sz="3400" dirty="0"/>
              <a:t>Calculating cache performance</a:t>
            </a:r>
          </a:p>
        </p:txBody>
      </p:sp>
      <p:sp>
        <p:nvSpPr>
          <p:cNvPr id="36867" name="AutoShape 3"/>
          <p:cNvSpPr>
            <a:spLocks noGrp="1" noChangeArrowheads="1"/>
          </p:cNvSpPr>
          <p:nvPr>
            <p:ph idx="1"/>
          </p:nvPr>
        </p:nvSpPr>
        <p:spPr>
          <a:xfrm>
            <a:off x="1017515" y="1052736"/>
            <a:ext cx="11174485" cy="5715000"/>
          </a:xfrm>
        </p:spPr>
        <p:txBody>
          <a:bodyPr/>
          <a:lstStyle/>
          <a:p>
            <a:pPr eaLnBrk="1" hangingPunct="1"/>
            <a:r>
              <a:rPr lang="en-US" altLang="zh-CN" sz="2000" dirty="0"/>
              <a:t>Assume:</a:t>
            </a:r>
          </a:p>
          <a:p>
            <a:pPr eaLnBrk="1" hangingPunct="1">
              <a:spcBef>
                <a:spcPts val="0"/>
              </a:spcBef>
              <a:buFontTx/>
              <a:buNone/>
            </a:pPr>
            <a:r>
              <a:rPr lang="en-US" altLang="zh-CN" sz="2000" dirty="0"/>
              <a:t>		instruction cache miss rate 	2%</a:t>
            </a:r>
          </a:p>
          <a:p>
            <a:pPr marL="342900" lvl="1" indent="-342900">
              <a:spcBef>
                <a:spcPts val="0"/>
              </a:spcBef>
              <a:buNone/>
            </a:pPr>
            <a:r>
              <a:rPr lang="en-US" altLang="zh-CN" dirty="0" smtClean="0"/>
              <a:t>  	</a:t>
            </a:r>
            <a:r>
              <a:rPr lang="en-US" altLang="zh-CN" sz="2000" dirty="0">
                <a:cs typeface="+mn-cs"/>
              </a:rPr>
              <a:t>	data cache miss rate 		4%</a:t>
            </a:r>
          </a:p>
          <a:p>
            <a:pPr marL="342900" lvl="1" indent="-342900">
              <a:spcBef>
                <a:spcPts val="0"/>
              </a:spcBef>
              <a:buNone/>
            </a:pPr>
            <a:r>
              <a:rPr lang="en-US" altLang="zh-CN" sz="2000" dirty="0">
                <a:cs typeface="+mn-cs"/>
              </a:rPr>
              <a:t>		CPI without any memory stalls	2</a:t>
            </a:r>
          </a:p>
          <a:p>
            <a:pPr marL="342900" lvl="1" indent="-342900">
              <a:spcBef>
                <a:spcPts val="0"/>
              </a:spcBef>
              <a:buNone/>
            </a:pPr>
            <a:r>
              <a:rPr lang="en-US" altLang="zh-CN" sz="2000" dirty="0">
                <a:cs typeface="+mn-cs"/>
              </a:rPr>
              <a:t>		miss penalty			100 cycles</a:t>
            </a:r>
          </a:p>
          <a:p>
            <a:pPr marL="342900" lvl="1" indent="-342900">
              <a:spcBef>
                <a:spcPts val="0"/>
              </a:spcBef>
              <a:buNone/>
            </a:pPr>
            <a:r>
              <a:rPr lang="en-US" altLang="zh-CN" sz="2000" dirty="0">
                <a:cs typeface="+mn-cs"/>
              </a:rPr>
              <a:t>		The frequency of all loads and stores in </a:t>
            </a:r>
            <a:r>
              <a:rPr lang="en-US" altLang="zh-CN" sz="2000" dirty="0" err="1">
                <a:cs typeface="+mn-cs"/>
              </a:rPr>
              <a:t>gcc</a:t>
            </a:r>
            <a:r>
              <a:rPr lang="en-US" altLang="zh-CN" sz="2000" dirty="0">
                <a:cs typeface="+mn-cs"/>
              </a:rPr>
              <a:t> is 36</a:t>
            </a:r>
            <a:r>
              <a:rPr lang="en-US" altLang="zh-CN" sz="2000" dirty="0" smtClean="0">
                <a:cs typeface="+mn-cs"/>
              </a:rPr>
              <a:t>% ( in </a:t>
            </a:r>
            <a:r>
              <a:rPr lang="en-US" altLang="zh-CN" sz="2000" dirty="0">
                <a:cs typeface="+mn-cs"/>
              </a:rPr>
              <a:t>Figure </a:t>
            </a:r>
            <a:r>
              <a:rPr lang="en-US" altLang="zh-CN" sz="2000" dirty="0" smtClean="0">
                <a:cs typeface="+mn-cs"/>
              </a:rPr>
              <a:t>3.26 )</a:t>
            </a:r>
          </a:p>
          <a:p>
            <a:pPr marL="342900" lvl="1" indent="-342900">
              <a:spcBef>
                <a:spcPts val="600"/>
              </a:spcBef>
              <a:buNone/>
            </a:pPr>
            <a:r>
              <a:rPr lang="en-US" altLang="zh-CN" sz="2000" dirty="0" smtClean="0">
                <a:solidFill>
                  <a:srgbClr val="FF3300"/>
                </a:solidFill>
                <a:cs typeface="+mn-cs"/>
              </a:rPr>
              <a:t>Q</a:t>
            </a:r>
            <a:r>
              <a:rPr lang="en-US" altLang="zh-CN" sz="2000" dirty="0" smtClean="0">
                <a:solidFill>
                  <a:srgbClr val="FF3300"/>
                </a:solidFill>
              </a:rPr>
              <a:t>uestion</a:t>
            </a:r>
            <a:r>
              <a:rPr lang="en-US" altLang="zh-CN" sz="2000" dirty="0">
                <a:solidFill>
                  <a:srgbClr val="FF3300"/>
                </a:solidFill>
              </a:rPr>
              <a:t>: How faster a processor would run with a perfect cache?</a:t>
            </a:r>
          </a:p>
          <a:p>
            <a:pPr eaLnBrk="1" hangingPunct="1"/>
            <a:r>
              <a:rPr lang="en-US" altLang="zh-CN" sz="2000" dirty="0"/>
              <a:t>Answer:</a:t>
            </a:r>
          </a:p>
          <a:p>
            <a:pPr eaLnBrk="1" hangingPunct="1">
              <a:buFontTx/>
              <a:buNone/>
            </a:pPr>
            <a:r>
              <a:rPr lang="en-US" altLang="zh-CN" sz="2000" dirty="0"/>
              <a:t>		Instruction miss cycles = I×2%×100	=2.00 I</a:t>
            </a:r>
          </a:p>
          <a:p>
            <a:pPr eaLnBrk="1" hangingPunct="1">
              <a:buFontTx/>
              <a:buNone/>
            </a:pPr>
            <a:r>
              <a:rPr lang="en-US" altLang="zh-CN" sz="2000" dirty="0"/>
              <a:t>		Data miss </a:t>
            </a:r>
            <a:r>
              <a:rPr lang="en-US" altLang="zh-CN" sz="2000" dirty="0" smtClean="0"/>
              <a:t>cycles          = </a:t>
            </a:r>
            <a:r>
              <a:rPr lang="en-US" altLang="zh-CN" sz="2000" dirty="0"/>
              <a:t>I×36%×4%×100	=1.44 I</a:t>
            </a:r>
          </a:p>
          <a:p>
            <a:pPr eaLnBrk="1" hangingPunct="1">
              <a:buFontTx/>
              <a:buNone/>
            </a:pPr>
            <a:r>
              <a:rPr lang="en-US" altLang="zh-CN" sz="2000" dirty="0"/>
              <a:t>		Total memory-stall cycles= </a:t>
            </a:r>
            <a:r>
              <a:rPr lang="en-US" altLang="zh-CN" sz="2000" dirty="0" err="1"/>
              <a:t>2.00I</a:t>
            </a:r>
            <a:r>
              <a:rPr lang="en-US" altLang="zh-CN" sz="2000" dirty="0"/>
              <a:t>+ </a:t>
            </a:r>
            <a:r>
              <a:rPr lang="en-US" altLang="zh-CN" sz="2000" dirty="0" err="1"/>
              <a:t>1.44I</a:t>
            </a:r>
            <a:r>
              <a:rPr lang="en-US" altLang="zh-CN" sz="2000" dirty="0"/>
              <a:t>	=3.44 I</a:t>
            </a:r>
          </a:p>
          <a:p>
            <a:pPr eaLnBrk="1" hangingPunct="1">
              <a:buFontTx/>
              <a:buNone/>
            </a:pPr>
            <a:r>
              <a:rPr lang="en-US" altLang="zh-CN" sz="2000" dirty="0"/>
              <a:t>		CPI with stall = CPI with perfect cache + total memory-stalls</a:t>
            </a:r>
          </a:p>
          <a:p>
            <a:pPr eaLnBrk="1" hangingPunct="1">
              <a:buFontTx/>
              <a:buNone/>
            </a:pPr>
            <a:r>
              <a:rPr lang="en-US" altLang="zh-CN" sz="2000" dirty="0"/>
              <a:t>			          = (2 + 3.44 )I = </a:t>
            </a:r>
            <a:r>
              <a:rPr lang="en-US" altLang="zh-CN" sz="2000" dirty="0" smtClean="0"/>
              <a:t>5.44 I</a:t>
            </a:r>
          </a:p>
        </p:txBody>
      </p:sp>
      <p:grpSp>
        <p:nvGrpSpPr>
          <p:cNvPr id="4" name="组合 3"/>
          <p:cNvGrpSpPr/>
          <p:nvPr/>
        </p:nvGrpSpPr>
        <p:grpSpPr>
          <a:xfrm>
            <a:off x="3311885" y="5542481"/>
            <a:ext cx="6805612" cy="696913"/>
            <a:chOff x="2170113" y="1214423"/>
            <a:chExt cx="6805612" cy="696913"/>
          </a:xfrm>
        </p:grpSpPr>
        <p:grpSp>
          <p:nvGrpSpPr>
            <p:cNvPr id="5" name="Group 4"/>
            <p:cNvGrpSpPr>
              <a:grpSpLocks/>
            </p:cNvGrpSpPr>
            <p:nvPr/>
          </p:nvGrpSpPr>
          <p:grpSpPr bwMode="auto">
            <a:xfrm>
              <a:off x="2170113" y="1214423"/>
              <a:ext cx="3275012" cy="696913"/>
              <a:chOff x="204" y="3612"/>
              <a:chExt cx="2063" cy="439"/>
            </a:xfrm>
          </p:grpSpPr>
          <p:sp>
            <p:nvSpPr>
              <p:cNvPr id="11" name="Text Box 5"/>
              <p:cNvSpPr txBox="1">
                <a:spLocks noChangeArrowheads="1"/>
              </p:cNvSpPr>
              <p:nvPr/>
            </p:nvSpPr>
            <p:spPr bwMode="auto">
              <a:xfrm>
                <a:off x="521" y="3612"/>
                <a:ext cx="1520" cy="231"/>
              </a:xfrm>
              <a:prstGeom prst="rect">
                <a:avLst/>
              </a:prstGeom>
              <a:noFill/>
              <a:ln w="9525">
                <a:noFill/>
                <a:miter lim="800000"/>
                <a:headEnd/>
                <a:tailEnd/>
              </a:ln>
              <a:effectLst/>
            </p:spPr>
            <p:txBody>
              <a:bodyPr>
                <a:spAutoFit/>
              </a:bodyPr>
              <a:lstStyle/>
              <a:p>
                <a:pPr>
                  <a:spcBef>
                    <a:spcPct val="50000"/>
                  </a:spcBef>
                </a:pPr>
                <a:r>
                  <a:rPr lang="en-US" altLang="zh-CN" sz="1800" b="1" dirty="0">
                    <a:latin typeface="Arial" charset="0"/>
                  </a:rPr>
                  <a:t>CPU time with stalls</a:t>
                </a:r>
              </a:p>
            </p:txBody>
          </p:sp>
          <p:sp>
            <p:nvSpPr>
              <p:cNvPr id="12" name="Line 6"/>
              <p:cNvSpPr>
                <a:spLocks noChangeShapeType="1"/>
              </p:cNvSpPr>
              <p:nvPr/>
            </p:nvSpPr>
            <p:spPr bwMode="auto">
              <a:xfrm>
                <a:off x="295" y="3839"/>
                <a:ext cx="1870" cy="0"/>
              </a:xfrm>
              <a:prstGeom prst="line">
                <a:avLst/>
              </a:prstGeom>
              <a:noFill/>
              <a:ln w="28575">
                <a:solidFill>
                  <a:schemeClr val="tx1"/>
                </a:solidFill>
                <a:miter lim="800000"/>
                <a:headEnd/>
                <a:tailEnd/>
              </a:ln>
              <a:effectLst/>
            </p:spPr>
            <p:txBody>
              <a:bodyPr wrap="none"/>
              <a:lstStyle/>
              <a:p>
                <a:endParaRPr lang="zh-CN" altLang="en-US"/>
              </a:p>
            </p:txBody>
          </p:sp>
          <p:sp>
            <p:nvSpPr>
              <p:cNvPr id="13" name="Text Box 7"/>
              <p:cNvSpPr txBox="1">
                <a:spLocks noChangeArrowheads="1"/>
              </p:cNvSpPr>
              <p:nvPr/>
            </p:nvSpPr>
            <p:spPr bwMode="auto">
              <a:xfrm>
                <a:off x="204" y="3820"/>
                <a:ext cx="2063"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charset="0"/>
                  </a:rPr>
                  <a:t>CPU time with perfect cache</a:t>
                </a:r>
              </a:p>
            </p:txBody>
          </p:sp>
        </p:grpSp>
        <p:grpSp>
          <p:nvGrpSpPr>
            <p:cNvPr id="6" name="Group 8"/>
            <p:cNvGrpSpPr>
              <a:grpSpLocks/>
            </p:cNvGrpSpPr>
            <p:nvPr/>
          </p:nvGrpSpPr>
          <p:grpSpPr bwMode="auto">
            <a:xfrm>
              <a:off x="5159375" y="1214423"/>
              <a:ext cx="3816350" cy="696913"/>
              <a:chOff x="1020" y="2069"/>
              <a:chExt cx="1860" cy="439"/>
            </a:xfrm>
          </p:grpSpPr>
          <p:sp>
            <p:nvSpPr>
              <p:cNvPr id="8" name="Text Box 9"/>
              <p:cNvSpPr txBox="1">
                <a:spLocks noChangeArrowheads="1"/>
              </p:cNvSpPr>
              <p:nvPr/>
            </p:nvSpPr>
            <p:spPr bwMode="auto">
              <a:xfrm>
                <a:off x="1204" y="2069"/>
                <a:ext cx="1446" cy="231"/>
              </a:xfrm>
              <a:prstGeom prst="rect">
                <a:avLst/>
              </a:prstGeom>
              <a:noFill/>
              <a:ln w="9525">
                <a:noFill/>
                <a:miter lim="800000"/>
                <a:headEnd/>
                <a:tailEnd/>
              </a:ln>
              <a:effectLst/>
            </p:spPr>
            <p:txBody>
              <a:bodyPr>
                <a:spAutoFit/>
              </a:bodyPr>
              <a:lstStyle/>
              <a:p>
                <a:pPr>
                  <a:spcBef>
                    <a:spcPct val="50000"/>
                  </a:spcBef>
                </a:pPr>
                <a:r>
                  <a:rPr lang="en-US" altLang="zh-CN" sz="1800" b="1"/>
                  <a:t>I</a:t>
                </a:r>
                <a:r>
                  <a:rPr lang="en-US" altLang="zh-CN" sz="1800" b="1">
                    <a:latin typeface="Arial" charset="0"/>
                  </a:rPr>
                  <a:t>×CPI</a:t>
                </a:r>
                <a:r>
                  <a:rPr lang="en-US" altLang="zh-CN" sz="1800" b="1" baseline="-25000">
                    <a:latin typeface="Arial" charset="0"/>
                  </a:rPr>
                  <a:t>stall</a:t>
                </a:r>
                <a:r>
                  <a:rPr lang="en-US" altLang="zh-CN" sz="1800" b="1">
                    <a:latin typeface="Arial" charset="0"/>
                  </a:rPr>
                  <a:t>×Clock cycle</a:t>
                </a:r>
              </a:p>
            </p:txBody>
          </p:sp>
          <p:sp>
            <p:nvSpPr>
              <p:cNvPr id="9" name="Line 10"/>
              <p:cNvSpPr>
                <a:spLocks noChangeShapeType="1"/>
              </p:cNvSpPr>
              <p:nvPr/>
            </p:nvSpPr>
            <p:spPr bwMode="auto">
              <a:xfrm>
                <a:off x="1250" y="2296"/>
                <a:ext cx="1358" cy="0"/>
              </a:xfrm>
              <a:prstGeom prst="line">
                <a:avLst/>
              </a:prstGeom>
              <a:noFill/>
              <a:ln w="28575">
                <a:solidFill>
                  <a:schemeClr val="tx1"/>
                </a:solidFill>
                <a:miter lim="800000"/>
                <a:headEnd/>
                <a:tailEnd/>
              </a:ln>
              <a:effectLst/>
            </p:spPr>
            <p:txBody>
              <a:bodyPr wrap="none"/>
              <a:lstStyle/>
              <a:p>
                <a:endParaRPr lang="zh-CN" altLang="en-US"/>
              </a:p>
            </p:txBody>
          </p:sp>
          <p:sp>
            <p:nvSpPr>
              <p:cNvPr id="10" name="Text Box 11"/>
              <p:cNvSpPr txBox="1">
                <a:spLocks noChangeArrowheads="1"/>
              </p:cNvSpPr>
              <p:nvPr/>
            </p:nvSpPr>
            <p:spPr bwMode="auto">
              <a:xfrm>
                <a:off x="1020" y="2277"/>
                <a:ext cx="1860" cy="231"/>
              </a:xfrm>
              <a:prstGeom prst="rect">
                <a:avLst/>
              </a:prstGeom>
              <a:noFill/>
              <a:ln w="9525">
                <a:noFill/>
                <a:miter lim="800000"/>
                <a:headEnd/>
                <a:tailEnd/>
              </a:ln>
              <a:effectLst/>
            </p:spPr>
            <p:txBody>
              <a:bodyPr>
                <a:spAutoFit/>
              </a:bodyPr>
              <a:lstStyle/>
              <a:p>
                <a:pPr>
                  <a:spcBef>
                    <a:spcPct val="50000"/>
                  </a:spcBef>
                </a:pPr>
                <a:r>
                  <a:rPr lang="en-US" altLang="zh-CN" sz="1800" b="1" dirty="0" err="1"/>
                  <a:t>I</a:t>
                </a:r>
                <a:r>
                  <a:rPr lang="en-US" altLang="zh-CN" sz="1800" b="1" dirty="0" err="1">
                    <a:latin typeface="Arial" charset="0"/>
                  </a:rPr>
                  <a:t>×CPI</a:t>
                </a:r>
                <a:r>
                  <a:rPr lang="en-US" altLang="zh-CN" sz="1800" b="1" baseline="-25000" dirty="0" err="1">
                    <a:latin typeface="Arial" charset="0"/>
                  </a:rPr>
                  <a:t>perfect</a:t>
                </a:r>
                <a:r>
                  <a:rPr lang="en-US" altLang="zh-CN" sz="1800" b="1" dirty="0" err="1">
                    <a:latin typeface="Arial" charset="0"/>
                  </a:rPr>
                  <a:t>×Clock</a:t>
                </a:r>
                <a:r>
                  <a:rPr lang="en-US" altLang="zh-CN" sz="1800" b="1" dirty="0">
                    <a:latin typeface="Arial" charset="0"/>
                  </a:rPr>
                  <a:t> cycle</a:t>
                </a:r>
              </a:p>
            </p:txBody>
          </p:sp>
        </p:grpSp>
        <p:sp>
          <p:nvSpPr>
            <p:cNvPr id="7" name="Text Box 20"/>
            <p:cNvSpPr txBox="1">
              <a:spLocks noChangeArrowheads="1"/>
            </p:cNvSpPr>
            <p:nvPr/>
          </p:nvSpPr>
          <p:spPr bwMode="auto">
            <a:xfrm>
              <a:off x="5230813" y="1357297"/>
              <a:ext cx="539750" cy="457200"/>
            </a:xfrm>
            <a:prstGeom prst="rect">
              <a:avLst/>
            </a:prstGeom>
            <a:noFill/>
            <a:ln w="9525">
              <a:noFill/>
              <a:miter lim="800000"/>
              <a:headEnd/>
              <a:tailEnd/>
            </a:ln>
            <a:effectLst/>
          </p:spPr>
          <p:txBody>
            <a:bodyPr>
              <a:spAutoFit/>
            </a:bodyPr>
            <a:lstStyle/>
            <a:p>
              <a:pPr>
                <a:spcBef>
                  <a:spcPct val="50000"/>
                </a:spcBef>
              </a:pPr>
              <a:r>
                <a:rPr lang="en-US" altLang="zh-CN"/>
                <a:t>=</a:t>
              </a:r>
            </a:p>
          </p:txBody>
        </p:sp>
      </p:grpSp>
      <p:sp>
        <p:nvSpPr>
          <p:cNvPr id="2" name="文本框 1"/>
          <p:cNvSpPr txBox="1"/>
          <p:nvPr/>
        </p:nvSpPr>
        <p:spPr>
          <a:xfrm>
            <a:off x="1804902" y="5660106"/>
            <a:ext cx="1494320" cy="461665"/>
          </a:xfrm>
          <a:prstGeom prst="rect">
            <a:avLst/>
          </a:prstGeom>
          <a:noFill/>
        </p:spPr>
        <p:txBody>
          <a:bodyPr wrap="none" rtlCol="0">
            <a:spAutoFit/>
          </a:bodyPr>
          <a:lstStyle/>
          <a:p>
            <a:r>
              <a:rPr lang="en-US" altLang="zh-CN" dirty="0" smtClean="0"/>
              <a:t>Speedup =</a:t>
            </a:r>
            <a:endParaRPr lang="zh-CN" altLang="en-US" dirty="0"/>
          </a:p>
        </p:txBody>
      </p:sp>
      <p:grpSp>
        <p:nvGrpSpPr>
          <p:cNvPr id="15" name="组合 14"/>
          <p:cNvGrpSpPr/>
          <p:nvPr/>
        </p:nvGrpSpPr>
        <p:grpSpPr>
          <a:xfrm>
            <a:off x="9737363" y="5560737"/>
            <a:ext cx="2127251" cy="696913"/>
            <a:chOff x="6850063" y="2004998"/>
            <a:chExt cx="2127251" cy="696913"/>
          </a:xfrm>
        </p:grpSpPr>
        <p:grpSp>
          <p:nvGrpSpPr>
            <p:cNvPr id="16" name="Group 16"/>
            <p:cNvGrpSpPr>
              <a:grpSpLocks/>
            </p:cNvGrpSpPr>
            <p:nvPr/>
          </p:nvGrpSpPr>
          <p:grpSpPr bwMode="auto">
            <a:xfrm>
              <a:off x="6850063" y="2004998"/>
              <a:ext cx="1117600" cy="696913"/>
              <a:chOff x="1020" y="2069"/>
              <a:chExt cx="1860" cy="439"/>
            </a:xfrm>
          </p:grpSpPr>
          <p:sp>
            <p:nvSpPr>
              <p:cNvPr id="18" name="Text Box 17"/>
              <p:cNvSpPr txBox="1">
                <a:spLocks noChangeArrowheads="1"/>
              </p:cNvSpPr>
              <p:nvPr/>
            </p:nvSpPr>
            <p:spPr bwMode="auto">
              <a:xfrm>
                <a:off x="1205" y="2069"/>
                <a:ext cx="1445" cy="231"/>
              </a:xfrm>
              <a:prstGeom prst="rect">
                <a:avLst/>
              </a:prstGeom>
              <a:noFill/>
              <a:ln w="9525">
                <a:noFill/>
                <a:miter lim="800000"/>
                <a:headEnd/>
                <a:tailEnd/>
              </a:ln>
              <a:effectLst/>
            </p:spPr>
            <p:txBody>
              <a:bodyPr>
                <a:spAutoFit/>
              </a:bodyPr>
              <a:lstStyle/>
              <a:p>
                <a:pPr>
                  <a:spcBef>
                    <a:spcPct val="50000"/>
                  </a:spcBef>
                </a:pPr>
                <a:r>
                  <a:rPr lang="en-US" altLang="zh-CN" sz="1800" b="1" dirty="0">
                    <a:latin typeface="Arial" charset="0"/>
                  </a:rPr>
                  <a:t>5.44</a:t>
                </a:r>
              </a:p>
            </p:txBody>
          </p:sp>
          <p:sp>
            <p:nvSpPr>
              <p:cNvPr id="19" name="Line 18"/>
              <p:cNvSpPr>
                <a:spLocks noChangeShapeType="1"/>
              </p:cNvSpPr>
              <p:nvPr/>
            </p:nvSpPr>
            <p:spPr bwMode="auto">
              <a:xfrm>
                <a:off x="1250" y="2296"/>
                <a:ext cx="1358" cy="0"/>
              </a:xfrm>
              <a:prstGeom prst="line">
                <a:avLst/>
              </a:prstGeom>
              <a:noFill/>
              <a:ln w="28575">
                <a:solidFill>
                  <a:schemeClr val="tx1"/>
                </a:solidFill>
                <a:miter lim="800000"/>
                <a:headEnd/>
                <a:tailEnd/>
              </a:ln>
              <a:effectLst/>
            </p:spPr>
            <p:txBody>
              <a:bodyPr wrap="none"/>
              <a:lstStyle/>
              <a:p>
                <a:endParaRPr lang="zh-CN" altLang="en-US"/>
              </a:p>
            </p:txBody>
          </p:sp>
          <p:sp>
            <p:nvSpPr>
              <p:cNvPr id="20" name="Text Box 19"/>
              <p:cNvSpPr txBox="1">
                <a:spLocks noChangeArrowheads="1"/>
              </p:cNvSpPr>
              <p:nvPr/>
            </p:nvSpPr>
            <p:spPr bwMode="auto">
              <a:xfrm>
                <a:off x="1020" y="2277"/>
                <a:ext cx="1860"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charset="0"/>
                  </a:rPr>
                  <a:t>2</a:t>
                </a:r>
                <a:endParaRPr lang="en-US" altLang="zh-CN" sz="1800" b="1" baseline="-25000">
                  <a:latin typeface="Arial" charset="0"/>
                </a:endParaRPr>
              </a:p>
            </p:txBody>
          </p:sp>
        </p:grpSp>
        <p:sp>
          <p:nvSpPr>
            <p:cNvPr id="17" name="Text Box 39"/>
            <p:cNvSpPr txBox="1">
              <a:spLocks noChangeArrowheads="1"/>
            </p:cNvSpPr>
            <p:nvPr/>
          </p:nvSpPr>
          <p:spPr bwMode="auto">
            <a:xfrm>
              <a:off x="7537451" y="2124060"/>
              <a:ext cx="1439863" cy="457200"/>
            </a:xfrm>
            <a:prstGeom prst="rect">
              <a:avLst/>
            </a:prstGeom>
            <a:noFill/>
            <a:ln w="9525">
              <a:noFill/>
              <a:miter lim="800000"/>
              <a:headEnd/>
              <a:tailEnd/>
            </a:ln>
            <a:effectLst/>
          </p:spPr>
          <p:txBody>
            <a:bodyPr>
              <a:spAutoFit/>
            </a:bodyPr>
            <a:lstStyle/>
            <a:p>
              <a:pPr>
                <a:spcBef>
                  <a:spcPct val="50000"/>
                </a:spcBef>
              </a:pPr>
              <a:r>
                <a:rPr lang="en-US" altLang="zh-CN" dirty="0"/>
                <a:t>=2.72</a:t>
              </a:r>
            </a:p>
          </p:txBody>
        </p:sp>
      </p:grpSp>
      <p:sp>
        <p:nvSpPr>
          <p:cNvPr id="3" name="文本框 2"/>
          <p:cNvSpPr txBox="1"/>
          <p:nvPr/>
        </p:nvSpPr>
        <p:spPr>
          <a:xfrm>
            <a:off x="9531428" y="5698327"/>
            <a:ext cx="357791" cy="461665"/>
          </a:xfrm>
          <a:prstGeom prst="rect">
            <a:avLst/>
          </a:prstGeom>
          <a:noFill/>
        </p:spPr>
        <p:txBody>
          <a:bodyPr wrap="none" rtlCol="0">
            <a:spAutoFit/>
          </a:bodyPr>
          <a:lstStyle/>
          <a:p>
            <a:r>
              <a:rPr lang="en-US" altLang="zh-CN" dirty="0" smtClean="0"/>
              <a:t>=</a:t>
            </a:r>
            <a:endParaRPr lang="zh-CN" altLang="en-US" dirty="0"/>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a:xfrm>
            <a:off x="4333876" y="0"/>
            <a:ext cx="7018708" cy="1049338"/>
          </a:xfrm>
        </p:spPr>
        <p:txBody>
          <a:bodyPr/>
          <a:lstStyle/>
          <a:p>
            <a:pPr>
              <a:defRPr/>
            </a:pPr>
            <a:r>
              <a:rPr lang="en-US" altLang="zh-CN" sz="3600" dirty="0">
                <a:solidFill>
                  <a:srgbClr val="FF3300"/>
                </a:solidFill>
              </a:rPr>
              <a:t>What happens if the processor is made faster?</a:t>
            </a:r>
            <a:endParaRPr lang="en-US" altLang="zh-CN" sz="3400" dirty="0"/>
          </a:p>
        </p:txBody>
      </p:sp>
      <p:sp>
        <p:nvSpPr>
          <p:cNvPr id="37891" name="AutoShape 3"/>
          <p:cNvSpPr>
            <a:spLocks noGrp="1" noChangeArrowheads="1"/>
          </p:cNvSpPr>
          <p:nvPr>
            <p:ph idx="1"/>
          </p:nvPr>
        </p:nvSpPr>
        <p:spPr>
          <a:xfrm>
            <a:off x="1400256" y="1329818"/>
            <a:ext cx="8382000" cy="1571636"/>
          </a:xfrm>
        </p:spPr>
        <p:txBody>
          <a:bodyPr/>
          <a:lstStyle/>
          <a:p>
            <a:pPr eaLnBrk="1" hangingPunct="1"/>
            <a:endParaRPr lang="en-US" altLang="zh-CN" sz="2000" dirty="0">
              <a:solidFill>
                <a:srgbClr val="FF3300"/>
              </a:solidFill>
            </a:endParaRPr>
          </a:p>
          <a:p>
            <a:pPr eaLnBrk="1" hangingPunct="1">
              <a:buFontTx/>
              <a:buNone/>
            </a:pPr>
            <a:r>
              <a:rPr lang="en-US" altLang="zh-CN" sz="2000" dirty="0"/>
              <a:t>	Assume CPI reduces from 2 to 1</a:t>
            </a:r>
          </a:p>
          <a:p>
            <a:pPr eaLnBrk="1" hangingPunct="1">
              <a:buFontTx/>
              <a:buNone/>
            </a:pPr>
            <a:r>
              <a:rPr lang="en-US" altLang="zh-CN" sz="1400" dirty="0">
                <a:latin typeface="Times New Roman" pitchFamily="18" charset="0"/>
              </a:rPr>
              <a:t>	</a:t>
            </a:r>
            <a:r>
              <a:rPr lang="en-US" altLang="zh-CN" sz="1800" dirty="0">
                <a:latin typeface="Times New Roman" pitchFamily="18" charset="0"/>
              </a:rPr>
              <a:t>CPI with stall = CPI with perfect cache + total memory-stalls</a:t>
            </a:r>
          </a:p>
          <a:p>
            <a:pPr eaLnBrk="1" hangingPunct="1">
              <a:buFontTx/>
              <a:buNone/>
            </a:pPr>
            <a:r>
              <a:rPr lang="en-US" altLang="zh-CN" sz="1800" dirty="0">
                <a:latin typeface="Times New Roman" pitchFamily="18" charset="0"/>
              </a:rPr>
              <a:t>			=(1+3.44) I = </a:t>
            </a:r>
            <a:r>
              <a:rPr lang="en-US" altLang="zh-CN" sz="1800" dirty="0" err="1">
                <a:latin typeface="Times New Roman" pitchFamily="18" charset="0"/>
              </a:rPr>
              <a:t>4.44I</a:t>
            </a:r>
            <a:endParaRPr lang="en-US" altLang="zh-CN" sz="1800" dirty="0">
              <a:latin typeface="Times New Roman" pitchFamily="18" charset="0"/>
            </a:endParaRPr>
          </a:p>
        </p:txBody>
      </p:sp>
      <p:grpSp>
        <p:nvGrpSpPr>
          <p:cNvPr id="37899" name="Group 23"/>
          <p:cNvGrpSpPr>
            <a:grpSpLocks/>
          </p:cNvGrpSpPr>
          <p:nvPr/>
        </p:nvGrpSpPr>
        <p:grpSpPr bwMode="auto">
          <a:xfrm>
            <a:off x="1631504" y="3284984"/>
            <a:ext cx="3275013" cy="696912"/>
            <a:chOff x="204" y="3612"/>
            <a:chExt cx="2063" cy="439"/>
          </a:xfrm>
        </p:grpSpPr>
        <p:sp>
          <p:nvSpPr>
            <p:cNvPr id="37924" name="Text Box 24"/>
            <p:cNvSpPr txBox="1">
              <a:spLocks noChangeArrowheads="1"/>
            </p:cNvSpPr>
            <p:nvPr/>
          </p:nvSpPr>
          <p:spPr bwMode="auto">
            <a:xfrm>
              <a:off x="521" y="3612"/>
              <a:ext cx="1520" cy="231"/>
            </a:xfrm>
            <a:prstGeom prst="rect">
              <a:avLst/>
            </a:prstGeom>
            <a:noFill/>
            <a:ln w="9525">
              <a:noFill/>
              <a:miter lim="800000"/>
              <a:headEnd/>
              <a:tailEnd/>
            </a:ln>
            <a:effectLst/>
          </p:spPr>
          <p:txBody>
            <a:bodyPr>
              <a:spAutoFit/>
            </a:bodyPr>
            <a:lstStyle/>
            <a:p>
              <a:pPr>
                <a:spcBef>
                  <a:spcPct val="50000"/>
                </a:spcBef>
              </a:pPr>
              <a:r>
                <a:rPr lang="en-US" altLang="zh-CN" sz="1800" b="1" dirty="0">
                  <a:latin typeface="Arial" charset="0"/>
                </a:rPr>
                <a:t>CPU time with stalls</a:t>
              </a:r>
            </a:p>
          </p:txBody>
        </p:sp>
        <p:sp>
          <p:nvSpPr>
            <p:cNvPr id="37925" name="Line 25"/>
            <p:cNvSpPr>
              <a:spLocks noChangeShapeType="1"/>
            </p:cNvSpPr>
            <p:nvPr/>
          </p:nvSpPr>
          <p:spPr bwMode="auto">
            <a:xfrm>
              <a:off x="295" y="3839"/>
              <a:ext cx="1870" cy="0"/>
            </a:xfrm>
            <a:prstGeom prst="line">
              <a:avLst/>
            </a:prstGeom>
            <a:noFill/>
            <a:ln w="28575">
              <a:solidFill>
                <a:schemeClr val="tx1"/>
              </a:solidFill>
              <a:miter lim="800000"/>
              <a:headEnd/>
              <a:tailEnd/>
            </a:ln>
            <a:effectLst/>
          </p:spPr>
          <p:txBody>
            <a:bodyPr wrap="none"/>
            <a:lstStyle/>
            <a:p>
              <a:endParaRPr lang="zh-CN" altLang="en-US"/>
            </a:p>
          </p:txBody>
        </p:sp>
        <p:sp>
          <p:nvSpPr>
            <p:cNvPr id="37926" name="Text Box 26"/>
            <p:cNvSpPr txBox="1">
              <a:spLocks noChangeArrowheads="1"/>
            </p:cNvSpPr>
            <p:nvPr/>
          </p:nvSpPr>
          <p:spPr bwMode="auto">
            <a:xfrm>
              <a:off x="204" y="3820"/>
              <a:ext cx="2063" cy="231"/>
            </a:xfrm>
            <a:prstGeom prst="rect">
              <a:avLst/>
            </a:prstGeom>
            <a:noFill/>
            <a:ln w="9525">
              <a:noFill/>
              <a:miter lim="800000"/>
              <a:headEnd/>
              <a:tailEnd/>
            </a:ln>
            <a:effectLst/>
          </p:spPr>
          <p:txBody>
            <a:bodyPr>
              <a:spAutoFit/>
            </a:bodyPr>
            <a:lstStyle/>
            <a:p>
              <a:pPr>
                <a:spcBef>
                  <a:spcPct val="50000"/>
                </a:spcBef>
              </a:pPr>
              <a:r>
                <a:rPr lang="en-US" altLang="zh-CN" sz="1800" b="1" dirty="0">
                  <a:latin typeface="Arial" charset="0"/>
                </a:rPr>
                <a:t>CPU time with perfect cache</a:t>
              </a:r>
            </a:p>
          </p:txBody>
        </p:sp>
      </p:grpSp>
      <p:grpSp>
        <p:nvGrpSpPr>
          <p:cNvPr id="37900" name="Group 27"/>
          <p:cNvGrpSpPr>
            <a:grpSpLocks/>
          </p:cNvGrpSpPr>
          <p:nvPr/>
        </p:nvGrpSpPr>
        <p:grpSpPr bwMode="auto">
          <a:xfrm>
            <a:off x="5127174" y="3284984"/>
            <a:ext cx="1117600" cy="696912"/>
            <a:chOff x="1020" y="2069"/>
            <a:chExt cx="1860" cy="439"/>
          </a:xfrm>
        </p:grpSpPr>
        <p:sp>
          <p:nvSpPr>
            <p:cNvPr id="37921" name="Text Box 28"/>
            <p:cNvSpPr txBox="1">
              <a:spLocks noChangeArrowheads="1"/>
            </p:cNvSpPr>
            <p:nvPr/>
          </p:nvSpPr>
          <p:spPr bwMode="auto">
            <a:xfrm>
              <a:off x="1205" y="2069"/>
              <a:ext cx="1445" cy="346"/>
            </a:xfrm>
            <a:prstGeom prst="rect">
              <a:avLst/>
            </a:prstGeom>
            <a:noFill/>
            <a:ln w="9525">
              <a:noFill/>
              <a:miter lim="800000"/>
              <a:headEnd/>
              <a:tailEnd/>
            </a:ln>
            <a:effectLst/>
          </p:spPr>
          <p:txBody>
            <a:bodyPr>
              <a:spAutoFit/>
            </a:bodyPr>
            <a:lstStyle/>
            <a:p>
              <a:pPr>
                <a:spcBef>
                  <a:spcPct val="50000"/>
                </a:spcBef>
              </a:pPr>
              <a:r>
                <a:rPr lang="en-US" altLang="zh-CN" sz="1800" b="1" dirty="0" err="1">
                  <a:latin typeface="Arial" charset="0"/>
                </a:rPr>
                <a:t>CPI</a:t>
              </a:r>
              <a:r>
                <a:rPr lang="en-US" altLang="zh-CN" sz="1800" b="1" baseline="-25000" dirty="0" err="1">
                  <a:latin typeface="Arial" charset="0"/>
                </a:rPr>
                <a:t>stall</a:t>
              </a:r>
              <a:endParaRPr lang="en-US" altLang="zh-CN" sz="1800" b="1" baseline="-25000" dirty="0">
                <a:latin typeface="Arial" charset="0"/>
              </a:endParaRPr>
            </a:p>
          </p:txBody>
        </p:sp>
        <p:sp>
          <p:nvSpPr>
            <p:cNvPr id="37922" name="Line 29"/>
            <p:cNvSpPr>
              <a:spLocks noChangeShapeType="1"/>
            </p:cNvSpPr>
            <p:nvPr/>
          </p:nvSpPr>
          <p:spPr bwMode="auto">
            <a:xfrm>
              <a:off x="1250" y="2296"/>
              <a:ext cx="1358" cy="0"/>
            </a:xfrm>
            <a:prstGeom prst="line">
              <a:avLst/>
            </a:prstGeom>
            <a:noFill/>
            <a:ln w="28575">
              <a:solidFill>
                <a:schemeClr val="tx1"/>
              </a:solidFill>
              <a:miter lim="800000"/>
              <a:headEnd/>
              <a:tailEnd/>
            </a:ln>
            <a:effectLst/>
          </p:spPr>
          <p:txBody>
            <a:bodyPr wrap="none"/>
            <a:lstStyle/>
            <a:p>
              <a:endParaRPr lang="zh-CN" altLang="en-US"/>
            </a:p>
          </p:txBody>
        </p:sp>
        <p:sp>
          <p:nvSpPr>
            <p:cNvPr id="37923" name="Text Box 30"/>
            <p:cNvSpPr txBox="1">
              <a:spLocks noChangeArrowheads="1"/>
            </p:cNvSpPr>
            <p:nvPr/>
          </p:nvSpPr>
          <p:spPr bwMode="auto">
            <a:xfrm>
              <a:off x="1020" y="2277"/>
              <a:ext cx="1860" cy="231"/>
            </a:xfrm>
            <a:prstGeom prst="rect">
              <a:avLst/>
            </a:prstGeom>
            <a:noFill/>
            <a:ln w="9525">
              <a:noFill/>
              <a:miter lim="800000"/>
              <a:headEnd/>
              <a:tailEnd/>
            </a:ln>
            <a:effectLst/>
          </p:spPr>
          <p:txBody>
            <a:bodyPr>
              <a:spAutoFit/>
            </a:bodyPr>
            <a:lstStyle/>
            <a:p>
              <a:pPr>
                <a:spcBef>
                  <a:spcPct val="50000"/>
                </a:spcBef>
              </a:pPr>
              <a:r>
                <a:rPr lang="en-US" altLang="zh-CN" sz="1800" b="1" dirty="0" err="1">
                  <a:latin typeface="Arial" charset="0"/>
                </a:rPr>
                <a:t>CPI</a:t>
              </a:r>
              <a:r>
                <a:rPr lang="en-US" altLang="zh-CN" sz="1800" b="1" baseline="-25000" dirty="0" err="1">
                  <a:latin typeface="Arial" charset="0"/>
                </a:rPr>
                <a:t>perfect</a:t>
              </a:r>
              <a:endParaRPr lang="en-US" altLang="zh-CN" sz="1800" b="1" baseline="-25000" dirty="0">
                <a:latin typeface="Arial" charset="0"/>
              </a:endParaRPr>
            </a:p>
          </p:txBody>
        </p:sp>
      </p:grpSp>
      <p:grpSp>
        <p:nvGrpSpPr>
          <p:cNvPr id="37901" name="Group 31"/>
          <p:cNvGrpSpPr>
            <a:grpSpLocks/>
          </p:cNvGrpSpPr>
          <p:nvPr/>
        </p:nvGrpSpPr>
        <p:grpSpPr bwMode="auto">
          <a:xfrm>
            <a:off x="6273353" y="3284984"/>
            <a:ext cx="1117600" cy="696912"/>
            <a:chOff x="1020" y="2069"/>
            <a:chExt cx="1860" cy="439"/>
          </a:xfrm>
        </p:grpSpPr>
        <p:sp>
          <p:nvSpPr>
            <p:cNvPr id="37918" name="Text Box 32"/>
            <p:cNvSpPr txBox="1">
              <a:spLocks noChangeArrowheads="1"/>
            </p:cNvSpPr>
            <p:nvPr/>
          </p:nvSpPr>
          <p:spPr bwMode="auto">
            <a:xfrm>
              <a:off x="1205" y="2069"/>
              <a:ext cx="1445"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charset="0"/>
                </a:rPr>
                <a:t>4.44</a:t>
              </a:r>
            </a:p>
          </p:txBody>
        </p:sp>
        <p:sp>
          <p:nvSpPr>
            <p:cNvPr id="37919" name="Line 33"/>
            <p:cNvSpPr>
              <a:spLocks noChangeShapeType="1"/>
            </p:cNvSpPr>
            <p:nvPr/>
          </p:nvSpPr>
          <p:spPr bwMode="auto">
            <a:xfrm>
              <a:off x="1250" y="2296"/>
              <a:ext cx="1358" cy="0"/>
            </a:xfrm>
            <a:prstGeom prst="line">
              <a:avLst/>
            </a:prstGeom>
            <a:noFill/>
            <a:ln w="28575">
              <a:solidFill>
                <a:schemeClr val="tx1"/>
              </a:solidFill>
              <a:miter lim="800000"/>
              <a:headEnd/>
              <a:tailEnd/>
            </a:ln>
            <a:effectLst/>
          </p:spPr>
          <p:txBody>
            <a:bodyPr wrap="none"/>
            <a:lstStyle/>
            <a:p>
              <a:endParaRPr lang="zh-CN" altLang="en-US"/>
            </a:p>
          </p:txBody>
        </p:sp>
        <p:sp>
          <p:nvSpPr>
            <p:cNvPr id="37920" name="Text Box 34"/>
            <p:cNvSpPr txBox="1">
              <a:spLocks noChangeArrowheads="1"/>
            </p:cNvSpPr>
            <p:nvPr/>
          </p:nvSpPr>
          <p:spPr bwMode="auto">
            <a:xfrm>
              <a:off x="1020" y="2277"/>
              <a:ext cx="1860"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charset="0"/>
                </a:rPr>
                <a:t>1</a:t>
              </a:r>
              <a:endParaRPr lang="en-US" altLang="zh-CN" sz="1800" b="1" baseline="-25000">
                <a:latin typeface="Arial" charset="0"/>
              </a:endParaRPr>
            </a:p>
          </p:txBody>
        </p:sp>
      </p:grpSp>
      <p:sp>
        <p:nvSpPr>
          <p:cNvPr id="37902" name="Text Box 36"/>
          <p:cNvSpPr txBox="1">
            <a:spLocks noChangeArrowheads="1"/>
          </p:cNvSpPr>
          <p:nvPr/>
        </p:nvSpPr>
        <p:spPr bwMode="auto">
          <a:xfrm>
            <a:off x="4655691" y="3405634"/>
            <a:ext cx="539750" cy="457200"/>
          </a:xfrm>
          <a:prstGeom prst="rect">
            <a:avLst/>
          </a:prstGeom>
          <a:noFill/>
          <a:ln w="9525">
            <a:noFill/>
            <a:miter lim="800000"/>
            <a:headEnd/>
            <a:tailEnd/>
          </a:ln>
          <a:effectLst/>
        </p:spPr>
        <p:txBody>
          <a:bodyPr>
            <a:spAutoFit/>
          </a:bodyPr>
          <a:lstStyle/>
          <a:p>
            <a:pPr>
              <a:spcBef>
                <a:spcPct val="50000"/>
              </a:spcBef>
            </a:pPr>
            <a:r>
              <a:rPr lang="en-US" altLang="zh-CN"/>
              <a:t>=</a:t>
            </a:r>
          </a:p>
        </p:txBody>
      </p:sp>
      <p:sp>
        <p:nvSpPr>
          <p:cNvPr id="37903" name="Text Box 37"/>
          <p:cNvSpPr txBox="1">
            <a:spLocks noChangeArrowheads="1"/>
          </p:cNvSpPr>
          <p:nvPr/>
        </p:nvSpPr>
        <p:spPr bwMode="auto">
          <a:xfrm>
            <a:off x="5951091" y="3405634"/>
            <a:ext cx="539750" cy="457200"/>
          </a:xfrm>
          <a:prstGeom prst="rect">
            <a:avLst/>
          </a:prstGeom>
          <a:noFill/>
          <a:ln w="9525">
            <a:noFill/>
            <a:miter lim="800000"/>
            <a:headEnd/>
            <a:tailEnd/>
          </a:ln>
          <a:effectLst/>
        </p:spPr>
        <p:txBody>
          <a:bodyPr>
            <a:spAutoFit/>
          </a:bodyPr>
          <a:lstStyle/>
          <a:p>
            <a:pPr>
              <a:spcBef>
                <a:spcPct val="50000"/>
              </a:spcBef>
            </a:pPr>
            <a:r>
              <a:rPr lang="en-US" altLang="zh-CN"/>
              <a:t>=</a:t>
            </a:r>
          </a:p>
        </p:txBody>
      </p:sp>
      <p:sp>
        <p:nvSpPr>
          <p:cNvPr id="37904" name="Text Box 38"/>
          <p:cNvSpPr txBox="1">
            <a:spLocks noChangeArrowheads="1"/>
          </p:cNvSpPr>
          <p:nvPr/>
        </p:nvSpPr>
        <p:spPr bwMode="auto">
          <a:xfrm>
            <a:off x="7030591" y="3405634"/>
            <a:ext cx="1439862" cy="457200"/>
          </a:xfrm>
          <a:prstGeom prst="rect">
            <a:avLst/>
          </a:prstGeom>
          <a:noFill/>
          <a:ln w="9525">
            <a:noFill/>
            <a:miter lim="800000"/>
            <a:headEnd/>
            <a:tailEnd/>
          </a:ln>
          <a:effectLst/>
        </p:spPr>
        <p:txBody>
          <a:bodyPr>
            <a:spAutoFit/>
          </a:bodyPr>
          <a:lstStyle/>
          <a:p>
            <a:pPr>
              <a:spcBef>
                <a:spcPct val="50000"/>
              </a:spcBef>
            </a:pPr>
            <a:r>
              <a:rPr lang="en-US" altLang="zh-CN" dirty="0"/>
              <a:t>=4.44</a:t>
            </a:r>
          </a:p>
        </p:txBody>
      </p:sp>
      <p:sp>
        <p:nvSpPr>
          <p:cNvPr id="37910" name="Text Box 50"/>
          <p:cNvSpPr txBox="1">
            <a:spLocks noChangeArrowheads="1"/>
          </p:cNvSpPr>
          <p:nvPr/>
        </p:nvSpPr>
        <p:spPr bwMode="auto">
          <a:xfrm>
            <a:off x="1253695" y="4229546"/>
            <a:ext cx="4537075" cy="457200"/>
          </a:xfrm>
          <a:prstGeom prst="rect">
            <a:avLst/>
          </a:prstGeom>
          <a:noFill/>
          <a:ln w="9525">
            <a:noFill/>
            <a:miter lim="800000"/>
            <a:headEnd/>
            <a:tailEnd/>
          </a:ln>
          <a:effectLst/>
        </p:spPr>
        <p:txBody>
          <a:bodyPr>
            <a:spAutoFit/>
          </a:bodyPr>
          <a:lstStyle/>
          <a:p>
            <a:pPr>
              <a:spcBef>
                <a:spcPct val="50000"/>
              </a:spcBef>
            </a:pPr>
            <a:r>
              <a:rPr lang="en-US" altLang="zh-CN" dirty="0"/>
              <a:t>Ratio time for Memory stalls</a:t>
            </a:r>
          </a:p>
        </p:txBody>
      </p:sp>
      <p:grpSp>
        <p:nvGrpSpPr>
          <p:cNvPr id="4" name="组合 3"/>
          <p:cNvGrpSpPr/>
          <p:nvPr/>
        </p:nvGrpSpPr>
        <p:grpSpPr>
          <a:xfrm>
            <a:off x="2538790" y="4934396"/>
            <a:ext cx="5399086" cy="696913"/>
            <a:chOff x="2496692" y="4604197"/>
            <a:chExt cx="5399086" cy="696913"/>
          </a:xfrm>
        </p:grpSpPr>
        <p:grpSp>
          <p:nvGrpSpPr>
            <p:cNvPr id="37906" name="Group 40"/>
            <p:cNvGrpSpPr>
              <a:grpSpLocks/>
            </p:cNvGrpSpPr>
            <p:nvPr/>
          </p:nvGrpSpPr>
          <p:grpSpPr bwMode="auto">
            <a:xfrm>
              <a:off x="3215828" y="4604197"/>
              <a:ext cx="1117600" cy="696913"/>
              <a:chOff x="1020" y="2069"/>
              <a:chExt cx="1860" cy="439"/>
            </a:xfrm>
          </p:grpSpPr>
          <p:sp>
            <p:nvSpPr>
              <p:cNvPr id="37915" name="Text Box 41"/>
              <p:cNvSpPr txBox="1">
                <a:spLocks noChangeArrowheads="1"/>
              </p:cNvSpPr>
              <p:nvPr/>
            </p:nvSpPr>
            <p:spPr bwMode="auto">
              <a:xfrm>
                <a:off x="1205" y="2069"/>
                <a:ext cx="1445"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charset="0"/>
                  </a:rPr>
                  <a:t>3.44</a:t>
                </a:r>
              </a:p>
            </p:txBody>
          </p:sp>
          <p:sp>
            <p:nvSpPr>
              <p:cNvPr id="37916" name="Line 42"/>
              <p:cNvSpPr>
                <a:spLocks noChangeShapeType="1"/>
              </p:cNvSpPr>
              <p:nvPr/>
            </p:nvSpPr>
            <p:spPr bwMode="auto">
              <a:xfrm>
                <a:off x="1250" y="2296"/>
                <a:ext cx="1358" cy="0"/>
              </a:xfrm>
              <a:prstGeom prst="line">
                <a:avLst/>
              </a:prstGeom>
              <a:noFill/>
              <a:ln w="28575">
                <a:solidFill>
                  <a:schemeClr val="tx1"/>
                </a:solidFill>
                <a:miter lim="800000"/>
                <a:headEnd/>
                <a:tailEnd/>
              </a:ln>
              <a:effectLst/>
            </p:spPr>
            <p:txBody>
              <a:bodyPr wrap="none"/>
              <a:lstStyle/>
              <a:p>
                <a:endParaRPr lang="zh-CN" altLang="en-US"/>
              </a:p>
            </p:txBody>
          </p:sp>
          <p:sp>
            <p:nvSpPr>
              <p:cNvPr id="37917" name="Text Box 43"/>
              <p:cNvSpPr txBox="1">
                <a:spLocks noChangeArrowheads="1"/>
              </p:cNvSpPr>
              <p:nvPr/>
            </p:nvSpPr>
            <p:spPr bwMode="auto">
              <a:xfrm>
                <a:off x="1020" y="2277"/>
                <a:ext cx="1860"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charset="0"/>
                  </a:rPr>
                  <a:t>5.44</a:t>
                </a:r>
                <a:endParaRPr lang="en-US" altLang="zh-CN" sz="1800" b="1" baseline="-25000">
                  <a:latin typeface="Arial" charset="0"/>
                </a:endParaRPr>
              </a:p>
            </p:txBody>
          </p:sp>
        </p:grpSp>
        <p:grpSp>
          <p:nvGrpSpPr>
            <p:cNvPr id="37907" name="Group 44"/>
            <p:cNvGrpSpPr>
              <a:grpSpLocks/>
            </p:cNvGrpSpPr>
            <p:nvPr/>
          </p:nvGrpSpPr>
          <p:grpSpPr bwMode="auto">
            <a:xfrm>
              <a:off x="5735191" y="4604197"/>
              <a:ext cx="1117600" cy="696913"/>
              <a:chOff x="1020" y="2069"/>
              <a:chExt cx="1860" cy="439"/>
            </a:xfrm>
          </p:grpSpPr>
          <p:sp>
            <p:nvSpPr>
              <p:cNvPr id="37912" name="Text Box 45"/>
              <p:cNvSpPr txBox="1">
                <a:spLocks noChangeArrowheads="1"/>
              </p:cNvSpPr>
              <p:nvPr/>
            </p:nvSpPr>
            <p:spPr bwMode="auto">
              <a:xfrm>
                <a:off x="1205" y="2069"/>
                <a:ext cx="1445"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charset="0"/>
                  </a:rPr>
                  <a:t>3.44</a:t>
                </a:r>
              </a:p>
            </p:txBody>
          </p:sp>
          <p:sp>
            <p:nvSpPr>
              <p:cNvPr id="37913" name="Line 46"/>
              <p:cNvSpPr>
                <a:spLocks noChangeShapeType="1"/>
              </p:cNvSpPr>
              <p:nvPr/>
            </p:nvSpPr>
            <p:spPr bwMode="auto">
              <a:xfrm>
                <a:off x="1250" y="2296"/>
                <a:ext cx="1358" cy="0"/>
              </a:xfrm>
              <a:prstGeom prst="line">
                <a:avLst/>
              </a:prstGeom>
              <a:noFill/>
              <a:ln w="28575">
                <a:solidFill>
                  <a:schemeClr val="tx1"/>
                </a:solidFill>
                <a:miter lim="800000"/>
                <a:headEnd/>
                <a:tailEnd/>
              </a:ln>
              <a:effectLst/>
            </p:spPr>
            <p:txBody>
              <a:bodyPr wrap="none"/>
              <a:lstStyle/>
              <a:p>
                <a:endParaRPr lang="zh-CN" altLang="en-US"/>
              </a:p>
            </p:txBody>
          </p:sp>
          <p:sp>
            <p:nvSpPr>
              <p:cNvPr id="37914" name="Text Box 47"/>
              <p:cNvSpPr txBox="1">
                <a:spLocks noChangeArrowheads="1"/>
              </p:cNvSpPr>
              <p:nvPr/>
            </p:nvSpPr>
            <p:spPr bwMode="auto">
              <a:xfrm>
                <a:off x="1020" y="2277"/>
                <a:ext cx="1860"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charset="0"/>
                  </a:rPr>
                  <a:t>4.44</a:t>
                </a:r>
                <a:endParaRPr lang="en-US" altLang="zh-CN" sz="1800" b="1" baseline="-25000">
                  <a:latin typeface="Arial" charset="0"/>
                </a:endParaRPr>
              </a:p>
            </p:txBody>
          </p:sp>
        </p:grpSp>
        <p:sp>
          <p:nvSpPr>
            <p:cNvPr id="37908" name="Text Box 48"/>
            <p:cNvSpPr txBox="1">
              <a:spLocks noChangeArrowheads="1"/>
            </p:cNvSpPr>
            <p:nvPr/>
          </p:nvSpPr>
          <p:spPr bwMode="auto">
            <a:xfrm>
              <a:off x="4007992" y="4747071"/>
              <a:ext cx="2016125" cy="457200"/>
            </a:xfrm>
            <a:prstGeom prst="rect">
              <a:avLst/>
            </a:prstGeom>
            <a:noFill/>
            <a:ln w="9525">
              <a:noFill/>
              <a:miter lim="800000"/>
              <a:headEnd/>
              <a:tailEnd/>
            </a:ln>
            <a:effectLst/>
          </p:spPr>
          <p:txBody>
            <a:bodyPr>
              <a:spAutoFit/>
            </a:bodyPr>
            <a:lstStyle/>
            <a:p>
              <a:pPr>
                <a:spcBef>
                  <a:spcPct val="50000"/>
                </a:spcBef>
              </a:pPr>
              <a:r>
                <a:rPr lang="en-US" altLang="zh-CN"/>
                <a:t>=63%    to</a:t>
              </a:r>
            </a:p>
          </p:txBody>
        </p:sp>
        <p:sp>
          <p:nvSpPr>
            <p:cNvPr id="37909" name="Text Box 49"/>
            <p:cNvSpPr txBox="1">
              <a:spLocks noChangeArrowheads="1"/>
            </p:cNvSpPr>
            <p:nvPr/>
          </p:nvSpPr>
          <p:spPr bwMode="auto">
            <a:xfrm>
              <a:off x="6455916" y="4748659"/>
              <a:ext cx="1439862" cy="457200"/>
            </a:xfrm>
            <a:prstGeom prst="rect">
              <a:avLst/>
            </a:prstGeom>
            <a:noFill/>
            <a:ln w="9525">
              <a:noFill/>
              <a:miter lim="800000"/>
              <a:headEnd/>
              <a:tailEnd/>
            </a:ln>
            <a:effectLst/>
          </p:spPr>
          <p:txBody>
            <a:bodyPr>
              <a:spAutoFit/>
            </a:bodyPr>
            <a:lstStyle/>
            <a:p>
              <a:pPr>
                <a:spcBef>
                  <a:spcPct val="50000"/>
                </a:spcBef>
              </a:pPr>
              <a:r>
                <a:rPr lang="en-US" altLang="zh-CN"/>
                <a:t>=77%</a:t>
              </a:r>
            </a:p>
          </p:txBody>
        </p:sp>
        <p:sp>
          <p:nvSpPr>
            <p:cNvPr id="37911" name="Rectangle 51"/>
            <p:cNvSpPr>
              <a:spLocks noChangeArrowheads="1"/>
            </p:cNvSpPr>
            <p:nvPr/>
          </p:nvSpPr>
          <p:spPr bwMode="auto">
            <a:xfrm>
              <a:off x="2496692" y="4697859"/>
              <a:ext cx="776287" cy="457200"/>
            </a:xfrm>
            <a:prstGeom prst="rect">
              <a:avLst/>
            </a:prstGeom>
            <a:noFill/>
            <a:ln w="9525">
              <a:noFill/>
              <a:miter lim="800000"/>
              <a:headEnd/>
              <a:tailEnd/>
            </a:ln>
            <a:effectLst/>
          </p:spPr>
          <p:txBody>
            <a:bodyPr wrap="none">
              <a:spAutoFit/>
            </a:bodyPr>
            <a:lstStyle/>
            <a:p>
              <a:r>
                <a:rPr lang="en-US" altLang="zh-CN"/>
                <a:t>from</a:t>
              </a:r>
            </a:p>
          </p:txBody>
        </p:sp>
      </p:gr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a:xfrm>
            <a:off x="4317965" y="134643"/>
            <a:ext cx="6429388" cy="911248"/>
          </a:xfrm>
        </p:spPr>
        <p:txBody>
          <a:bodyPr/>
          <a:lstStyle/>
          <a:p>
            <a:pPr eaLnBrk="1" hangingPunct="1">
              <a:defRPr/>
            </a:pPr>
            <a:r>
              <a:rPr lang="en-US" altLang="zh-CN" sz="3200" dirty="0"/>
              <a:t>Calculating cache performance with Increased Clock Rate</a:t>
            </a:r>
          </a:p>
        </p:txBody>
      </p:sp>
      <p:sp>
        <p:nvSpPr>
          <p:cNvPr id="38915" name="AutoShape 3"/>
          <p:cNvSpPr>
            <a:spLocks noGrp="1" noChangeArrowheads="1"/>
          </p:cNvSpPr>
          <p:nvPr>
            <p:ph idx="1"/>
          </p:nvPr>
        </p:nvSpPr>
        <p:spPr>
          <a:xfrm>
            <a:off x="1214099" y="1245682"/>
            <a:ext cx="9966944" cy="2741616"/>
          </a:xfrm>
        </p:spPr>
        <p:txBody>
          <a:bodyPr/>
          <a:lstStyle/>
          <a:p>
            <a:pPr eaLnBrk="1" hangingPunct="1"/>
            <a:r>
              <a:rPr lang="en-US" altLang="zh-CN" sz="2000" i="1" dirty="0"/>
              <a:t>Suppose we increase the performance of the computer in the previous example by doubling its clock rate for same memory system.</a:t>
            </a:r>
          </a:p>
          <a:p>
            <a:pPr eaLnBrk="1" hangingPunct="1"/>
            <a:endParaRPr lang="en-US" altLang="zh-CN" sz="1000" i="1" dirty="0"/>
          </a:p>
          <a:p>
            <a:pPr eaLnBrk="1" hangingPunct="1"/>
            <a:r>
              <a:rPr lang="en-US" altLang="zh-CN" sz="2000" i="1" dirty="0">
                <a:solidFill>
                  <a:srgbClr val="FF3300"/>
                </a:solidFill>
              </a:rPr>
              <a:t>Question : How much faster will the computer be with the faster clock to slow clock?</a:t>
            </a:r>
          </a:p>
          <a:p>
            <a:pPr eaLnBrk="1" hangingPunct="1"/>
            <a:r>
              <a:rPr lang="en-US" altLang="zh-CN" sz="2000" i="1" dirty="0"/>
              <a:t>Answer</a:t>
            </a:r>
          </a:p>
          <a:p>
            <a:pPr eaLnBrk="1" hangingPunct="1">
              <a:buFontTx/>
              <a:buNone/>
            </a:pPr>
            <a:r>
              <a:rPr lang="en-US" altLang="zh-CN" sz="2000" dirty="0">
                <a:latin typeface="Times New Roman" pitchFamily="18" charset="0"/>
              </a:rPr>
              <a:t>Total miss cycles per instruction = (2%</a:t>
            </a:r>
            <a:r>
              <a:rPr lang="en-US" altLang="zh-CN" sz="2000" dirty="0"/>
              <a:t>×200) + 36%×(4%×200)</a:t>
            </a:r>
            <a:r>
              <a:rPr lang="en-US" altLang="zh-CN" sz="2000" dirty="0">
                <a:latin typeface="Times New Roman" pitchFamily="18" charset="0"/>
              </a:rPr>
              <a:t>=6.88</a:t>
            </a:r>
          </a:p>
          <a:p>
            <a:pPr algn="ctr" eaLnBrk="1" hangingPunct="1">
              <a:buFontTx/>
              <a:buNone/>
            </a:pPr>
            <a:r>
              <a:rPr lang="en-US" altLang="zh-CN" sz="2000" dirty="0">
                <a:latin typeface="Times New Roman" pitchFamily="18" charset="0"/>
              </a:rPr>
              <a:t>CPI with cache misses = 2 + 6.88 =8.88</a:t>
            </a:r>
          </a:p>
          <a:p>
            <a:pPr eaLnBrk="1" hangingPunct="1">
              <a:buFontTx/>
              <a:buNone/>
            </a:pPr>
            <a:endParaRPr lang="en-US" altLang="zh-CN" sz="2000" dirty="0">
              <a:latin typeface="Times New Roman" pitchFamily="18" charset="0"/>
            </a:endParaRPr>
          </a:p>
          <a:p>
            <a:pPr eaLnBrk="1" hangingPunct="1"/>
            <a:endParaRPr lang="en-US" altLang="zh-CN" sz="2000" i="1" dirty="0"/>
          </a:p>
        </p:txBody>
      </p:sp>
      <p:grpSp>
        <p:nvGrpSpPr>
          <p:cNvPr id="38916" name="Group 30"/>
          <p:cNvGrpSpPr>
            <a:grpSpLocks/>
          </p:cNvGrpSpPr>
          <p:nvPr/>
        </p:nvGrpSpPr>
        <p:grpSpPr bwMode="auto">
          <a:xfrm>
            <a:off x="1881158" y="3861048"/>
            <a:ext cx="8099425" cy="1439863"/>
            <a:chOff x="1" y="2840"/>
            <a:chExt cx="5102" cy="907"/>
          </a:xfrm>
        </p:grpSpPr>
        <p:grpSp>
          <p:nvGrpSpPr>
            <p:cNvPr id="38918" name="Group 8"/>
            <p:cNvGrpSpPr>
              <a:grpSpLocks/>
            </p:cNvGrpSpPr>
            <p:nvPr/>
          </p:nvGrpSpPr>
          <p:grpSpPr bwMode="auto">
            <a:xfrm>
              <a:off x="1" y="2855"/>
              <a:ext cx="2834" cy="439"/>
              <a:chOff x="137" y="3173"/>
              <a:chExt cx="2834" cy="439"/>
            </a:xfrm>
          </p:grpSpPr>
          <p:sp>
            <p:nvSpPr>
              <p:cNvPr id="38935" name="Text Box 5"/>
              <p:cNvSpPr txBox="1">
                <a:spLocks noChangeArrowheads="1"/>
              </p:cNvSpPr>
              <p:nvPr/>
            </p:nvSpPr>
            <p:spPr bwMode="auto">
              <a:xfrm>
                <a:off x="572" y="3173"/>
                <a:ext cx="2089" cy="231"/>
              </a:xfrm>
              <a:prstGeom prst="rect">
                <a:avLst/>
              </a:prstGeom>
              <a:noFill/>
              <a:ln w="9525">
                <a:noFill/>
                <a:miter lim="800000"/>
                <a:headEnd/>
                <a:tailEnd/>
              </a:ln>
              <a:effectLst/>
            </p:spPr>
            <p:txBody>
              <a:bodyPr>
                <a:spAutoFit/>
              </a:bodyPr>
              <a:lstStyle/>
              <a:p>
                <a:pPr>
                  <a:spcBef>
                    <a:spcPct val="50000"/>
                  </a:spcBef>
                </a:pPr>
                <a:r>
                  <a:rPr lang="en-US" altLang="zh-CN" sz="1800" b="1" dirty="0">
                    <a:latin typeface="Arial" charset="0"/>
                  </a:rPr>
                  <a:t>Performance with fast clock</a:t>
                </a:r>
              </a:p>
            </p:txBody>
          </p:sp>
          <p:sp>
            <p:nvSpPr>
              <p:cNvPr id="38936" name="Line 6"/>
              <p:cNvSpPr>
                <a:spLocks noChangeShapeType="1"/>
              </p:cNvSpPr>
              <p:nvPr/>
            </p:nvSpPr>
            <p:spPr bwMode="auto">
              <a:xfrm flipV="1">
                <a:off x="521" y="3385"/>
                <a:ext cx="2119" cy="15"/>
              </a:xfrm>
              <a:prstGeom prst="line">
                <a:avLst/>
              </a:prstGeom>
              <a:noFill/>
              <a:ln w="28575">
                <a:solidFill>
                  <a:schemeClr val="tx1"/>
                </a:solidFill>
                <a:miter lim="800000"/>
                <a:headEnd/>
                <a:tailEnd/>
              </a:ln>
              <a:effectLst/>
            </p:spPr>
            <p:txBody>
              <a:bodyPr wrap="none"/>
              <a:lstStyle/>
              <a:p>
                <a:endParaRPr lang="zh-CN" altLang="en-US"/>
              </a:p>
            </p:txBody>
          </p:sp>
          <p:sp>
            <p:nvSpPr>
              <p:cNvPr id="38937" name="Text Box 7"/>
              <p:cNvSpPr txBox="1">
                <a:spLocks noChangeArrowheads="1"/>
              </p:cNvSpPr>
              <p:nvPr/>
            </p:nvSpPr>
            <p:spPr bwMode="auto">
              <a:xfrm>
                <a:off x="137" y="3381"/>
                <a:ext cx="2834"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charset="0"/>
                  </a:rPr>
                  <a:t>Performance with slow clock</a:t>
                </a:r>
              </a:p>
            </p:txBody>
          </p:sp>
        </p:grpSp>
        <p:grpSp>
          <p:nvGrpSpPr>
            <p:cNvPr id="38919" name="Group 12"/>
            <p:cNvGrpSpPr>
              <a:grpSpLocks/>
            </p:cNvGrpSpPr>
            <p:nvPr/>
          </p:nvGrpSpPr>
          <p:grpSpPr bwMode="auto">
            <a:xfrm>
              <a:off x="2517" y="2840"/>
              <a:ext cx="2449" cy="439"/>
              <a:chOff x="2880" y="3173"/>
              <a:chExt cx="2449" cy="439"/>
            </a:xfrm>
          </p:grpSpPr>
          <p:sp>
            <p:nvSpPr>
              <p:cNvPr id="38932" name="Text Box 9"/>
              <p:cNvSpPr txBox="1">
                <a:spLocks noChangeArrowheads="1"/>
              </p:cNvSpPr>
              <p:nvPr/>
            </p:nvSpPr>
            <p:spPr bwMode="auto">
              <a:xfrm>
                <a:off x="2987" y="3173"/>
                <a:ext cx="2252"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charset="0"/>
                  </a:rPr>
                  <a:t>Execution time with slow clock</a:t>
                </a:r>
              </a:p>
            </p:txBody>
          </p:sp>
          <p:sp>
            <p:nvSpPr>
              <p:cNvPr id="38933" name="Line 10"/>
              <p:cNvSpPr>
                <a:spLocks noChangeShapeType="1"/>
              </p:cNvSpPr>
              <p:nvPr/>
            </p:nvSpPr>
            <p:spPr bwMode="auto">
              <a:xfrm flipV="1">
                <a:off x="3083" y="3385"/>
                <a:ext cx="2119" cy="15"/>
              </a:xfrm>
              <a:prstGeom prst="line">
                <a:avLst/>
              </a:prstGeom>
              <a:noFill/>
              <a:ln w="28575">
                <a:solidFill>
                  <a:schemeClr val="tx1"/>
                </a:solidFill>
                <a:miter lim="800000"/>
                <a:headEnd/>
                <a:tailEnd/>
              </a:ln>
              <a:effectLst/>
            </p:spPr>
            <p:txBody>
              <a:bodyPr wrap="none"/>
              <a:lstStyle/>
              <a:p>
                <a:endParaRPr lang="zh-CN" altLang="en-US"/>
              </a:p>
            </p:txBody>
          </p:sp>
          <p:sp>
            <p:nvSpPr>
              <p:cNvPr id="38934" name="Text Box 11"/>
              <p:cNvSpPr txBox="1">
                <a:spLocks noChangeArrowheads="1"/>
              </p:cNvSpPr>
              <p:nvPr/>
            </p:nvSpPr>
            <p:spPr bwMode="auto">
              <a:xfrm>
                <a:off x="2880" y="3381"/>
                <a:ext cx="2449"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charset="0"/>
                  </a:rPr>
                  <a:t>Execution time with fast clock</a:t>
                </a:r>
              </a:p>
            </p:txBody>
          </p:sp>
        </p:grpSp>
        <p:grpSp>
          <p:nvGrpSpPr>
            <p:cNvPr id="38920" name="Group 28"/>
            <p:cNvGrpSpPr>
              <a:grpSpLocks/>
            </p:cNvGrpSpPr>
            <p:nvPr/>
          </p:nvGrpSpPr>
          <p:grpSpPr bwMode="auto">
            <a:xfrm>
              <a:off x="1202" y="3308"/>
              <a:ext cx="2404" cy="439"/>
              <a:chOff x="748" y="3626"/>
              <a:chExt cx="2404" cy="439"/>
            </a:xfrm>
          </p:grpSpPr>
          <p:sp>
            <p:nvSpPr>
              <p:cNvPr id="38929" name="Text Box 18"/>
              <p:cNvSpPr txBox="1">
                <a:spLocks noChangeArrowheads="1"/>
              </p:cNvSpPr>
              <p:nvPr/>
            </p:nvSpPr>
            <p:spPr bwMode="auto">
              <a:xfrm>
                <a:off x="827" y="3626"/>
                <a:ext cx="2121" cy="231"/>
              </a:xfrm>
              <a:prstGeom prst="rect">
                <a:avLst/>
              </a:prstGeom>
              <a:noFill/>
              <a:ln w="9525">
                <a:noFill/>
                <a:miter lim="800000"/>
                <a:headEnd/>
                <a:tailEnd/>
              </a:ln>
              <a:effectLst/>
            </p:spPr>
            <p:txBody>
              <a:bodyPr>
                <a:spAutoFit/>
              </a:bodyPr>
              <a:lstStyle/>
              <a:p>
                <a:pPr>
                  <a:spcBef>
                    <a:spcPct val="50000"/>
                  </a:spcBef>
                </a:pPr>
                <a:r>
                  <a:rPr lang="en-US" altLang="zh-CN" sz="1800" b="1"/>
                  <a:t>IC</a:t>
                </a:r>
                <a:r>
                  <a:rPr lang="en-US" altLang="zh-CN" sz="1800" b="1">
                    <a:latin typeface="Arial" charset="0"/>
                  </a:rPr>
                  <a:t>×CPI</a:t>
                </a:r>
                <a:r>
                  <a:rPr lang="en-US" altLang="zh-CN" sz="1800" b="1" baseline="-25000">
                    <a:latin typeface="Arial" charset="0"/>
                  </a:rPr>
                  <a:t>slow clock</a:t>
                </a:r>
                <a:r>
                  <a:rPr lang="en-US" altLang="zh-CN" sz="1800" b="1">
                    <a:latin typeface="Arial" charset="0"/>
                  </a:rPr>
                  <a:t>×Clock cycle</a:t>
                </a:r>
              </a:p>
            </p:txBody>
          </p:sp>
          <p:sp>
            <p:nvSpPr>
              <p:cNvPr id="38930" name="Line 19"/>
              <p:cNvSpPr>
                <a:spLocks noChangeShapeType="1"/>
              </p:cNvSpPr>
              <p:nvPr/>
            </p:nvSpPr>
            <p:spPr bwMode="auto">
              <a:xfrm flipV="1">
                <a:off x="886" y="3838"/>
                <a:ext cx="2016" cy="15"/>
              </a:xfrm>
              <a:prstGeom prst="line">
                <a:avLst/>
              </a:prstGeom>
              <a:noFill/>
              <a:ln w="28575">
                <a:solidFill>
                  <a:schemeClr val="tx1"/>
                </a:solidFill>
                <a:miter lim="800000"/>
                <a:headEnd/>
                <a:tailEnd/>
              </a:ln>
              <a:effectLst/>
            </p:spPr>
            <p:txBody>
              <a:bodyPr wrap="none"/>
              <a:lstStyle/>
              <a:p>
                <a:endParaRPr lang="zh-CN" altLang="en-US"/>
              </a:p>
            </p:txBody>
          </p:sp>
          <p:sp>
            <p:nvSpPr>
              <p:cNvPr id="38931" name="Text Box 20"/>
              <p:cNvSpPr txBox="1">
                <a:spLocks noChangeArrowheads="1"/>
              </p:cNvSpPr>
              <p:nvPr/>
            </p:nvSpPr>
            <p:spPr bwMode="auto">
              <a:xfrm>
                <a:off x="748" y="3834"/>
                <a:ext cx="2404" cy="231"/>
              </a:xfrm>
              <a:prstGeom prst="rect">
                <a:avLst/>
              </a:prstGeom>
              <a:noFill/>
              <a:ln w="9525">
                <a:noFill/>
                <a:miter lim="800000"/>
                <a:headEnd/>
                <a:tailEnd/>
              </a:ln>
              <a:effectLst/>
            </p:spPr>
            <p:txBody>
              <a:bodyPr>
                <a:spAutoFit/>
              </a:bodyPr>
              <a:lstStyle/>
              <a:p>
                <a:pPr>
                  <a:spcBef>
                    <a:spcPct val="50000"/>
                  </a:spcBef>
                </a:pPr>
                <a:r>
                  <a:rPr lang="en-US" altLang="zh-CN" sz="1800" b="1"/>
                  <a:t>IC</a:t>
                </a:r>
                <a:r>
                  <a:rPr lang="en-US" altLang="zh-CN" sz="1800" b="1">
                    <a:latin typeface="Arial" charset="0"/>
                  </a:rPr>
                  <a:t>×CPI</a:t>
                </a:r>
                <a:r>
                  <a:rPr lang="en-US" altLang="zh-CN" sz="1800" b="1" baseline="-25000">
                    <a:latin typeface="Arial" charset="0"/>
                  </a:rPr>
                  <a:t>fast clock</a:t>
                </a:r>
                <a:r>
                  <a:rPr lang="en-US" altLang="zh-CN" sz="1800" b="1">
                    <a:latin typeface="Arial" charset="0"/>
                  </a:rPr>
                  <a:t>×Clock cycle/2</a:t>
                </a:r>
              </a:p>
            </p:txBody>
          </p:sp>
        </p:grpSp>
        <p:grpSp>
          <p:nvGrpSpPr>
            <p:cNvPr id="38921" name="Group 21"/>
            <p:cNvGrpSpPr>
              <a:grpSpLocks/>
            </p:cNvGrpSpPr>
            <p:nvPr/>
          </p:nvGrpSpPr>
          <p:grpSpPr bwMode="auto">
            <a:xfrm>
              <a:off x="3561" y="3308"/>
              <a:ext cx="906" cy="411"/>
              <a:chOff x="1020" y="2069"/>
              <a:chExt cx="1860" cy="475"/>
            </a:xfrm>
          </p:grpSpPr>
          <p:sp>
            <p:nvSpPr>
              <p:cNvPr id="38926" name="Text Box 22"/>
              <p:cNvSpPr txBox="1">
                <a:spLocks noChangeArrowheads="1"/>
              </p:cNvSpPr>
              <p:nvPr/>
            </p:nvSpPr>
            <p:spPr bwMode="auto">
              <a:xfrm>
                <a:off x="1205" y="2069"/>
                <a:ext cx="1445" cy="267"/>
              </a:xfrm>
              <a:prstGeom prst="rect">
                <a:avLst/>
              </a:prstGeom>
              <a:noFill/>
              <a:ln w="9525">
                <a:noFill/>
                <a:miter lim="800000"/>
                <a:headEnd/>
                <a:tailEnd/>
              </a:ln>
              <a:effectLst/>
            </p:spPr>
            <p:txBody>
              <a:bodyPr>
                <a:spAutoFit/>
              </a:bodyPr>
              <a:lstStyle/>
              <a:p>
                <a:pPr>
                  <a:spcBef>
                    <a:spcPct val="50000"/>
                  </a:spcBef>
                </a:pPr>
                <a:r>
                  <a:rPr lang="en-US" altLang="zh-CN" sz="1800" b="1">
                    <a:latin typeface="Arial" charset="0"/>
                  </a:rPr>
                  <a:t>5.44</a:t>
                </a:r>
              </a:p>
            </p:txBody>
          </p:sp>
          <p:sp>
            <p:nvSpPr>
              <p:cNvPr id="38927" name="Line 23"/>
              <p:cNvSpPr>
                <a:spLocks noChangeShapeType="1"/>
              </p:cNvSpPr>
              <p:nvPr/>
            </p:nvSpPr>
            <p:spPr bwMode="auto">
              <a:xfrm>
                <a:off x="1250" y="2296"/>
                <a:ext cx="1358" cy="0"/>
              </a:xfrm>
              <a:prstGeom prst="line">
                <a:avLst/>
              </a:prstGeom>
              <a:noFill/>
              <a:ln w="28575">
                <a:solidFill>
                  <a:schemeClr val="tx1"/>
                </a:solidFill>
                <a:miter lim="800000"/>
                <a:headEnd/>
                <a:tailEnd/>
              </a:ln>
              <a:effectLst/>
            </p:spPr>
            <p:txBody>
              <a:bodyPr wrap="none"/>
              <a:lstStyle/>
              <a:p>
                <a:endParaRPr lang="zh-CN" altLang="en-US"/>
              </a:p>
            </p:txBody>
          </p:sp>
          <p:sp>
            <p:nvSpPr>
              <p:cNvPr id="38928" name="Text Box 24"/>
              <p:cNvSpPr txBox="1">
                <a:spLocks noChangeArrowheads="1"/>
              </p:cNvSpPr>
              <p:nvPr/>
            </p:nvSpPr>
            <p:spPr bwMode="auto">
              <a:xfrm>
                <a:off x="1020" y="2277"/>
                <a:ext cx="1860" cy="267"/>
              </a:xfrm>
              <a:prstGeom prst="rect">
                <a:avLst/>
              </a:prstGeom>
              <a:noFill/>
              <a:ln w="9525">
                <a:noFill/>
                <a:miter lim="800000"/>
                <a:headEnd/>
                <a:tailEnd/>
              </a:ln>
              <a:effectLst/>
            </p:spPr>
            <p:txBody>
              <a:bodyPr>
                <a:spAutoFit/>
              </a:bodyPr>
              <a:lstStyle/>
              <a:p>
                <a:pPr>
                  <a:spcBef>
                    <a:spcPct val="50000"/>
                  </a:spcBef>
                </a:pPr>
                <a:r>
                  <a:rPr lang="en-US" altLang="zh-CN" sz="1800" b="1">
                    <a:latin typeface="Arial" charset="0"/>
                  </a:rPr>
                  <a:t>8.88×1/2</a:t>
                </a:r>
              </a:p>
            </p:txBody>
          </p:sp>
        </p:grpSp>
        <p:sp>
          <p:nvSpPr>
            <p:cNvPr id="38922" name="Text Box 25"/>
            <p:cNvSpPr txBox="1">
              <a:spLocks noChangeArrowheads="1"/>
            </p:cNvSpPr>
            <p:nvPr/>
          </p:nvSpPr>
          <p:spPr bwMode="auto">
            <a:xfrm>
              <a:off x="3334" y="3384"/>
              <a:ext cx="340" cy="288"/>
            </a:xfrm>
            <a:prstGeom prst="rect">
              <a:avLst/>
            </a:prstGeom>
            <a:noFill/>
            <a:ln w="9525">
              <a:noFill/>
              <a:miter lim="800000"/>
              <a:headEnd/>
              <a:tailEnd/>
            </a:ln>
            <a:effectLst/>
          </p:spPr>
          <p:txBody>
            <a:bodyPr>
              <a:spAutoFit/>
            </a:bodyPr>
            <a:lstStyle/>
            <a:p>
              <a:pPr>
                <a:spcBef>
                  <a:spcPct val="50000"/>
                </a:spcBef>
              </a:pPr>
              <a:r>
                <a:rPr lang="en-US" altLang="zh-CN"/>
                <a:t>=</a:t>
              </a:r>
            </a:p>
          </p:txBody>
        </p:sp>
        <p:sp>
          <p:nvSpPr>
            <p:cNvPr id="38923" name="Text Box 26"/>
            <p:cNvSpPr txBox="1">
              <a:spLocks noChangeArrowheads="1"/>
            </p:cNvSpPr>
            <p:nvPr/>
          </p:nvSpPr>
          <p:spPr bwMode="auto">
            <a:xfrm>
              <a:off x="4196" y="3383"/>
              <a:ext cx="907" cy="288"/>
            </a:xfrm>
            <a:prstGeom prst="rect">
              <a:avLst/>
            </a:prstGeom>
            <a:noFill/>
            <a:ln w="9525">
              <a:noFill/>
              <a:miter lim="800000"/>
              <a:headEnd/>
              <a:tailEnd/>
            </a:ln>
            <a:effectLst/>
          </p:spPr>
          <p:txBody>
            <a:bodyPr>
              <a:spAutoFit/>
            </a:bodyPr>
            <a:lstStyle/>
            <a:p>
              <a:pPr>
                <a:spcBef>
                  <a:spcPct val="50000"/>
                </a:spcBef>
              </a:pPr>
              <a:r>
                <a:rPr lang="en-US" altLang="zh-CN"/>
                <a:t>=1.23</a:t>
              </a:r>
            </a:p>
          </p:txBody>
        </p:sp>
        <p:sp>
          <p:nvSpPr>
            <p:cNvPr id="38924" name="Text Box 27"/>
            <p:cNvSpPr txBox="1">
              <a:spLocks noChangeArrowheads="1"/>
            </p:cNvSpPr>
            <p:nvPr/>
          </p:nvSpPr>
          <p:spPr bwMode="auto">
            <a:xfrm>
              <a:off x="1066" y="3384"/>
              <a:ext cx="340" cy="288"/>
            </a:xfrm>
            <a:prstGeom prst="rect">
              <a:avLst/>
            </a:prstGeom>
            <a:noFill/>
            <a:ln w="9525">
              <a:noFill/>
              <a:miter lim="800000"/>
              <a:headEnd/>
              <a:tailEnd/>
            </a:ln>
            <a:effectLst/>
          </p:spPr>
          <p:txBody>
            <a:bodyPr>
              <a:spAutoFit/>
            </a:bodyPr>
            <a:lstStyle/>
            <a:p>
              <a:pPr>
                <a:spcBef>
                  <a:spcPct val="50000"/>
                </a:spcBef>
              </a:pPr>
              <a:r>
                <a:rPr lang="en-US" altLang="zh-CN"/>
                <a:t>=</a:t>
              </a:r>
            </a:p>
          </p:txBody>
        </p:sp>
        <p:sp>
          <p:nvSpPr>
            <p:cNvPr id="38925" name="Text Box 29"/>
            <p:cNvSpPr txBox="1">
              <a:spLocks noChangeArrowheads="1"/>
            </p:cNvSpPr>
            <p:nvPr/>
          </p:nvSpPr>
          <p:spPr bwMode="auto">
            <a:xfrm>
              <a:off x="2426" y="2915"/>
              <a:ext cx="340" cy="288"/>
            </a:xfrm>
            <a:prstGeom prst="rect">
              <a:avLst/>
            </a:prstGeom>
            <a:noFill/>
            <a:ln w="9525">
              <a:noFill/>
              <a:miter lim="800000"/>
              <a:headEnd/>
              <a:tailEnd/>
            </a:ln>
            <a:effectLst/>
          </p:spPr>
          <p:txBody>
            <a:bodyPr>
              <a:spAutoFit/>
            </a:bodyPr>
            <a:lstStyle/>
            <a:p>
              <a:pPr>
                <a:spcBef>
                  <a:spcPct val="50000"/>
                </a:spcBef>
              </a:pPr>
              <a:r>
                <a:rPr lang="en-US" altLang="zh-CN"/>
                <a:t>=</a:t>
              </a:r>
            </a:p>
          </p:txBody>
        </p:sp>
      </p:grpSp>
      <p:sp>
        <p:nvSpPr>
          <p:cNvPr id="38917" name="Text Box 31"/>
          <p:cNvSpPr txBox="1">
            <a:spLocks noChangeArrowheads="1"/>
          </p:cNvSpPr>
          <p:nvPr/>
        </p:nvSpPr>
        <p:spPr bwMode="auto">
          <a:xfrm>
            <a:off x="1881158" y="5500702"/>
            <a:ext cx="9111386" cy="707886"/>
          </a:xfrm>
          <a:prstGeom prst="rect">
            <a:avLst/>
          </a:prstGeom>
          <a:noFill/>
          <a:ln w="9525">
            <a:noFill/>
            <a:miter lim="800000"/>
            <a:headEnd/>
            <a:tailEnd/>
          </a:ln>
          <a:effectLst/>
        </p:spPr>
        <p:txBody>
          <a:bodyPr wrap="square">
            <a:spAutoFit/>
          </a:bodyPr>
          <a:lstStyle/>
          <a:p>
            <a:pPr algn="l">
              <a:spcBef>
                <a:spcPct val="50000"/>
              </a:spcBef>
            </a:pPr>
            <a:r>
              <a:rPr lang="en-US" altLang="zh-CN" sz="2000" b="1" dirty="0">
                <a:solidFill>
                  <a:srgbClr val="FF3300"/>
                </a:solidFill>
                <a:latin typeface="Comic Sans MS" pitchFamily="66" charset="0"/>
              </a:rPr>
              <a:t>This, the computer with the faster clock is about 1.2 times faster rather than 2 time faster.</a:t>
            </a:r>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sz="3200" dirty="0"/>
              <a:t>Calculating Average Memory Access Time </a:t>
            </a:r>
            <a:endParaRPr lang="zh-CN" altLang="en-US" sz="3200" dirty="0"/>
          </a:p>
        </p:txBody>
      </p:sp>
      <p:sp>
        <p:nvSpPr>
          <p:cNvPr id="39939" name="内容占位符 2"/>
          <p:cNvSpPr>
            <a:spLocks noGrp="1"/>
          </p:cNvSpPr>
          <p:nvPr>
            <p:ph idx="1"/>
          </p:nvPr>
        </p:nvSpPr>
        <p:spPr/>
        <p:txBody>
          <a:bodyPr/>
          <a:lstStyle/>
          <a:p>
            <a:pPr eaLnBrk="1" hangingPunct="1"/>
            <a:r>
              <a:rPr lang="en-US" altLang="zh-CN" sz="2400" dirty="0" err="1"/>
              <a:t>AMAT</a:t>
            </a:r>
            <a:r>
              <a:rPr lang="en-US" altLang="zh-CN" sz="2400" dirty="0"/>
              <a:t>= Time for a hit + Miss rate x Miss penalty </a:t>
            </a:r>
          </a:p>
          <a:p>
            <a:pPr eaLnBrk="1" hangingPunct="1"/>
            <a:endParaRPr lang="en-US" altLang="zh-CN" sz="2400" dirty="0" smtClean="0"/>
          </a:p>
          <a:p>
            <a:pPr eaLnBrk="1" hangingPunct="1"/>
            <a:r>
              <a:rPr lang="en-US" altLang="zh-CN" sz="2400" dirty="0" smtClean="0"/>
              <a:t>Find </a:t>
            </a:r>
            <a:r>
              <a:rPr lang="en-US" altLang="zh-CN" sz="2400" dirty="0"/>
              <a:t>the AMAT for a processor with a 1 ns clock cycle time, a miss penalty of 20 clock cycles, a miss rate of 0.05 misses per instruction, and a cache access time (including hit detection) of 1 clock cycle. Assume that the read and write miss penalties are the same and ignore other write stalls. </a:t>
            </a:r>
          </a:p>
          <a:p>
            <a:pPr eaLnBrk="1" hangingPunct="1"/>
            <a:endParaRPr lang="en-US" altLang="zh-CN" sz="2400" dirty="0"/>
          </a:p>
          <a:p>
            <a:pPr eaLnBrk="1" hangingPunct="1"/>
            <a:r>
              <a:rPr lang="en-US" altLang="zh-CN" sz="2400" dirty="0" err="1"/>
              <a:t>AMAT</a:t>
            </a:r>
            <a:r>
              <a:rPr lang="en-US" altLang="zh-CN" sz="2400" dirty="0"/>
              <a:t>= 1 +0.05 x 20 = 2 clock cycles </a:t>
            </a:r>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zh-CN" altLang="en-US" sz="2400" dirty="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a:xfrm>
            <a:off x="4452926" y="214290"/>
            <a:ext cx="6467487" cy="785818"/>
          </a:xfrm>
        </p:spPr>
        <p:txBody>
          <a:bodyPr/>
          <a:lstStyle/>
          <a:p>
            <a:pPr eaLnBrk="1" hangingPunct="1">
              <a:defRPr/>
            </a:pPr>
            <a:r>
              <a:rPr lang="en-US" altLang="zh-CN" sz="2800" dirty="0"/>
              <a:t>Reducing cache misses by more flexible placement of blocks</a:t>
            </a:r>
          </a:p>
        </p:txBody>
      </p:sp>
      <p:sp>
        <p:nvSpPr>
          <p:cNvPr id="40963" name="AutoShape 3"/>
          <p:cNvSpPr>
            <a:spLocks noGrp="1" noChangeArrowheads="1"/>
          </p:cNvSpPr>
          <p:nvPr>
            <p:ph idx="1"/>
          </p:nvPr>
        </p:nvSpPr>
        <p:spPr>
          <a:xfrm>
            <a:off x="1847850" y="1484313"/>
            <a:ext cx="8382000" cy="3078162"/>
          </a:xfrm>
        </p:spPr>
        <p:txBody>
          <a:bodyPr/>
          <a:lstStyle/>
          <a:p>
            <a:pPr eaLnBrk="1" hangingPunct="1">
              <a:buSzTx/>
              <a:buFontTx/>
              <a:buNone/>
            </a:pPr>
            <a:r>
              <a:rPr lang="en-US" altLang="zh-CN" sz="2800" dirty="0">
                <a:solidFill>
                  <a:srgbClr val="000000"/>
                </a:solidFill>
                <a:latin typeface="Comic Sans MS" pitchFamily="66" charset="0"/>
              </a:rPr>
              <a:t>(1) The disadvantage of a direct-mapped cache</a:t>
            </a:r>
          </a:p>
          <a:p>
            <a:pPr eaLnBrk="1" hangingPunct="1">
              <a:buSzTx/>
              <a:buFontTx/>
              <a:buNone/>
            </a:pPr>
            <a:r>
              <a:rPr lang="en-US" altLang="zh-CN" sz="2800" dirty="0">
                <a:solidFill>
                  <a:srgbClr val="000000"/>
                </a:solidFill>
                <a:latin typeface="Comic Sans MS" pitchFamily="66" charset="0"/>
              </a:rPr>
              <a:t>(2) The basics of a set-associative cache</a:t>
            </a:r>
          </a:p>
          <a:p>
            <a:pPr eaLnBrk="1" hangingPunct="1">
              <a:buSzTx/>
              <a:buFontTx/>
              <a:buNone/>
            </a:pPr>
            <a:r>
              <a:rPr lang="en-US" altLang="zh-CN" sz="2800" dirty="0">
                <a:solidFill>
                  <a:srgbClr val="000000"/>
                </a:solidFill>
                <a:latin typeface="Comic Sans MS" pitchFamily="66" charset="0"/>
              </a:rPr>
              <a:t>(3) Miss rate versus set-associative</a:t>
            </a:r>
          </a:p>
          <a:p>
            <a:pPr eaLnBrk="1" hangingPunct="1">
              <a:buSzTx/>
              <a:buFontTx/>
              <a:buNone/>
            </a:pPr>
            <a:r>
              <a:rPr lang="en-US" altLang="zh-CN" sz="2800" dirty="0">
                <a:solidFill>
                  <a:srgbClr val="000000"/>
                </a:solidFill>
                <a:latin typeface="Comic Sans MS" pitchFamily="66" charset="0"/>
              </a:rPr>
              <a:t>(4) Locating a block in the set-associative cache</a:t>
            </a:r>
          </a:p>
          <a:p>
            <a:pPr eaLnBrk="1" hangingPunct="1">
              <a:buSzTx/>
              <a:buFontTx/>
              <a:buNone/>
            </a:pPr>
            <a:r>
              <a:rPr lang="en-US" altLang="zh-CN" sz="2800" dirty="0">
                <a:solidFill>
                  <a:srgbClr val="000000"/>
                </a:solidFill>
                <a:latin typeface="Comic Sans MS" pitchFamily="66" charset="0"/>
              </a:rPr>
              <a:t>(5) Size of tags versus set associative</a:t>
            </a:r>
          </a:p>
          <a:p>
            <a:pPr eaLnBrk="1" hangingPunct="1">
              <a:buSzTx/>
              <a:buFontTx/>
              <a:buNone/>
            </a:pPr>
            <a:r>
              <a:rPr lang="en-US" altLang="zh-CN" sz="2800" dirty="0">
                <a:solidFill>
                  <a:srgbClr val="000000"/>
                </a:solidFill>
                <a:latin typeface="Comic Sans MS" pitchFamily="66" charset="0"/>
              </a:rPr>
              <a:t>(6) Choosing which block to replace</a:t>
            </a:r>
          </a:p>
        </p:txBody>
      </p:sp>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lstStyle/>
          <a:p>
            <a:pPr eaLnBrk="1" hangingPunct="1">
              <a:defRPr/>
            </a:pPr>
            <a:r>
              <a:rPr lang="en-US" altLang="zh-CN" sz="3400"/>
              <a:t>The disadvantage of a direct-mapped cache</a:t>
            </a:r>
          </a:p>
        </p:txBody>
      </p:sp>
      <p:sp>
        <p:nvSpPr>
          <p:cNvPr id="41987" name="AutoShape 3"/>
          <p:cNvSpPr>
            <a:spLocks noGrp="1" noChangeArrowheads="1"/>
          </p:cNvSpPr>
          <p:nvPr>
            <p:ph idx="1"/>
          </p:nvPr>
        </p:nvSpPr>
        <p:spPr>
          <a:xfrm>
            <a:off x="1738282" y="4338638"/>
            <a:ext cx="8382000" cy="2519363"/>
          </a:xfrm>
        </p:spPr>
        <p:txBody>
          <a:bodyPr/>
          <a:lstStyle/>
          <a:p>
            <a:pPr eaLnBrk="1" hangingPunct="1"/>
            <a:r>
              <a:rPr lang="en-US" altLang="zh-CN" sz="2000" dirty="0"/>
              <a:t>If the CPU requires the following memory units sequentially: word  0, word 8 and word 0. Word  0 and  word 8 both are mapped to cache block 0, so the third access will be a miss. </a:t>
            </a:r>
          </a:p>
          <a:p>
            <a:pPr eaLnBrk="1" hangingPunct="1"/>
            <a:r>
              <a:rPr lang="en-US" altLang="zh-CN" sz="2000" dirty="0"/>
              <a:t>But obviously, if one memory block can be placed in </a:t>
            </a:r>
            <a:r>
              <a:rPr lang="en-US" altLang="zh-CN" sz="2000" dirty="0">
                <a:solidFill>
                  <a:srgbClr val="FF3300"/>
                </a:solidFill>
              </a:rPr>
              <a:t>any</a:t>
            </a:r>
            <a:r>
              <a:rPr lang="en-US" altLang="zh-CN" sz="2000" dirty="0"/>
              <a:t> cache block , the miss can be avoided. So, there is possibility that the miss rate can be improved.</a:t>
            </a:r>
          </a:p>
        </p:txBody>
      </p:sp>
      <p:grpSp>
        <p:nvGrpSpPr>
          <p:cNvPr id="41988" name="Group 291"/>
          <p:cNvGrpSpPr>
            <a:grpSpLocks/>
          </p:cNvGrpSpPr>
          <p:nvPr/>
        </p:nvGrpSpPr>
        <p:grpSpPr bwMode="auto">
          <a:xfrm>
            <a:off x="2666976" y="1428738"/>
            <a:ext cx="6858048" cy="2813615"/>
            <a:chOff x="671" y="708"/>
            <a:chExt cx="4443" cy="2146"/>
          </a:xfrm>
        </p:grpSpPr>
        <p:sp>
          <p:nvSpPr>
            <p:cNvPr id="41989" name="Line 149"/>
            <p:cNvSpPr>
              <a:spLocks noChangeShapeType="1"/>
            </p:cNvSpPr>
            <p:nvPr/>
          </p:nvSpPr>
          <p:spPr bwMode="auto">
            <a:xfrm>
              <a:off x="3262" y="1051"/>
              <a:ext cx="3" cy="655"/>
            </a:xfrm>
            <a:prstGeom prst="line">
              <a:avLst/>
            </a:prstGeom>
            <a:noFill/>
            <a:ln w="22225">
              <a:solidFill>
                <a:srgbClr val="000000"/>
              </a:solidFill>
              <a:round/>
              <a:headEnd/>
              <a:tailEnd/>
            </a:ln>
          </p:spPr>
          <p:txBody>
            <a:bodyPr/>
            <a:lstStyle/>
            <a:p>
              <a:endParaRPr lang="zh-CN" altLang="en-US"/>
            </a:p>
          </p:txBody>
        </p:sp>
        <p:sp>
          <p:nvSpPr>
            <p:cNvPr id="41990" name="Line 150"/>
            <p:cNvSpPr>
              <a:spLocks noChangeShapeType="1"/>
            </p:cNvSpPr>
            <p:nvPr/>
          </p:nvSpPr>
          <p:spPr bwMode="auto">
            <a:xfrm>
              <a:off x="2853" y="1051"/>
              <a:ext cx="1" cy="655"/>
            </a:xfrm>
            <a:prstGeom prst="line">
              <a:avLst/>
            </a:prstGeom>
            <a:noFill/>
            <a:ln w="22225">
              <a:solidFill>
                <a:srgbClr val="000000"/>
              </a:solidFill>
              <a:round/>
              <a:headEnd/>
              <a:tailEnd/>
            </a:ln>
          </p:spPr>
          <p:txBody>
            <a:bodyPr/>
            <a:lstStyle/>
            <a:p>
              <a:endParaRPr lang="zh-CN" altLang="en-US"/>
            </a:p>
          </p:txBody>
        </p:sp>
        <p:sp>
          <p:nvSpPr>
            <p:cNvPr id="41991" name="Line 151"/>
            <p:cNvSpPr>
              <a:spLocks noChangeShapeType="1"/>
            </p:cNvSpPr>
            <p:nvPr/>
          </p:nvSpPr>
          <p:spPr bwMode="auto">
            <a:xfrm>
              <a:off x="2713" y="1051"/>
              <a:ext cx="3" cy="655"/>
            </a:xfrm>
            <a:prstGeom prst="line">
              <a:avLst/>
            </a:prstGeom>
            <a:noFill/>
            <a:ln w="22225">
              <a:solidFill>
                <a:srgbClr val="000000"/>
              </a:solidFill>
              <a:round/>
              <a:headEnd/>
              <a:tailEnd/>
            </a:ln>
          </p:spPr>
          <p:txBody>
            <a:bodyPr/>
            <a:lstStyle/>
            <a:p>
              <a:endParaRPr lang="zh-CN" altLang="en-US"/>
            </a:p>
          </p:txBody>
        </p:sp>
        <p:sp>
          <p:nvSpPr>
            <p:cNvPr id="41992" name="Freeform 152"/>
            <p:cNvSpPr>
              <a:spLocks/>
            </p:cNvSpPr>
            <p:nvPr/>
          </p:nvSpPr>
          <p:spPr bwMode="auto">
            <a:xfrm>
              <a:off x="2299" y="1051"/>
              <a:ext cx="140" cy="655"/>
            </a:xfrm>
            <a:custGeom>
              <a:avLst/>
              <a:gdLst>
                <a:gd name="T0" fmla="*/ 0 w 140"/>
                <a:gd name="T1" fmla="*/ 655 h 655"/>
                <a:gd name="T2" fmla="*/ 0 w 140"/>
                <a:gd name="T3" fmla="*/ 0 h 655"/>
                <a:gd name="T4" fmla="*/ 140 w 140"/>
                <a:gd name="T5" fmla="*/ 0 h 655"/>
                <a:gd name="T6" fmla="*/ 140 w 140"/>
                <a:gd name="T7" fmla="*/ 655 h 655"/>
                <a:gd name="T8" fmla="*/ 0 w 140"/>
                <a:gd name="T9" fmla="*/ 655 h 655"/>
                <a:gd name="T10" fmla="*/ 0 w 140"/>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655">
                  <a:moveTo>
                    <a:pt x="0" y="655"/>
                  </a:moveTo>
                  <a:lnTo>
                    <a:pt x="0" y="0"/>
                  </a:lnTo>
                  <a:lnTo>
                    <a:pt x="140" y="0"/>
                  </a:lnTo>
                  <a:lnTo>
                    <a:pt x="140" y="655"/>
                  </a:lnTo>
                  <a:lnTo>
                    <a:pt x="0" y="655"/>
                  </a:lnTo>
                  <a:close/>
                </a:path>
              </a:pathLst>
            </a:custGeom>
            <a:solidFill>
              <a:srgbClr val="EB7500"/>
            </a:solidFill>
            <a:ln w="9525">
              <a:noFill/>
              <a:round/>
              <a:headEnd/>
              <a:tailEnd/>
            </a:ln>
          </p:spPr>
          <p:txBody>
            <a:bodyPr/>
            <a:lstStyle/>
            <a:p>
              <a:endParaRPr lang="zh-CN" altLang="en-US"/>
            </a:p>
          </p:txBody>
        </p:sp>
        <p:sp>
          <p:nvSpPr>
            <p:cNvPr id="41993" name="Freeform 153"/>
            <p:cNvSpPr>
              <a:spLocks/>
            </p:cNvSpPr>
            <p:nvPr/>
          </p:nvSpPr>
          <p:spPr bwMode="auto">
            <a:xfrm>
              <a:off x="2989" y="1051"/>
              <a:ext cx="140" cy="655"/>
            </a:xfrm>
            <a:custGeom>
              <a:avLst/>
              <a:gdLst>
                <a:gd name="T0" fmla="*/ 0 w 140"/>
                <a:gd name="T1" fmla="*/ 655 h 655"/>
                <a:gd name="T2" fmla="*/ 0 w 140"/>
                <a:gd name="T3" fmla="*/ 0 h 655"/>
                <a:gd name="T4" fmla="*/ 140 w 140"/>
                <a:gd name="T5" fmla="*/ 0 h 655"/>
                <a:gd name="T6" fmla="*/ 140 w 140"/>
                <a:gd name="T7" fmla="*/ 655 h 655"/>
                <a:gd name="T8" fmla="*/ 0 w 140"/>
                <a:gd name="T9" fmla="*/ 655 h 655"/>
                <a:gd name="T10" fmla="*/ 0 w 140"/>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655">
                  <a:moveTo>
                    <a:pt x="0" y="655"/>
                  </a:moveTo>
                  <a:lnTo>
                    <a:pt x="0" y="0"/>
                  </a:lnTo>
                  <a:lnTo>
                    <a:pt x="140" y="0"/>
                  </a:lnTo>
                  <a:lnTo>
                    <a:pt x="140" y="655"/>
                  </a:lnTo>
                  <a:lnTo>
                    <a:pt x="0" y="655"/>
                  </a:lnTo>
                </a:path>
              </a:pathLst>
            </a:custGeom>
            <a:noFill/>
            <a:ln w="22225">
              <a:solidFill>
                <a:srgbClr val="000000"/>
              </a:solidFill>
              <a:prstDash val="solid"/>
              <a:round/>
              <a:headEnd/>
              <a:tailEnd/>
            </a:ln>
          </p:spPr>
          <p:txBody>
            <a:bodyPr/>
            <a:lstStyle/>
            <a:p>
              <a:endParaRPr lang="zh-CN" altLang="en-US"/>
            </a:p>
          </p:txBody>
        </p:sp>
        <p:sp>
          <p:nvSpPr>
            <p:cNvPr id="41994" name="Freeform 154"/>
            <p:cNvSpPr>
              <a:spLocks/>
            </p:cNvSpPr>
            <p:nvPr/>
          </p:nvSpPr>
          <p:spPr bwMode="auto">
            <a:xfrm>
              <a:off x="2440" y="1051"/>
              <a:ext cx="137" cy="655"/>
            </a:xfrm>
            <a:custGeom>
              <a:avLst/>
              <a:gdLst>
                <a:gd name="T0" fmla="*/ 0 w 137"/>
                <a:gd name="T1" fmla="*/ 655 h 655"/>
                <a:gd name="T2" fmla="*/ 0 w 137"/>
                <a:gd name="T3" fmla="*/ 0 h 655"/>
                <a:gd name="T4" fmla="*/ 137 w 137"/>
                <a:gd name="T5" fmla="*/ 0 h 655"/>
                <a:gd name="T6" fmla="*/ 137 w 137"/>
                <a:gd name="T7" fmla="*/ 655 h 655"/>
                <a:gd name="T8" fmla="*/ 0 w 137"/>
                <a:gd name="T9" fmla="*/ 655 h 655"/>
                <a:gd name="T10" fmla="*/ 0 w 137"/>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7" h="655">
                  <a:moveTo>
                    <a:pt x="0" y="655"/>
                  </a:moveTo>
                  <a:lnTo>
                    <a:pt x="0" y="0"/>
                  </a:lnTo>
                  <a:lnTo>
                    <a:pt x="137" y="0"/>
                  </a:lnTo>
                  <a:lnTo>
                    <a:pt x="137" y="655"/>
                  </a:lnTo>
                  <a:lnTo>
                    <a:pt x="0" y="655"/>
                  </a:lnTo>
                  <a:close/>
                </a:path>
              </a:pathLst>
            </a:custGeom>
            <a:solidFill>
              <a:srgbClr val="CCCCCC"/>
            </a:solidFill>
            <a:ln w="9525">
              <a:noFill/>
              <a:round/>
              <a:headEnd/>
              <a:tailEnd/>
            </a:ln>
          </p:spPr>
          <p:txBody>
            <a:bodyPr/>
            <a:lstStyle/>
            <a:p>
              <a:endParaRPr lang="zh-CN" altLang="en-US"/>
            </a:p>
          </p:txBody>
        </p:sp>
        <p:sp>
          <p:nvSpPr>
            <p:cNvPr id="41995" name="Freeform 155"/>
            <p:cNvSpPr>
              <a:spLocks/>
            </p:cNvSpPr>
            <p:nvPr/>
          </p:nvSpPr>
          <p:spPr bwMode="auto">
            <a:xfrm>
              <a:off x="2440" y="1051"/>
              <a:ext cx="137" cy="655"/>
            </a:xfrm>
            <a:custGeom>
              <a:avLst/>
              <a:gdLst>
                <a:gd name="T0" fmla="*/ 0 w 137"/>
                <a:gd name="T1" fmla="*/ 655 h 655"/>
                <a:gd name="T2" fmla="*/ 0 w 137"/>
                <a:gd name="T3" fmla="*/ 0 h 655"/>
                <a:gd name="T4" fmla="*/ 137 w 137"/>
                <a:gd name="T5" fmla="*/ 0 h 655"/>
                <a:gd name="T6" fmla="*/ 137 w 137"/>
                <a:gd name="T7" fmla="*/ 655 h 655"/>
                <a:gd name="T8" fmla="*/ 0 w 137"/>
                <a:gd name="T9" fmla="*/ 655 h 655"/>
                <a:gd name="T10" fmla="*/ 0 w 137"/>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7" h="655">
                  <a:moveTo>
                    <a:pt x="0" y="655"/>
                  </a:moveTo>
                  <a:lnTo>
                    <a:pt x="0" y="0"/>
                  </a:lnTo>
                  <a:lnTo>
                    <a:pt x="137" y="0"/>
                  </a:lnTo>
                  <a:lnTo>
                    <a:pt x="137" y="655"/>
                  </a:lnTo>
                  <a:lnTo>
                    <a:pt x="0" y="655"/>
                  </a:lnTo>
                </a:path>
              </a:pathLst>
            </a:custGeom>
            <a:noFill/>
            <a:ln w="22225">
              <a:solidFill>
                <a:srgbClr val="000000"/>
              </a:solidFill>
              <a:prstDash val="solid"/>
              <a:round/>
              <a:headEnd/>
              <a:tailEnd/>
            </a:ln>
          </p:spPr>
          <p:txBody>
            <a:bodyPr/>
            <a:lstStyle/>
            <a:p>
              <a:endParaRPr lang="zh-CN" altLang="en-US"/>
            </a:p>
          </p:txBody>
        </p:sp>
        <p:sp>
          <p:nvSpPr>
            <p:cNvPr id="41996" name="Freeform 156"/>
            <p:cNvSpPr>
              <a:spLocks/>
            </p:cNvSpPr>
            <p:nvPr/>
          </p:nvSpPr>
          <p:spPr bwMode="auto">
            <a:xfrm>
              <a:off x="2304" y="1051"/>
              <a:ext cx="1088" cy="655"/>
            </a:xfrm>
            <a:custGeom>
              <a:avLst/>
              <a:gdLst>
                <a:gd name="T0" fmla="*/ 1088 w 1088"/>
                <a:gd name="T1" fmla="*/ 655 h 655"/>
                <a:gd name="T2" fmla="*/ 1088 w 1088"/>
                <a:gd name="T3" fmla="*/ 0 h 655"/>
                <a:gd name="T4" fmla="*/ 0 w 1088"/>
                <a:gd name="T5" fmla="*/ 0 h 655"/>
                <a:gd name="T6" fmla="*/ 0 w 1088"/>
                <a:gd name="T7" fmla="*/ 655 h 655"/>
                <a:gd name="T8" fmla="*/ 1088 w 1088"/>
                <a:gd name="T9" fmla="*/ 655 h 655"/>
                <a:gd name="T10" fmla="*/ 1088 w 1088"/>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8" h="655">
                  <a:moveTo>
                    <a:pt x="1088" y="655"/>
                  </a:moveTo>
                  <a:lnTo>
                    <a:pt x="1088" y="0"/>
                  </a:lnTo>
                  <a:lnTo>
                    <a:pt x="0" y="0"/>
                  </a:lnTo>
                  <a:lnTo>
                    <a:pt x="0" y="655"/>
                  </a:lnTo>
                  <a:lnTo>
                    <a:pt x="1088" y="655"/>
                  </a:lnTo>
                </a:path>
              </a:pathLst>
            </a:custGeom>
            <a:noFill/>
            <a:ln w="22225">
              <a:solidFill>
                <a:srgbClr val="000000"/>
              </a:solidFill>
              <a:prstDash val="solid"/>
              <a:round/>
              <a:headEnd/>
              <a:tailEnd/>
            </a:ln>
          </p:spPr>
          <p:txBody>
            <a:bodyPr/>
            <a:lstStyle/>
            <a:p>
              <a:endParaRPr lang="zh-CN" altLang="en-US"/>
            </a:p>
          </p:txBody>
        </p:sp>
        <p:sp>
          <p:nvSpPr>
            <p:cNvPr id="41997" name="Rectangle 157"/>
            <p:cNvSpPr>
              <a:spLocks noChangeArrowheads="1"/>
            </p:cNvSpPr>
            <p:nvPr/>
          </p:nvSpPr>
          <p:spPr bwMode="auto">
            <a:xfrm>
              <a:off x="743"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1998" name="Rectangle 158"/>
            <p:cNvSpPr>
              <a:spLocks noChangeArrowheads="1"/>
            </p:cNvSpPr>
            <p:nvPr/>
          </p:nvSpPr>
          <p:spPr bwMode="auto">
            <a:xfrm>
              <a:off x="805"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1999" name="Rectangle 159"/>
            <p:cNvSpPr>
              <a:spLocks noChangeArrowheads="1"/>
            </p:cNvSpPr>
            <p:nvPr/>
          </p:nvSpPr>
          <p:spPr bwMode="auto">
            <a:xfrm>
              <a:off x="869"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000" name="Rectangle 160"/>
            <p:cNvSpPr>
              <a:spLocks noChangeArrowheads="1"/>
            </p:cNvSpPr>
            <p:nvPr/>
          </p:nvSpPr>
          <p:spPr bwMode="auto">
            <a:xfrm>
              <a:off x="931"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001" name="Rectangle 161"/>
            <p:cNvSpPr>
              <a:spLocks noChangeArrowheads="1"/>
            </p:cNvSpPr>
            <p:nvPr/>
          </p:nvSpPr>
          <p:spPr bwMode="auto">
            <a:xfrm>
              <a:off x="995"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002" name="Line 162"/>
            <p:cNvSpPr>
              <a:spLocks noChangeShapeType="1"/>
            </p:cNvSpPr>
            <p:nvPr/>
          </p:nvSpPr>
          <p:spPr bwMode="auto">
            <a:xfrm>
              <a:off x="4520" y="1896"/>
              <a:ext cx="1" cy="655"/>
            </a:xfrm>
            <a:prstGeom prst="line">
              <a:avLst/>
            </a:prstGeom>
            <a:noFill/>
            <a:ln w="22225">
              <a:solidFill>
                <a:srgbClr val="000000"/>
              </a:solidFill>
              <a:round/>
              <a:headEnd/>
              <a:tailEnd/>
            </a:ln>
          </p:spPr>
          <p:txBody>
            <a:bodyPr/>
            <a:lstStyle/>
            <a:p>
              <a:endParaRPr lang="zh-CN" altLang="en-US"/>
            </a:p>
          </p:txBody>
        </p:sp>
        <p:sp>
          <p:nvSpPr>
            <p:cNvPr id="42003" name="Line 163"/>
            <p:cNvSpPr>
              <a:spLocks noChangeShapeType="1"/>
            </p:cNvSpPr>
            <p:nvPr/>
          </p:nvSpPr>
          <p:spPr bwMode="auto">
            <a:xfrm>
              <a:off x="4384" y="1896"/>
              <a:ext cx="1" cy="655"/>
            </a:xfrm>
            <a:prstGeom prst="line">
              <a:avLst/>
            </a:prstGeom>
            <a:noFill/>
            <a:ln w="22225">
              <a:solidFill>
                <a:srgbClr val="000000"/>
              </a:solidFill>
              <a:round/>
              <a:headEnd/>
              <a:tailEnd/>
            </a:ln>
          </p:spPr>
          <p:txBody>
            <a:bodyPr/>
            <a:lstStyle/>
            <a:p>
              <a:endParaRPr lang="zh-CN" altLang="en-US"/>
            </a:p>
          </p:txBody>
        </p:sp>
        <p:sp>
          <p:nvSpPr>
            <p:cNvPr id="42004" name="Line 164"/>
            <p:cNvSpPr>
              <a:spLocks noChangeShapeType="1"/>
            </p:cNvSpPr>
            <p:nvPr/>
          </p:nvSpPr>
          <p:spPr bwMode="auto">
            <a:xfrm>
              <a:off x="3971" y="1896"/>
              <a:ext cx="1" cy="655"/>
            </a:xfrm>
            <a:prstGeom prst="line">
              <a:avLst/>
            </a:prstGeom>
            <a:noFill/>
            <a:ln w="22225">
              <a:solidFill>
                <a:srgbClr val="000000"/>
              </a:solidFill>
              <a:round/>
              <a:headEnd/>
              <a:tailEnd/>
            </a:ln>
          </p:spPr>
          <p:txBody>
            <a:bodyPr/>
            <a:lstStyle/>
            <a:p>
              <a:endParaRPr lang="zh-CN" altLang="en-US"/>
            </a:p>
          </p:txBody>
        </p:sp>
        <p:sp>
          <p:nvSpPr>
            <p:cNvPr id="42005" name="Line 165"/>
            <p:cNvSpPr>
              <a:spLocks noChangeShapeType="1"/>
            </p:cNvSpPr>
            <p:nvPr/>
          </p:nvSpPr>
          <p:spPr bwMode="auto">
            <a:xfrm>
              <a:off x="3831" y="1896"/>
              <a:ext cx="4" cy="655"/>
            </a:xfrm>
            <a:prstGeom prst="line">
              <a:avLst/>
            </a:prstGeom>
            <a:noFill/>
            <a:ln w="22225">
              <a:solidFill>
                <a:srgbClr val="000000"/>
              </a:solidFill>
              <a:round/>
              <a:headEnd/>
              <a:tailEnd/>
            </a:ln>
          </p:spPr>
          <p:txBody>
            <a:bodyPr/>
            <a:lstStyle/>
            <a:p>
              <a:endParaRPr lang="zh-CN" altLang="en-US"/>
            </a:p>
          </p:txBody>
        </p:sp>
        <p:sp>
          <p:nvSpPr>
            <p:cNvPr id="42006" name="Line 166"/>
            <p:cNvSpPr>
              <a:spLocks noChangeShapeType="1"/>
            </p:cNvSpPr>
            <p:nvPr/>
          </p:nvSpPr>
          <p:spPr bwMode="auto">
            <a:xfrm>
              <a:off x="3422" y="1896"/>
              <a:ext cx="1" cy="655"/>
            </a:xfrm>
            <a:prstGeom prst="line">
              <a:avLst/>
            </a:prstGeom>
            <a:noFill/>
            <a:ln w="22225">
              <a:solidFill>
                <a:srgbClr val="000000"/>
              </a:solidFill>
              <a:round/>
              <a:headEnd/>
              <a:tailEnd/>
            </a:ln>
          </p:spPr>
          <p:txBody>
            <a:bodyPr/>
            <a:lstStyle/>
            <a:p>
              <a:endParaRPr lang="zh-CN" altLang="en-US"/>
            </a:p>
          </p:txBody>
        </p:sp>
        <p:sp>
          <p:nvSpPr>
            <p:cNvPr id="42007" name="Line 167"/>
            <p:cNvSpPr>
              <a:spLocks noChangeShapeType="1"/>
            </p:cNvSpPr>
            <p:nvPr/>
          </p:nvSpPr>
          <p:spPr bwMode="auto">
            <a:xfrm>
              <a:off x="3283" y="1896"/>
              <a:ext cx="3" cy="655"/>
            </a:xfrm>
            <a:prstGeom prst="line">
              <a:avLst/>
            </a:prstGeom>
            <a:noFill/>
            <a:ln w="22225">
              <a:solidFill>
                <a:srgbClr val="000000"/>
              </a:solidFill>
              <a:round/>
              <a:headEnd/>
              <a:tailEnd/>
            </a:ln>
          </p:spPr>
          <p:txBody>
            <a:bodyPr/>
            <a:lstStyle/>
            <a:p>
              <a:endParaRPr lang="zh-CN" altLang="en-US"/>
            </a:p>
          </p:txBody>
        </p:sp>
        <p:sp>
          <p:nvSpPr>
            <p:cNvPr id="42008" name="Line 168"/>
            <p:cNvSpPr>
              <a:spLocks noChangeShapeType="1"/>
            </p:cNvSpPr>
            <p:nvPr/>
          </p:nvSpPr>
          <p:spPr bwMode="auto">
            <a:xfrm>
              <a:off x="2870" y="1896"/>
              <a:ext cx="3" cy="655"/>
            </a:xfrm>
            <a:prstGeom prst="line">
              <a:avLst/>
            </a:prstGeom>
            <a:noFill/>
            <a:ln w="22225">
              <a:solidFill>
                <a:srgbClr val="000000"/>
              </a:solidFill>
              <a:round/>
              <a:headEnd/>
              <a:tailEnd/>
            </a:ln>
          </p:spPr>
          <p:txBody>
            <a:bodyPr/>
            <a:lstStyle/>
            <a:p>
              <a:endParaRPr lang="zh-CN" altLang="en-US"/>
            </a:p>
          </p:txBody>
        </p:sp>
        <p:sp>
          <p:nvSpPr>
            <p:cNvPr id="42009" name="Line 169"/>
            <p:cNvSpPr>
              <a:spLocks noChangeShapeType="1"/>
            </p:cNvSpPr>
            <p:nvPr/>
          </p:nvSpPr>
          <p:spPr bwMode="auto">
            <a:xfrm>
              <a:off x="2734" y="1896"/>
              <a:ext cx="1" cy="655"/>
            </a:xfrm>
            <a:prstGeom prst="line">
              <a:avLst/>
            </a:prstGeom>
            <a:noFill/>
            <a:ln w="22225">
              <a:solidFill>
                <a:srgbClr val="000000"/>
              </a:solidFill>
              <a:round/>
              <a:headEnd/>
              <a:tailEnd/>
            </a:ln>
          </p:spPr>
          <p:txBody>
            <a:bodyPr/>
            <a:lstStyle/>
            <a:p>
              <a:endParaRPr lang="zh-CN" altLang="en-US"/>
            </a:p>
          </p:txBody>
        </p:sp>
        <p:sp>
          <p:nvSpPr>
            <p:cNvPr id="42010" name="Line 170"/>
            <p:cNvSpPr>
              <a:spLocks noChangeShapeType="1"/>
            </p:cNvSpPr>
            <p:nvPr/>
          </p:nvSpPr>
          <p:spPr bwMode="auto">
            <a:xfrm>
              <a:off x="2321" y="1896"/>
              <a:ext cx="1" cy="655"/>
            </a:xfrm>
            <a:prstGeom prst="line">
              <a:avLst/>
            </a:prstGeom>
            <a:noFill/>
            <a:ln w="22225">
              <a:solidFill>
                <a:srgbClr val="000000"/>
              </a:solidFill>
              <a:round/>
              <a:headEnd/>
              <a:tailEnd/>
            </a:ln>
          </p:spPr>
          <p:txBody>
            <a:bodyPr/>
            <a:lstStyle/>
            <a:p>
              <a:endParaRPr lang="zh-CN" altLang="en-US"/>
            </a:p>
          </p:txBody>
        </p:sp>
        <p:sp>
          <p:nvSpPr>
            <p:cNvPr id="42011" name="Line 171"/>
            <p:cNvSpPr>
              <a:spLocks noChangeShapeType="1"/>
            </p:cNvSpPr>
            <p:nvPr/>
          </p:nvSpPr>
          <p:spPr bwMode="auto">
            <a:xfrm>
              <a:off x="2185" y="1896"/>
              <a:ext cx="1" cy="655"/>
            </a:xfrm>
            <a:prstGeom prst="line">
              <a:avLst/>
            </a:prstGeom>
            <a:noFill/>
            <a:ln w="22225">
              <a:solidFill>
                <a:srgbClr val="000000"/>
              </a:solidFill>
              <a:round/>
              <a:headEnd/>
              <a:tailEnd/>
            </a:ln>
          </p:spPr>
          <p:txBody>
            <a:bodyPr/>
            <a:lstStyle/>
            <a:p>
              <a:endParaRPr lang="zh-CN" altLang="en-US"/>
            </a:p>
          </p:txBody>
        </p:sp>
        <p:sp>
          <p:nvSpPr>
            <p:cNvPr id="42012" name="Line 172"/>
            <p:cNvSpPr>
              <a:spLocks noChangeShapeType="1"/>
            </p:cNvSpPr>
            <p:nvPr/>
          </p:nvSpPr>
          <p:spPr bwMode="auto">
            <a:xfrm>
              <a:off x="1772" y="1896"/>
              <a:ext cx="1" cy="655"/>
            </a:xfrm>
            <a:prstGeom prst="line">
              <a:avLst/>
            </a:prstGeom>
            <a:noFill/>
            <a:ln w="22225">
              <a:solidFill>
                <a:srgbClr val="000000"/>
              </a:solidFill>
              <a:round/>
              <a:headEnd/>
              <a:tailEnd/>
            </a:ln>
          </p:spPr>
          <p:txBody>
            <a:bodyPr/>
            <a:lstStyle/>
            <a:p>
              <a:endParaRPr lang="zh-CN" altLang="en-US"/>
            </a:p>
          </p:txBody>
        </p:sp>
        <p:sp>
          <p:nvSpPr>
            <p:cNvPr id="42013" name="Line 173"/>
            <p:cNvSpPr>
              <a:spLocks noChangeShapeType="1"/>
            </p:cNvSpPr>
            <p:nvPr/>
          </p:nvSpPr>
          <p:spPr bwMode="auto">
            <a:xfrm>
              <a:off x="1632" y="1896"/>
              <a:ext cx="4" cy="655"/>
            </a:xfrm>
            <a:prstGeom prst="line">
              <a:avLst/>
            </a:prstGeom>
            <a:noFill/>
            <a:ln w="22225">
              <a:solidFill>
                <a:srgbClr val="000000"/>
              </a:solidFill>
              <a:round/>
              <a:headEnd/>
              <a:tailEnd/>
            </a:ln>
          </p:spPr>
          <p:txBody>
            <a:bodyPr/>
            <a:lstStyle/>
            <a:p>
              <a:endParaRPr lang="zh-CN" altLang="en-US"/>
            </a:p>
          </p:txBody>
        </p:sp>
        <p:sp>
          <p:nvSpPr>
            <p:cNvPr id="42014" name="Line 174"/>
            <p:cNvSpPr>
              <a:spLocks noChangeShapeType="1"/>
            </p:cNvSpPr>
            <p:nvPr/>
          </p:nvSpPr>
          <p:spPr bwMode="auto">
            <a:xfrm>
              <a:off x="1220" y="1896"/>
              <a:ext cx="3" cy="655"/>
            </a:xfrm>
            <a:prstGeom prst="line">
              <a:avLst/>
            </a:prstGeom>
            <a:noFill/>
            <a:ln w="22225">
              <a:solidFill>
                <a:srgbClr val="000000"/>
              </a:solidFill>
              <a:round/>
              <a:headEnd/>
              <a:tailEnd/>
            </a:ln>
          </p:spPr>
          <p:txBody>
            <a:bodyPr/>
            <a:lstStyle/>
            <a:p>
              <a:endParaRPr lang="zh-CN" altLang="en-US"/>
            </a:p>
          </p:txBody>
        </p:sp>
        <p:sp>
          <p:nvSpPr>
            <p:cNvPr id="42015" name="Line 175"/>
            <p:cNvSpPr>
              <a:spLocks noChangeShapeType="1"/>
            </p:cNvSpPr>
            <p:nvPr/>
          </p:nvSpPr>
          <p:spPr bwMode="auto">
            <a:xfrm>
              <a:off x="1083" y="1896"/>
              <a:ext cx="1" cy="655"/>
            </a:xfrm>
            <a:prstGeom prst="line">
              <a:avLst/>
            </a:prstGeom>
            <a:noFill/>
            <a:ln w="22225">
              <a:solidFill>
                <a:srgbClr val="000000"/>
              </a:solidFill>
              <a:round/>
              <a:headEnd/>
              <a:tailEnd/>
            </a:ln>
          </p:spPr>
          <p:txBody>
            <a:bodyPr/>
            <a:lstStyle/>
            <a:p>
              <a:endParaRPr lang="zh-CN" altLang="en-US"/>
            </a:p>
          </p:txBody>
        </p:sp>
        <p:sp>
          <p:nvSpPr>
            <p:cNvPr id="42016" name="Freeform 176"/>
            <p:cNvSpPr>
              <a:spLocks/>
            </p:cNvSpPr>
            <p:nvPr/>
          </p:nvSpPr>
          <p:spPr bwMode="auto">
            <a:xfrm>
              <a:off x="3969" y="1896"/>
              <a:ext cx="139" cy="655"/>
            </a:xfrm>
            <a:custGeom>
              <a:avLst/>
              <a:gdLst>
                <a:gd name="T0" fmla="*/ 0 w 139"/>
                <a:gd name="T1" fmla="*/ 655 h 655"/>
                <a:gd name="T2" fmla="*/ 3 w 139"/>
                <a:gd name="T3" fmla="*/ 0 h 655"/>
                <a:gd name="T4" fmla="*/ 139 w 139"/>
                <a:gd name="T5" fmla="*/ 0 h 655"/>
                <a:gd name="T6" fmla="*/ 139 w 139"/>
                <a:gd name="T7" fmla="*/ 655 h 655"/>
                <a:gd name="T8" fmla="*/ 3 w 139"/>
                <a:gd name="T9" fmla="*/ 655 h 655"/>
                <a:gd name="T10" fmla="*/ 3 w 139"/>
                <a:gd name="T11" fmla="*/ 655 h 655"/>
                <a:gd name="T12" fmla="*/ 0 w 139"/>
                <a:gd name="T13" fmla="*/ 655 h 6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9" h="655">
                  <a:moveTo>
                    <a:pt x="0" y="655"/>
                  </a:moveTo>
                  <a:lnTo>
                    <a:pt x="3" y="0"/>
                  </a:lnTo>
                  <a:lnTo>
                    <a:pt x="139" y="0"/>
                  </a:lnTo>
                  <a:lnTo>
                    <a:pt x="139" y="655"/>
                  </a:lnTo>
                  <a:lnTo>
                    <a:pt x="3" y="655"/>
                  </a:lnTo>
                  <a:lnTo>
                    <a:pt x="0" y="655"/>
                  </a:lnTo>
                  <a:close/>
                </a:path>
              </a:pathLst>
            </a:custGeom>
            <a:solidFill>
              <a:srgbClr val="EB7500"/>
            </a:solidFill>
            <a:ln w="9525">
              <a:noFill/>
              <a:round/>
              <a:headEnd/>
              <a:tailEnd/>
            </a:ln>
          </p:spPr>
          <p:txBody>
            <a:bodyPr/>
            <a:lstStyle/>
            <a:p>
              <a:endParaRPr lang="zh-CN" altLang="en-US"/>
            </a:p>
          </p:txBody>
        </p:sp>
        <p:sp>
          <p:nvSpPr>
            <p:cNvPr id="42017" name="Freeform 177"/>
            <p:cNvSpPr>
              <a:spLocks/>
            </p:cNvSpPr>
            <p:nvPr/>
          </p:nvSpPr>
          <p:spPr bwMode="auto">
            <a:xfrm>
              <a:off x="4657" y="1896"/>
              <a:ext cx="139" cy="655"/>
            </a:xfrm>
            <a:custGeom>
              <a:avLst/>
              <a:gdLst>
                <a:gd name="T0" fmla="*/ 0 w 139"/>
                <a:gd name="T1" fmla="*/ 655 h 655"/>
                <a:gd name="T2" fmla="*/ 3 w 139"/>
                <a:gd name="T3" fmla="*/ 0 h 655"/>
                <a:gd name="T4" fmla="*/ 139 w 139"/>
                <a:gd name="T5" fmla="*/ 0 h 655"/>
                <a:gd name="T6" fmla="*/ 139 w 139"/>
                <a:gd name="T7" fmla="*/ 655 h 655"/>
                <a:gd name="T8" fmla="*/ 3 w 139"/>
                <a:gd name="T9" fmla="*/ 655 h 655"/>
                <a:gd name="T10" fmla="*/ 3 w 139"/>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655">
                  <a:moveTo>
                    <a:pt x="0" y="655"/>
                  </a:moveTo>
                  <a:lnTo>
                    <a:pt x="3" y="0"/>
                  </a:lnTo>
                  <a:lnTo>
                    <a:pt x="139" y="0"/>
                  </a:lnTo>
                  <a:lnTo>
                    <a:pt x="139" y="655"/>
                  </a:lnTo>
                  <a:lnTo>
                    <a:pt x="3" y="655"/>
                  </a:lnTo>
                </a:path>
              </a:pathLst>
            </a:custGeom>
            <a:noFill/>
            <a:ln w="22225">
              <a:solidFill>
                <a:srgbClr val="000000"/>
              </a:solidFill>
              <a:prstDash val="solid"/>
              <a:round/>
              <a:headEnd/>
              <a:tailEnd/>
            </a:ln>
          </p:spPr>
          <p:txBody>
            <a:bodyPr/>
            <a:lstStyle/>
            <a:p>
              <a:endParaRPr lang="zh-CN" altLang="en-US"/>
            </a:p>
          </p:txBody>
        </p:sp>
        <p:sp>
          <p:nvSpPr>
            <p:cNvPr id="42018" name="Freeform 178"/>
            <p:cNvSpPr>
              <a:spLocks/>
            </p:cNvSpPr>
            <p:nvPr/>
          </p:nvSpPr>
          <p:spPr bwMode="auto">
            <a:xfrm>
              <a:off x="2880" y="1896"/>
              <a:ext cx="139" cy="655"/>
            </a:xfrm>
            <a:custGeom>
              <a:avLst/>
              <a:gdLst>
                <a:gd name="T0" fmla="*/ 0 w 139"/>
                <a:gd name="T1" fmla="*/ 655 h 655"/>
                <a:gd name="T2" fmla="*/ 0 w 139"/>
                <a:gd name="T3" fmla="*/ 0 h 655"/>
                <a:gd name="T4" fmla="*/ 139 w 139"/>
                <a:gd name="T5" fmla="*/ 0 h 655"/>
                <a:gd name="T6" fmla="*/ 139 w 139"/>
                <a:gd name="T7" fmla="*/ 655 h 655"/>
                <a:gd name="T8" fmla="*/ 0 w 139"/>
                <a:gd name="T9" fmla="*/ 655 h 655"/>
                <a:gd name="T10" fmla="*/ 0 w 139"/>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655">
                  <a:moveTo>
                    <a:pt x="0" y="655"/>
                  </a:moveTo>
                  <a:lnTo>
                    <a:pt x="0" y="0"/>
                  </a:lnTo>
                  <a:lnTo>
                    <a:pt x="139" y="0"/>
                  </a:lnTo>
                  <a:lnTo>
                    <a:pt x="139" y="655"/>
                  </a:lnTo>
                  <a:lnTo>
                    <a:pt x="0" y="655"/>
                  </a:lnTo>
                  <a:close/>
                </a:path>
              </a:pathLst>
            </a:custGeom>
            <a:solidFill>
              <a:srgbClr val="EB7500"/>
            </a:solidFill>
            <a:ln w="9525">
              <a:noFill/>
              <a:round/>
              <a:headEnd/>
              <a:tailEnd/>
            </a:ln>
          </p:spPr>
          <p:txBody>
            <a:bodyPr/>
            <a:lstStyle/>
            <a:p>
              <a:endParaRPr lang="zh-CN" altLang="en-US"/>
            </a:p>
          </p:txBody>
        </p:sp>
        <p:sp>
          <p:nvSpPr>
            <p:cNvPr id="42019" name="Freeform 179"/>
            <p:cNvSpPr>
              <a:spLocks/>
            </p:cNvSpPr>
            <p:nvPr/>
          </p:nvSpPr>
          <p:spPr bwMode="auto">
            <a:xfrm>
              <a:off x="3515" y="1896"/>
              <a:ext cx="139" cy="655"/>
            </a:xfrm>
            <a:custGeom>
              <a:avLst/>
              <a:gdLst>
                <a:gd name="T0" fmla="*/ 0 w 139"/>
                <a:gd name="T1" fmla="*/ 655 h 655"/>
                <a:gd name="T2" fmla="*/ 0 w 139"/>
                <a:gd name="T3" fmla="*/ 0 h 655"/>
                <a:gd name="T4" fmla="*/ 139 w 139"/>
                <a:gd name="T5" fmla="*/ 0 h 655"/>
                <a:gd name="T6" fmla="*/ 139 w 139"/>
                <a:gd name="T7" fmla="*/ 655 h 655"/>
                <a:gd name="T8" fmla="*/ 0 w 139"/>
                <a:gd name="T9" fmla="*/ 655 h 655"/>
                <a:gd name="T10" fmla="*/ 0 w 139"/>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655">
                  <a:moveTo>
                    <a:pt x="0" y="655"/>
                  </a:moveTo>
                  <a:lnTo>
                    <a:pt x="0" y="0"/>
                  </a:lnTo>
                  <a:lnTo>
                    <a:pt x="139" y="0"/>
                  </a:lnTo>
                  <a:lnTo>
                    <a:pt x="139" y="655"/>
                  </a:lnTo>
                  <a:lnTo>
                    <a:pt x="0" y="655"/>
                  </a:lnTo>
                </a:path>
              </a:pathLst>
            </a:custGeom>
            <a:noFill/>
            <a:ln w="22225">
              <a:solidFill>
                <a:srgbClr val="000000"/>
              </a:solidFill>
              <a:prstDash val="solid"/>
              <a:round/>
              <a:headEnd/>
              <a:tailEnd/>
            </a:ln>
          </p:spPr>
          <p:txBody>
            <a:bodyPr/>
            <a:lstStyle/>
            <a:p>
              <a:endParaRPr lang="zh-CN" altLang="en-US"/>
            </a:p>
          </p:txBody>
        </p:sp>
        <p:sp>
          <p:nvSpPr>
            <p:cNvPr id="42020" name="Freeform 180"/>
            <p:cNvSpPr>
              <a:spLocks/>
            </p:cNvSpPr>
            <p:nvPr/>
          </p:nvSpPr>
          <p:spPr bwMode="auto">
            <a:xfrm>
              <a:off x="1778" y="1896"/>
              <a:ext cx="140" cy="655"/>
            </a:xfrm>
            <a:custGeom>
              <a:avLst/>
              <a:gdLst>
                <a:gd name="T0" fmla="*/ 0 w 140"/>
                <a:gd name="T1" fmla="*/ 655 h 655"/>
                <a:gd name="T2" fmla="*/ 4 w 140"/>
                <a:gd name="T3" fmla="*/ 0 h 655"/>
                <a:gd name="T4" fmla="*/ 140 w 140"/>
                <a:gd name="T5" fmla="*/ 0 h 655"/>
                <a:gd name="T6" fmla="*/ 140 w 140"/>
                <a:gd name="T7" fmla="*/ 655 h 655"/>
                <a:gd name="T8" fmla="*/ 4 w 140"/>
                <a:gd name="T9" fmla="*/ 655 h 655"/>
                <a:gd name="T10" fmla="*/ 4 w 140"/>
                <a:gd name="T11" fmla="*/ 655 h 655"/>
                <a:gd name="T12" fmla="*/ 0 w 140"/>
                <a:gd name="T13" fmla="*/ 655 h 6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0" h="655">
                  <a:moveTo>
                    <a:pt x="0" y="655"/>
                  </a:moveTo>
                  <a:lnTo>
                    <a:pt x="4" y="0"/>
                  </a:lnTo>
                  <a:lnTo>
                    <a:pt x="140" y="0"/>
                  </a:lnTo>
                  <a:lnTo>
                    <a:pt x="140" y="655"/>
                  </a:lnTo>
                  <a:lnTo>
                    <a:pt x="4" y="655"/>
                  </a:lnTo>
                  <a:lnTo>
                    <a:pt x="0" y="655"/>
                  </a:lnTo>
                  <a:close/>
                </a:path>
              </a:pathLst>
            </a:custGeom>
            <a:solidFill>
              <a:srgbClr val="EB7500"/>
            </a:solidFill>
            <a:ln w="9525">
              <a:noFill/>
              <a:round/>
              <a:headEnd/>
              <a:tailEnd/>
            </a:ln>
          </p:spPr>
          <p:txBody>
            <a:bodyPr/>
            <a:lstStyle/>
            <a:p>
              <a:endParaRPr lang="zh-CN" altLang="en-US"/>
            </a:p>
          </p:txBody>
        </p:sp>
        <p:sp>
          <p:nvSpPr>
            <p:cNvPr id="42021" name="Freeform 181"/>
            <p:cNvSpPr>
              <a:spLocks/>
            </p:cNvSpPr>
            <p:nvPr/>
          </p:nvSpPr>
          <p:spPr bwMode="auto">
            <a:xfrm>
              <a:off x="2457" y="1896"/>
              <a:ext cx="140" cy="655"/>
            </a:xfrm>
            <a:custGeom>
              <a:avLst/>
              <a:gdLst>
                <a:gd name="T0" fmla="*/ 0 w 140"/>
                <a:gd name="T1" fmla="*/ 655 h 655"/>
                <a:gd name="T2" fmla="*/ 4 w 140"/>
                <a:gd name="T3" fmla="*/ 0 h 655"/>
                <a:gd name="T4" fmla="*/ 140 w 140"/>
                <a:gd name="T5" fmla="*/ 0 h 655"/>
                <a:gd name="T6" fmla="*/ 140 w 140"/>
                <a:gd name="T7" fmla="*/ 655 h 655"/>
                <a:gd name="T8" fmla="*/ 4 w 140"/>
                <a:gd name="T9" fmla="*/ 655 h 655"/>
                <a:gd name="T10" fmla="*/ 4 w 140"/>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655">
                  <a:moveTo>
                    <a:pt x="0" y="655"/>
                  </a:moveTo>
                  <a:lnTo>
                    <a:pt x="4" y="0"/>
                  </a:lnTo>
                  <a:lnTo>
                    <a:pt x="140" y="0"/>
                  </a:lnTo>
                  <a:lnTo>
                    <a:pt x="140" y="655"/>
                  </a:lnTo>
                  <a:lnTo>
                    <a:pt x="4" y="655"/>
                  </a:lnTo>
                </a:path>
              </a:pathLst>
            </a:custGeom>
            <a:noFill/>
            <a:ln w="22225">
              <a:solidFill>
                <a:srgbClr val="000000"/>
              </a:solidFill>
              <a:prstDash val="solid"/>
              <a:round/>
              <a:headEnd/>
              <a:tailEnd/>
            </a:ln>
          </p:spPr>
          <p:txBody>
            <a:bodyPr/>
            <a:lstStyle/>
            <a:p>
              <a:endParaRPr lang="zh-CN" altLang="en-US"/>
            </a:p>
          </p:txBody>
        </p:sp>
        <p:sp>
          <p:nvSpPr>
            <p:cNvPr id="42022" name="Freeform 182"/>
            <p:cNvSpPr>
              <a:spLocks/>
            </p:cNvSpPr>
            <p:nvPr/>
          </p:nvSpPr>
          <p:spPr bwMode="auto">
            <a:xfrm>
              <a:off x="675" y="1888"/>
              <a:ext cx="137" cy="655"/>
            </a:xfrm>
            <a:custGeom>
              <a:avLst/>
              <a:gdLst>
                <a:gd name="T0" fmla="*/ 0 w 137"/>
                <a:gd name="T1" fmla="*/ 655 h 655"/>
                <a:gd name="T2" fmla="*/ 0 w 137"/>
                <a:gd name="T3" fmla="*/ 0 h 655"/>
                <a:gd name="T4" fmla="*/ 137 w 137"/>
                <a:gd name="T5" fmla="*/ 0 h 655"/>
                <a:gd name="T6" fmla="*/ 137 w 137"/>
                <a:gd name="T7" fmla="*/ 655 h 655"/>
                <a:gd name="T8" fmla="*/ 0 w 137"/>
                <a:gd name="T9" fmla="*/ 655 h 655"/>
                <a:gd name="T10" fmla="*/ 0 w 137"/>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7" h="655">
                  <a:moveTo>
                    <a:pt x="0" y="655"/>
                  </a:moveTo>
                  <a:lnTo>
                    <a:pt x="0" y="0"/>
                  </a:lnTo>
                  <a:lnTo>
                    <a:pt x="137" y="0"/>
                  </a:lnTo>
                  <a:lnTo>
                    <a:pt x="137" y="655"/>
                  </a:lnTo>
                  <a:lnTo>
                    <a:pt x="0" y="655"/>
                  </a:lnTo>
                  <a:close/>
                </a:path>
              </a:pathLst>
            </a:custGeom>
            <a:solidFill>
              <a:srgbClr val="EB7500"/>
            </a:solidFill>
            <a:ln w="9525">
              <a:noFill/>
              <a:round/>
              <a:headEnd/>
              <a:tailEnd/>
            </a:ln>
          </p:spPr>
          <p:txBody>
            <a:bodyPr/>
            <a:lstStyle/>
            <a:p>
              <a:endParaRPr lang="zh-CN" altLang="en-US"/>
            </a:p>
          </p:txBody>
        </p:sp>
        <p:sp>
          <p:nvSpPr>
            <p:cNvPr id="42023" name="Freeform 183"/>
            <p:cNvSpPr>
              <a:spLocks/>
            </p:cNvSpPr>
            <p:nvPr/>
          </p:nvSpPr>
          <p:spPr bwMode="auto">
            <a:xfrm>
              <a:off x="1359" y="1896"/>
              <a:ext cx="137" cy="655"/>
            </a:xfrm>
            <a:custGeom>
              <a:avLst/>
              <a:gdLst>
                <a:gd name="T0" fmla="*/ 0 w 137"/>
                <a:gd name="T1" fmla="*/ 655 h 655"/>
                <a:gd name="T2" fmla="*/ 0 w 137"/>
                <a:gd name="T3" fmla="*/ 0 h 655"/>
                <a:gd name="T4" fmla="*/ 137 w 137"/>
                <a:gd name="T5" fmla="*/ 0 h 655"/>
                <a:gd name="T6" fmla="*/ 137 w 137"/>
                <a:gd name="T7" fmla="*/ 655 h 655"/>
                <a:gd name="T8" fmla="*/ 0 w 137"/>
                <a:gd name="T9" fmla="*/ 655 h 655"/>
                <a:gd name="T10" fmla="*/ 0 w 137"/>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7" h="655">
                  <a:moveTo>
                    <a:pt x="0" y="655"/>
                  </a:moveTo>
                  <a:lnTo>
                    <a:pt x="0" y="0"/>
                  </a:lnTo>
                  <a:lnTo>
                    <a:pt x="137" y="0"/>
                  </a:lnTo>
                  <a:lnTo>
                    <a:pt x="137" y="655"/>
                  </a:lnTo>
                  <a:lnTo>
                    <a:pt x="0" y="655"/>
                  </a:lnTo>
                </a:path>
              </a:pathLst>
            </a:custGeom>
            <a:noFill/>
            <a:ln w="22225">
              <a:solidFill>
                <a:srgbClr val="000000"/>
              </a:solidFill>
              <a:prstDash val="solid"/>
              <a:round/>
              <a:headEnd/>
              <a:tailEnd/>
            </a:ln>
          </p:spPr>
          <p:txBody>
            <a:bodyPr/>
            <a:lstStyle/>
            <a:p>
              <a:endParaRPr lang="zh-CN" altLang="en-US"/>
            </a:p>
          </p:txBody>
        </p:sp>
        <p:sp>
          <p:nvSpPr>
            <p:cNvPr id="42024" name="Freeform 184"/>
            <p:cNvSpPr>
              <a:spLocks/>
            </p:cNvSpPr>
            <p:nvPr/>
          </p:nvSpPr>
          <p:spPr bwMode="auto">
            <a:xfrm>
              <a:off x="4108" y="1896"/>
              <a:ext cx="139" cy="655"/>
            </a:xfrm>
            <a:custGeom>
              <a:avLst/>
              <a:gdLst>
                <a:gd name="T0" fmla="*/ 0 w 139"/>
                <a:gd name="T1" fmla="*/ 655 h 655"/>
                <a:gd name="T2" fmla="*/ 3 w 139"/>
                <a:gd name="T3" fmla="*/ 0 h 655"/>
                <a:gd name="T4" fmla="*/ 139 w 139"/>
                <a:gd name="T5" fmla="*/ 0 h 655"/>
                <a:gd name="T6" fmla="*/ 139 w 139"/>
                <a:gd name="T7" fmla="*/ 655 h 655"/>
                <a:gd name="T8" fmla="*/ 3 w 139"/>
                <a:gd name="T9" fmla="*/ 655 h 655"/>
                <a:gd name="T10" fmla="*/ 3 w 139"/>
                <a:gd name="T11" fmla="*/ 655 h 655"/>
                <a:gd name="T12" fmla="*/ 0 w 139"/>
                <a:gd name="T13" fmla="*/ 655 h 6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9" h="655">
                  <a:moveTo>
                    <a:pt x="0" y="655"/>
                  </a:moveTo>
                  <a:lnTo>
                    <a:pt x="3" y="0"/>
                  </a:lnTo>
                  <a:lnTo>
                    <a:pt x="139" y="0"/>
                  </a:lnTo>
                  <a:lnTo>
                    <a:pt x="139" y="655"/>
                  </a:lnTo>
                  <a:lnTo>
                    <a:pt x="3" y="655"/>
                  </a:lnTo>
                  <a:lnTo>
                    <a:pt x="0" y="655"/>
                  </a:lnTo>
                  <a:close/>
                </a:path>
              </a:pathLst>
            </a:custGeom>
            <a:solidFill>
              <a:srgbClr val="CCCCCC"/>
            </a:solidFill>
            <a:ln w="9525">
              <a:noFill/>
              <a:round/>
              <a:headEnd/>
              <a:tailEnd/>
            </a:ln>
          </p:spPr>
          <p:txBody>
            <a:bodyPr/>
            <a:lstStyle/>
            <a:p>
              <a:endParaRPr lang="zh-CN" altLang="en-US"/>
            </a:p>
          </p:txBody>
        </p:sp>
        <p:sp>
          <p:nvSpPr>
            <p:cNvPr id="42025" name="Freeform 185"/>
            <p:cNvSpPr>
              <a:spLocks/>
            </p:cNvSpPr>
            <p:nvPr/>
          </p:nvSpPr>
          <p:spPr bwMode="auto">
            <a:xfrm>
              <a:off x="4108" y="1896"/>
              <a:ext cx="139" cy="655"/>
            </a:xfrm>
            <a:custGeom>
              <a:avLst/>
              <a:gdLst>
                <a:gd name="T0" fmla="*/ 0 w 139"/>
                <a:gd name="T1" fmla="*/ 655 h 655"/>
                <a:gd name="T2" fmla="*/ 3 w 139"/>
                <a:gd name="T3" fmla="*/ 0 h 655"/>
                <a:gd name="T4" fmla="*/ 139 w 139"/>
                <a:gd name="T5" fmla="*/ 0 h 655"/>
                <a:gd name="T6" fmla="*/ 139 w 139"/>
                <a:gd name="T7" fmla="*/ 655 h 655"/>
                <a:gd name="T8" fmla="*/ 3 w 139"/>
                <a:gd name="T9" fmla="*/ 655 h 655"/>
                <a:gd name="T10" fmla="*/ 3 w 139"/>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655">
                  <a:moveTo>
                    <a:pt x="0" y="655"/>
                  </a:moveTo>
                  <a:lnTo>
                    <a:pt x="3" y="0"/>
                  </a:lnTo>
                  <a:lnTo>
                    <a:pt x="139" y="0"/>
                  </a:lnTo>
                  <a:lnTo>
                    <a:pt x="139" y="655"/>
                  </a:lnTo>
                  <a:lnTo>
                    <a:pt x="3" y="655"/>
                  </a:lnTo>
                </a:path>
              </a:pathLst>
            </a:custGeom>
            <a:noFill/>
            <a:ln w="22225">
              <a:solidFill>
                <a:srgbClr val="000000"/>
              </a:solidFill>
              <a:prstDash val="solid"/>
              <a:round/>
              <a:headEnd/>
              <a:tailEnd/>
            </a:ln>
          </p:spPr>
          <p:txBody>
            <a:bodyPr/>
            <a:lstStyle/>
            <a:p>
              <a:endParaRPr lang="zh-CN" altLang="en-US"/>
            </a:p>
          </p:txBody>
        </p:sp>
        <p:sp>
          <p:nvSpPr>
            <p:cNvPr id="42026" name="Freeform 186"/>
            <p:cNvSpPr>
              <a:spLocks/>
            </p:cNvSpPr>
            <p:nvPr/>
          </p:nvSpPr>
          <p:spPr bwMode="auto">
            <a:xfrm>
              <a:off x="3010" y="1896"/>
              <a:ext cx="136" cy="655"/>
            </a:xfrm>
            <a:custGeom>
              <a:avLst/>
              <a:gdLst>
                <a:gd name="T0" fmla="*/ 0 w 136"/>
                <a:gd name="T1" fmla="*/ 655 h 655"/>
                <a:gd name="T2" fmla="*/ 0 w 136"/>
                <a:gd name="T3" fmla="*/ 0 h 655"/>
                <a:gd name="T4" fmla="*/ 136 w 136"/>
                <a:gd name="T5" fmla="*/ 0 h 655"/>
                <a:gd name="T6" fmla="*/ 136 w 136"/>
                <a:gd name="T7" fmla="*/ 655 h 655"/>
                <a:gd name="T8" fmla="*/ 0 w 136"/>
                <a:gd name="T9" fmla="*/ 655 h 655"/>
                <a:gd name="T10" fmla="*/ 0 w 136"/>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 h="655">
                  <a:moveTo>
                    <a:pt x="0" y="655"/>
                  </a:moveTo>
                  <a:lnTo>
                    <a:pt x="0" y="0"/>
                  </a:lnTo>
                  <a:lnTo>
                    <a:pt x="136" y="0"/>
                  </a:lnTo>
                  <a:lnTo>
                    <a:pt x="136" y="655"/>
                  </a:lnTo>
                  <a:lnTo>
                    <a:pt x="0" y="655"/>
                  </a:lnTo>
                  <a:close/>
                </a:path>
              </a:pathLst>
            </a:custGeom>
            <a:solidFill>
              <a:srgbClr val="CCCCCC"/>
            </a:solidFill>
            <a:ln w="9525">
              <a:noFill/>
              <a:round/>
              <a:headEnd/>
              <a:tailEnd/>
            </a:ln>
          </p:spPr>
          <p:txBody>
            <a:bodyPr/>
            <a:lstStyle/>
            <a:p>
              <a:endParaRPr lang="zh-CN" altLang="en-US"/>
            </a:p>
          </p:txBody>
        </p:sp>
        <p:sp>
          <p:nvSpPr>
            <p:cNvPr id="42027" name="Freeform 187"/>
            <p:cNvSpPr>
              <a:spLocks/>
            </p:cNvSpPr>
            <p:nvPr/>
          </p:nvSpPr>
          <p:spPr bwMode="auto">
            <a:xfrm>
              <a:off x="3010" y="1896"/>
              <a:ext cx="136" cy="655"/>
            </a:xfrm>
            <a:custGeom>
              <a:avLst/>
              <a:gdLst>
                <a:gd name="T0" fmla="*/ 0 w 136"/>
                <a:gd name="T1" fmla="*/ 655 h 655"/>
                <a:gd name="T2" fmla="*/ 0 w 136"/>
                <a:gd name="T3" fmla="*/ 0 h 655"/>
                <a:gd name="T4" fmla="*/ 136 w 136"/>
                <a:gd name="T5" fmla="*/ 0 h 655"/>
                <a:gd name="T6" fmla="*/ 136 w 136"/>
                <a:gd name="T7" fmla="*/ 655 h 655"/>
                <a:gd name="T8" fmla="*/ 0 w 136"/>
                <a:gd name="T9" fmla="*/ 655 h 655"/>
                <a:gd name="T10" fmla="*/ 0 w 136"/>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 h="655">
                  <a:moveTo>
                    <a:pt x="0" y="655"/>
                  </a:moveTo>
                  <a:lnTo>
                    <a:pt x="0" y="0"/>
                  </a:lnTo>
                  <a:lnTo>
                    <a:pt x="136" y="0"/>
                  </a:lnTo>
                  <a:lnTo>
                    <a:pt x="136" y="655"/>
                  </a:lnTo>
                  <a:lnTo>
                    <a:pt x="0" y="655"/>
                  </a:lnTo>
                </a:path>
              </a:pathLst>
            </a:custGeom>
            <a:noFill/>
            <a:ln w="22225">
              <a:solidFill>
                <a:srgbClr val="000000"/>
              </a:solidFill>
              <a:prstDash val="solid"/>
              <a:round/>
              <a:headEnd/>
              <a:tailEnd/>
            </a:ln>
          </p:spPr>
          <p:txBody>
            <a:bodyPr/>
            <a:lstStyle/>
            <a:p>
              <a:endParaRPr lang="zh-CN" altLang="en-US"/>
            </a:p>
          </p:txBody>
        </p:sp>
        <p:sp>
          <p:nvSpPr>
            <p:cNvPr id="42028" name="Freeform 188"/>
            <p:cNvSpPr>
              <a:spLocks/>
            </p:cNvSpPr>
            <p:nvPr/>
          </p:nvSpPr>
          <p:spPr bwMode="auto">
            <a:xfrm>
              <a:off x="1908" y="1896"/>
              <a:ext cx="140" cy="655"/>
            </a:xfrm>
            <a:custGeom>
              <a:avLst/>
              <a:gdLst>
                <a:gd name="T0" fmla="*/ 0 w 140"/>
                <a:gd name="T1" fmla="*/ 655 h 655"/>
                <a:gd name="T2" fmla="*/ 0 w 140"/>
                <a:gd name="T3" fmla="*/ 0 h 655"/>
                <a:gd name="T4" fmla="*/ 140 w 140"/>
                <a:gd name="T5" fmla="*/ 0 h 655"/>
                <a:gd name="T6" fmla="*/ 140 w 140"/>
                <a:gd name="T7" fmla="*/ 655 h 655"/>
                <a:gd name="T8" fmla="*/ 0 w 140"/>
                <a:gd name="T9" fmla="*/ 655 h 655"/>
                <a:gd name="T10" fmla="*/ 0 w 140"/>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655">
                  <a:moveTo>
                    <a:pt x="0" y="655"/>
                  </a:moveTo>
                  <a:lnTo>
                    <a:pt x="0" y="0"/>
                  </a:lnTo>
                  <a:lnTo>
                    <a:pt x="140" y="0"/>
                  </a:lnTo>
                  <a:lnTo>
                    <a:pt x="140" y="655"/>
                  </a:lnTo>
                  <a:lnTo>
                    <a:pt x="0" y="655"/>
                  </a:lnTo>
                  <a:close/>
                </a:path>
              </a:pathLst>
            </a:custGeom>
            <a:solidFill>
              <a:srgbClr val="CCCCCC"/>
            </a:solidFill>
            <a:ln w="9525">
              <a:noFill/>
              <a:round/>
              <a:headEnd/>
              <a:tailEnd/>
            </a:ln>
          </p:spPr>
          <p:txBody>
            <a:bodyPr/>
            <a:lstStyle/>
            <a:p>
              <a:endParaRPr lang="zh-CN" altLang="en-US"/>
            </a:p>
          </p:txBody>
        </p:sp>
        <p:sp>
          <p:nvSpPr>
            <p:cNvPr id="42029" name="Freeform 189"/>
            <p:cNvSpPr>
              <a:spLocks/>
            </p:cNvSpPr>
            <p:nvPr/>
          </p:nvSpPr>
          <p:spPr bwMode="auto">
            <a:xfrm>
              <a:off x="1908" y="1896"/>
              <a:ext cx="140" cy="655"/>
            </a:xfrm>
            <a:custGeom>
              <a:avLst/>
              <a:gdLst>
                <a:gd name="T0" fmla="*/ 0 w 140"/>
                <a:gd name="T1" fmla="*/ 655 h 655"/>
                <a:gd name="T2" fmla="*/ 0 w 140"/>
                <a:gd name="T3" fmla="*/ 0 h 655"/>
                <a:gd name="T4" fmla="*/ 140 w 140"/>
                <a:gd name="T5" fmla="*/ 0 h 655"/>
                <a:gd name="T6" fmla="*/ 140 w 140"/>
                <a:gd name="T7" fmla="*/ 655 h 655"/>
                <a:gd name="T8" fmla="*/ 0 w 140"/>
                <a:gd name="T9" fmla="*/ 655 h 655"/>
                <a:gd name="T10" fmla="*/ 0 w 140"/>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655">
                  <a:moveTo>
                    <a:pt x="0" y="655"/>
                  </a:moveTo>
                  <a:lnTo>
                    <a:pt x="0" y="0"/>
                  </a:lnTo>
                  <a:lnTo>
                    <a:pt x="140" y="0"/>
                  </a:lnTo>
                  <a:lnTo>
                    <a:pt x="140" y="655"/>
                  </a:lnTo>
                  <a:lnTo>
                    <a:pt x="0" y="655"/>
                  </a:lnTo>
                </a:path>
              </a:pathLst>
            </a:custGeom>
            <a:noFill/>
            <a:ln w="22225">
              <a:solidFill>
                <a:srgbClr val="000000"/>
              </a:solidFill>
              <a:prstDash val="solid"/>
              <a:round/>
              <a:headEnd/>
              <a:tailEnd/>
            </a:ln>
          </p:spPr>
          <p:txBody>
            <a:bodyPr/>
            <a:lstStyle/>
            <a:p>
              <a:endParaRPr lang="zh-CN" altLang="en-US"/>
            </a:p>
          </p:txBody>
        </p:sp>
        <p:sp>
          <p:nvSpPr>
            <p:cNvPr id="42030" name="Freeform 190"/>
            <p:cNvSpPr>
              <a:spLocks/>
            </p:cNvSpPr>
            <p:nvPr/>
          </p:nvSpPr>
          <p:spPr bwMode="auto">
            <a:xfrm>
              <a:off x="807" y="1896"/>
              <a:ext cx="140" cy="655"/>
            </a:xfrm>
            <a:custGeom>
              <a:avLst/>
              <a:gdLst>
                <a:gd name="T0" fmla="*/ 0 w 140"/>
                <a:gd name="T1" fmla="*/ 655 h 655"/>
                <a:gd name="T2" fmla="*/ 3 w 140"/>
                <a:gd name="T3" fmla="*/ 0 h 655"/>
                <a:gd name="T4" fmla="*/ 140 w 140"/>
                <a:gd name="T5" fmla="*/ 0 h 655"/>
                <a:gd name="T6" fmla="*/ 140 w 140"/>
                <a:gd name="T7" fmla="*/ 655 h 655"/>
                <a:gd name="T8" fmla="*/ 3 w 140"/>
                <a:gd name="T9" fmla="*/ 655 h 655"/>
                <a:gd name="T10" fmla="*/ 3 w 140"/>
                <a:gd name="T11" fmla="*/ 655 h 655"/>
                <a:gd name="T12" fmla="*/ 0 w 140"/>
                <a:gd name="T13" fmla="*/ 655 h 6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0" h="655">
                  <a:moveTo>
                    <a:pt x="0" y="655"/>
                  </a:moveTo>
                  <a:lnTo>
                    <a:pt x="3" y="0"/>
                  </a:lnTo>
                  <a:lnTo>
                    <a:pt x="140" y="0"/>
                  </a:lnTo>
                  <a:lnTo>
                    <a:pt x="140" y="655"/>
                  </a:lnTo>
                  <a:lnTo>
                    <a:pt x="3" y="655"/>
                  </a:lnTo>
                  <a:lnTo>
                    <a:pt x="0" y="655"/>
                  </a:lnTo>
                  <a:close/>
                </a:path>
              </a:pathLst>
            </a:custGeom>
            <a:solidFill>
              <a:srgbClr val="CCCCCC"/>
            </a:solidFill>
            <a:ln w="9525">
              <a:noFill/>
              <a:round/>
              <a:headEnd/>
              <a:tailEnd/>
            </a:ln>
          </p:spPr>
          <p:txBody>
            <a:bodyPr/>
            <a:lstStyle/>
            <a:p>
              <a:endParaRPr lang="zh-CN" altLang="en-US"/>
            </a:p>
          </p:txBody>
        </p:sp>
        <p:sp>
          <p:nvSpPr>
            <p:cNvPr id="42031" name="Freeform 191"/>
            <p:cNvSpPr>
              <a:spLocks/>
            </p:cNvSpPr>
            <p:nvPr/>
          </p:nvSpPr>
          <p:spPr bwMode="auto">
            <a:xfrm>
              <a:off x="807" y="1896"/>
              <a:ext cx="140" cy="655"/>
            </a:xfrm>
            <a:custGeom>
              <a:avLst/>
              <a:gdLst>
                <a:gd name="T0" fmla="*/ 0 w 140"/>
                <a:gd name="T1" fmla="*/ 655 h 655"/>
                <a:gd name="T2" fmla="*/ 3 w 140"/>
                <a:gd name="T3" fmla="*/ 0 h 655"/>
                <a:gd name="T4" fmla="*/ 140 w 140"/>
                <a:gd name="T5" fmla="*/ 0 h 655"/>
                <a:gd name="T6" fmla="*/ 140 w 140"/>
                <a:gd name="T7" fmla="*/ 655 h 655"/>
                <a:gd name="T8" fmla="*/ 3 w 140"/>
                <a:gd name="T9" fmla="*/ 655 h 655"/>
                <a:gd name="T10" fmla="*/ 3 w 140"/>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655">
                  <a:moveTo>
                    <a:pt x="0" y="655"/>
                  </a:moveTo>
                  <a:lnTo>
                    <a:pt x="3" y="0"/>
                  </a:lnTo>
                  <a:lnTo>
                    <a:pt x="140" y="0"/>
                  </a:lnTo>
                  <a:lnTo>
                    <a:pt x="140" y="655"/>
                  </a:lnTo>
                  <a:lnTo>
                    <a:pt x="3" y="655"/>
                  </a:lnTo>
                </a:path>
              </a:pathLst>
            </a:custGeom>
            <a:noFill/>
            <a:ln w="22225">
              <a:solidFill>
                <a:srgbClr val="000000"/>
              </a:solidFill>
              <a:prstDash val="solid"/>
              <a:round/>
              <a:headEnd/>
              <a:tailEnd/>
            </a:ln>
          </p:spPr>
          <p:txBody>
            <a:bodyPr/>
            <a:lstStyle/>
            <a:p>
              <a:endParaRPr lang="zh-CN" altLang="en-US"/>
            </a:p>
          </p:txBody>
        </p:sp>
        <p:sp>
          <p:nvSpPr>
            <p:cNvPr id="42032" name="Freeform 192"/>
            <p:cNvSpPr>
              <a:spLocks/>
            </p:cNvSpPr>
            <p:nvPr/>
          </p:nvSpPr>
          <p:spPr bwMode="auto">
            <a:xfrm>
              <a:off x="671" y="1896"/>
              <a:ext cx="4443" cy="655"/>
            </a:xfrm>
            <a:custGeom>
              <a:avLst/>
              <a:gdLst>
                <a:gd name="T0" fmla="*/ 4439 w 4443"/>
                <a:gd name="T1" fmla="*/ 655 h 655"/>
                <a:gd name="T2" fmla="*/ 4443 w 4443"/>
                <a:gd name="T3" fmla="*/ 0 h 655"/>
                <a:gd name="T4" fmla="*/ 0 w 4443"/>
                <a:gd name="T5" fmla="*/ 0 h 655"/>
                <a:gd name="T6" fmla="*/ 0 w 4443"/>
                <a:gd name="T7" fmla="*/ 655 h 655"/>
                <a:gd name="T8" fmla="*/ 4443 w 4443"/>
                <a:gd name="T9" fmla="*/ 655 h 655"/>
                <a:gd name="T10" fmla="*/ 4443 w 4443"/>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43" h="655">
                  <a:moveTo>
                    <a:pt x="4439" y="655"/>
                  </a:moveTo>
                  <a:lnTo>
                    <a:pt x="4443" y="0"/>
                  </a:lnTo>
                  <a:lnTo>
                    <a:pt x="0" y="0"/>
                  </a:lnTo>
                  <a:lnTo>
                    <a:pt x="0" y="655"/>
                  </a:lnTo>
                  <a:lnTo>
                    <a:pt x="4443" y="655"/>
                  </a:lnTo>
                </a:path>
              </a:pathLst>
            </a:custGeom>
            <a:noFill/>
            <a:ln w="22225">
              <a:solidFill>
                <a:srgbClr val="000000"/>
              </a:solidFill>
              <a:prstDash val="solid"/>
              <a:round/>
              <a:headEnd/>
              <a:tailEnd/>
            </a:ln>
          </p:spPr>
          <p:txBody>
            <a:bodyPr/>
            <a:lstStyle/>
            <a:p>
              <a:endParaRPr lang="zh-CN" altLang="en-US"/>
            </a:p>
          </p:txBody>
        </p:sp>
        <p:sp>
          <p:nvSpPr>
            <p:cNvPr id="42033" name="Freeform 210"/>
            <p:cNvSpPr>
              <a:spLocks/>
            </p:cNvSpPr>
            <p:nvPr/>
          </p:nvSpPr>
          <p:spPr bwMode="auto">
            <a:xfrm>
              <a:off x="690" y="2223"/>
              <a:ext cx="58" cy="40"/>
            </a:xfrm>
            <a:custGeom>
              <a:avLst/>
              <a:gdLst>
                <a:gd name="T0" fmla="*/ 28 w 58"/>
                <a:gd name="T1" fmla="*/ 40 h 40"/>
                <a:gd name="T2" fmla="*/ 34 w 58"/>
                <a:gd name="T3" fmla="*/ 40 h 40"/>
                <a:gd name="T4" fmla="*/ 38 w 58"/>
                <a:gd name="T5" fmla="*/ 40 h 40"/>
                <a:gd name="T6" fmla="*/ 45 w 58"/>
                <a:gd name="T7" fmla="*/ 38 h 40"/>
                <a:gd name="T8" fmla="*/ 48 w 58"/>
                <a:gd name="T9" fmla="*/ 35 h 40"/>
                <a:gd name="T10" fmla="*/ 51 w 58"/>
                <a:gd name="T11" fmla="*/ 35 h 40"/>
                <a:gd name="T12" fmla="*/ 51 w 58"/>
                <a:gd name="T13" fmla="*/ 33 h 40"/>
                <a:gd name="T14" fmla="*/ 55 w 58"/>
                <a:gd name="T15" fmla="*/ 28 h 40"/>
                <a:gd name="T16" fmla="*/ 58 w 58"/>
                <a:gd name="T17" fmla="*/ 26 h 40"/>
                <a:gd name="T18" fmla="*/ 58 w 58"/>
                <a:gd name="T19" fmla="*/ 23 h 40"/>
                <a:gd name="T20" fmla="*/ 58 w 58"/>
                <a:gd name="T21" fmla="*/ 21 h 40"/>
                <a:gd name="T22" fmla="*/ 58 w 58"/>
                <a:gd name="T23" fmla="*/ 16 h 40"/>
                <a:gd name="T24" fmla="*/ 58 w 58"/>
                <a:gd name="T25" fmla="*/ 14 h 40"/>
                <a:gd name="T26" fmla="*/ 55 w 58"/>
                <a:gd name="T27" fmla="*/ 12 h 40"/>
                <a:gd name="T28" fmla="*/ 51 w 58"/>
                <a:gd name="T29" fmla="*/ 9 h 40"/>
                <a:gd name="T30" fmla="*/ 51 w 58"/>
                <a:gd name="T31" fmla="*/ 7 h 40"/>
                <a:gd name="T32" fmla="*/ 48 w 58"/>
                <a:gd name="T33" fmla="*/ 4 h 40"/>
                <a:gd name="T34" fmla="*/ 45 w 58"/>
                <a:gd name="T35" fmla="*/ 2 h 40"/>
                <a:gd name="T36" fmla="*/ 38 w 58"/>
                <a:gd name="T37" fmla="*/ 2 h 40"/>
                <a:gd name="T38" fmla="*/ 34 w 58"/>
                <a:gd name="T39" fmla="*/ 0 h 40"/>
                <a:gd name="T40" fmla="*/ 31 w 58"/>
                <a:gd name="T41" fmla="*/ 0 h 40"/>
                <a:gd name="T42" fmla="*/ 24 w 58"/>
                <a:gd name="T43" fmla="*/ 0 h 40"/>
                <a:gd name="T44" fmla="*/ 21 w 58"/>
                <a:gd name="T45" fmla="*/ 2 h 40"/>
                <a:gd name="T46" fmla="*/ 17 w 58"/>
                <a:gd name="T47" fmla="*/ 2 h 40"/>
                <a:gd name="T48" fmla="*/ 14 w 58"/>
                <a:gd name="T49" fmla="*/ 4 h 40"/>
                <a:gd name="T50" fmla="*/ 11 w 58"/>
                <a:gd name="T51" fmla="*/ 7 h 40"/>
                <a:gd name="T52" fmla="*/ 7 w 58"/>
                <a:gd name="T53" fmla="*/ 9 h 40"/>
                <a:gd name="T54" fmla="*/ 4 w 58"/>
                <a:gd name="T55" fmla="*/ 12 h 40"/>
                <a:gd name="T56" fmla="*/ 4 w 58"/>
                <a:gd name="T57" fmla="*/ 14 h 40"/>
                <a:gd name="T58" fmla="*/ 0 w 58"/>
                <a:gd name="T59" fmla="*/ 16 h 40"/>
                <a:gd name="T60" fmla="*/ 0 w 58"/>
                <a:gd name="T61" fmla="*/ 21 h 40"/>
                <a:gd name="T62" fmla="*/ 0 w 58"/>
                <a:gd name="T63" fmla="*/ 23 h 40"/>
                <a:gd name="T64" fmla="*/ 4 w 58"/>
                <a:gd name="T65" fmla="*/ 26 h 40"/>
                <a:gd name="T66" fmla="*/ 4 w 58"/>
                <a:gd name="T67" fmla="*/ 28 h 40"/>
                <a:gd name="T68" fmla="*/ 7 w 58"/>
                <a:gd name="T69" fmla="*/ 33 h 40"/>
                <a:gd name="T70" fmla="*/ 11 w 58"/>
                <a:gd name="T71" fmla="*/ 35 h 40"/>
                <a:gd name="T72" fmla="*/ 14 w 58"/>
                <a:gd name="T73" fmla="*/ 35 h 40"/>
                <a:gd name="T74" fmla="*/ 17 w 58"/>
                <a:gd name="T75" fmla="*/ 38 h 40"/>
                <a:gd name="T76" fmla="*/ 21 w 58"/>
                <a:gd name="T77" fmla="*/ 40 h 40"/>
                <a:gd name="T78" fmla="*/ 24 w 58"/>
                <a:gd name="T79" fmla="*/ 40 h 40"/>
                <a:gd name="T80" fmla="*/ 31 w 58"/>
                <a:gd name="T81" fmla="*/ 40 h 40"/>
                <a:gd name="T82" fmla="*/ 31 w 58"/>
                <a:gd name="T83" fmla="*/ 40 h 40"/>
                <a:gd name="T84" fmla="*/ 28 w 58"/>
                <a:gd name="T85" fmla="*/ 40 h 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8" h="40">
                  <a:moveTo>
                    <a:pt x="28" y="40"/>
                  </a:moveTo>
                  <a:lnTo>
                    <a:pt x="34" y="40"/>
                  </a:lnTo>
                  <a:lnTo>
                    <a:pt x="38" y="40"/>
                  </a:lnTo>
                  <a:lnTo>
                    <a:pt x="45" y="38"/>
                  </a:lnTo>
                  <a:lnTo>
                    <a:pt x="48" y="35"/>
                  </a:lnTo>
                  <a:lnTo>
                    <a:pt x="51" y="35"/>
                  </a:lnTo>
                  <a:lnTo>
                    <a:pt x="51" y="33"/>
                  </a:lnTo>
                  <a:lnTo>
                    <a:pt x="55" y="28"/>
                  </a:lnTo>
                  <a:lnTo>
                    <a:pt x="58" y="26"/>
                  </a:lnTo>
                  <a:lnTo>
                    <a:pt x="58" y="23"/>
                  </a:lnTo>
                  <a:lnTo>
                    <a:pt x="58" y="21"/>
                  </a:lnTo>
                  <a:lnTo>
                    <a:pt x="58" y="16"/>
                  </a:lnTo>
                  <a:lnTo>
                    <a:pt x="58" y="14"/>
                  </a:lnTo>
                  <a:lnTo>
                    <a:pt x="55" y="12"/>
                  </a:lnTo>
                  <a:lnTo>
                    <a:pt x="51" y="9"/>
                  </a:lnTo>
                  <a:lnTo>
                    <a:pt x="51" y="7"/>
                  </a:lnTo>
                  <a:lnTo>
                    <a:pt x="48" y="4"/>
                  </a:lnTo>
                  <a:lnTo>
                    <a:pt x="45" y="2"/>
                  </a:lnTo>
                  <a:lnTo>
                    <a:pt x="38" y="2"/>
                  </a:lnTo>
                  <a:lnTo>
                    <a:pt x="34" y="0"/>
                  </a:lnTo>
                  <a:lnTo>
                    <a:pt x="31" y="0"/>
                  </a:lnTo>
                  <a:lnTo>
                    <a:pt x="24" y="0"/>
                  </a:lnTo>
                  <a:lnTo>
                    <a:pt x="21" y="2"/>
                  </a:lnTo>
                  <a:lnTo>
                    <a:pt x="17" y="2"/>
                  </a:lnTo>
                  <a:lnTo>
                    <a:pt x="14" y="4"/>
                  </a:lnTo>
                  <a:lnTo>
                    <a:pt x="11" y="7"/>
                  </a:lnTo>
                  <a:lnTo>
                    <a:pt x="7" y="9"/>
                  </a:lnTo>
                  <a:lnTo>
                    <a:pt x="4" y="12"/>
                  </a:lnTo>
                  <a:lnTo>
                    <a:pt x="4" y="14"/>
                  </a:lnTo>
                  <a:lnTo>
                    <a:pt x="0" y="16"/>
                  </a:lnTo>
                  <a:lnTo>
                    <a:pt x="0" y="21"/>
                  </a:lnTo>
                  <a:lnTo>
                    <a:pt x="0" y="23"/>
                  </a:lnTo>
                  <a:lnTo>
                    <a:pt x="4" y="26"/>
                  </a:lnTo>
                  <a:lnTo>
                    <a:pt x="4" y="28"/>
                  </a:lnTo>
                  <a:lnTo>
                    <a:pt x="7" y="33"/>
                  </a:lnTo>
                  <a:lnTo>
                    <a:pt x="11" y="35"/>
                  </a:lnTo>
                  <a:lnTo>
                    <a:pt x="14" y="35"/>
                  </a:lnTo>
                  <a:lnTo>
                    <a:pt x="17" y="38"/>
                  </a:lnTo>
                  <a:lnTo>
                    <a:pt x="21" y="40"/>
                  </a:lnTo>
                  <a:lnTo>
                    <a:pt x="24" y="40"/>
                  </a:lnTo>
                  <a:lnTo>
                    <a:pt x="31" y="40"/>
                  </a:lnTo>
                  <a:lnTo>
                    <a:pt x="28" y="40"/>
                  </a:lnTo>
                  <a:close/>
                </a:path>
              </a:pathLst>
            </a:custGeom>
            <a:solidFill>
              <a:srgbClr val="000000"/>
            </a:solidFill>
            <a:ln w="9525">
              <a:noFill/>
              <a:round/>
              <a:headEnd/>
              <a:tailEnd/>
            </a:ln>
          </p:spPr>
          <p:txBody>
            <a:bodyPr/>
            <a:lstStyle/>
            <a:p>
              <a:endParaRPr lang="zh-CN" altLang="en-US"/>
            </a:p>
          </p:txBody>
        </p:sp>
        <p:sp>
          <p:nvSpPr>
            <p:cNvPr id="42034" name="Freeform 212"/>
            <p:cNvSpPr>
              <a:spLocks/>
            </p:cNvSpPr>
            <p:nvPr/>
          </p:nvSpPr>
          <p:spPr bwMode="auto">
            <a:xfrm>
              <a:off x="1791" y="2296"/>
              <a:ext cx="58" cy="40"/>
            </a:xfrm>
            <a:custGeom>
              <a:avLst/>
              <a:gdLst>
                <a:gd name="T0" fmla="*/ 27 w 58"/>
                <a:gd name="T1" fmla="*/ 40 h 40"/>
                <a:gd name="T2" fmla="*/ 34 w 58"/>
                <a:gd name="T3" fmla="*/ 40 h 40"/>
                <a:gd name="T4" fmla="*/ 37 w 58"/>
                <a:gd name="T5" fmla="*/ 40 h 40"/>
                <a:gd name="T6" fmla="*/ 41 w 58"/>
                <a:gd name="T7" fmla="*/ 38 h 40"/>
                <a:gd name="T8" fmla="*/ 47 w 58"/>
                <a:gd name="T9" fmla="*/ 35 h 40"/>
                <a:gd name="T10" fmla="*/ 47 w 58"/>
                <a:gd name="T11" fmla="*/ 35 h 40"/>
                <a:gd name="T12" fmla="*/ 51 w 58"/>
                <a:gd name="T13" fmla="*/ 33 h 40"/>
                <a:gd name="T14" fmla="*/ 54 w 58"/>
                <a:gd name="T15" fmla="*/ 28 h 40"/>
                <a:gd name="T16" fmla="*/ 58 w 58"/>
                <a:gd name="T17" fmla="*/ 26 h 40"/>
                <a:gd name="T18" fmla="*/ 58 w 58"/>
                <a:gd name="T19" fmla="*/ 23 h 40"/>
                <a:gd name="T20" fmla="*/ 58 w 58"/>
                <a:gd name="T21" fmla="*/ 21 h 40"/>
                <a:gd name="T22" fmla="*/ 58 w 58"/>
                <a:gd name="T23" fmla="*/ 16 h 40"/>
                <a:gd name="T24" fmla="*/ 58 w 58"/>
                <a:gd name="T25" fmla="*/ 14 h 40"/>
                <a:gd name="T26" fmla="*/ 54 w 58"/>
                <a:gd name="T27" fmla="*/ 12 h 40"/>
                <a:gd name="T28" fmla="*/ 51 w 58"/>
                <a:gd name="T29" fmla="*/ 9 h 40"/>
                <a:gd name="T30" fmla="*/ 47 w 58"/>
                <a:gd name="T31" fmla="*/ 7 h 40"/>
                <a:gd name="T32" fmla="*/ 47 w 58"/>
                <a:gd name="T33" fmla="*/ 4 h 40"/>
                <a:gd name="T34" fmla="*/ 41 w 58"/>
                <a:gd name="T35" fmla="*/ 2 h 40"/>
                <a:gd name="T36" fmla="*/ 37 w 58"/>
                <a:gd name="T37" fmla="*/ 2 h 40"/>
                <a:gd name="T38" fmla="*/ 34 w 58"/>
                <a:gd name="T39" fmla="*/ 0 h 40"/>
                <a:gd name="T40" fmla="*/ 30 w 58"/>
                <a:gd name="T41" fmla="*/ 0 h 40"/>
                <a:gd name="T42" fmla="*/ 24 w 58"/>
                <a:gd name="T43" fmla="*/ 0 h 40"/>
                <a:gd name="T44" fmla="*/ 20 w 58"/>
                <a:gd name="T45" fmla="*/ 2 h 40"/>
                <a:gd name="T46" fmla="*/ 17 w 58"/>
                <a:gd name="T47" fmla="*/ 2 h 40"/>
                <a:gd name="T48" fmla="*/ 13 w 58"/>
                <a:gd name="T49" fmla="*/ 4 h 40"/>
                <a:gd name="T50" fmla="*/ 10 w 58"/>
                <a:gd name="T51" fmla="*/ 7 h 40"/>
                <a:gd name="T52" fmla="*/ 6 w 58"/>
                <a:gd name="T53" fmla="*/ 9 h 40"/>
                <a:gd name="T54" fmla="*/ 3 w 58"/>
                <a:gd name="T55" fmla="*/ 12 h 40"/>
                <a:gd name="T56" fmla="*/ 3 w 58"/>
                <a:gd name="T57" fmla="*/ 14 h 40"/>
                <a:gd name="T58" fmla="*/ 0 w 58"/>
                <a:gd name="T59" fmla="*/ 16 h 40"/>
                <a:gd name="T60" fmla="*/ 0 w 58"/>
                <a:gd name="T61" fmla="*/ 21 h 40"/>
                <a:gd name="T62" fmla="*/ 0 w 58"/>
                <a:gd name="T63" fmla="*/ 23 h 40"/>
                <a:gd name="T64" fmla="*/ 3 w 58"/>
                <a:gd name="T65" fmla="*/ 26 h 40"/>
                <a:gd name="T66" fmla="*/ 3 w 58"/>
                <a:gd name="T67" fmla="*/ 28 h 40"/>
                <a:gd name="T68" fmla="*/ 6 w 58"/>
                <a:gd name="T69" fmla="*/ 33 h 40"/>
                <a:gd name="T70" fmla="*/ 10 w 58"/>
                <a:gd name="T71" fmla="*/ 35 h 40"/>
                <a:gd name="T72" fmla="*/ 13 w 58"/>
                <a:gd name="T73" fmla="*/ 35 h 40"/>
                <a:gd name="T74" fmla="*/ 17 w 58"/>
                <a:gd name="T75" fmla="*/ 38 h 40"/>
                <a:gd name="T76" fmla="*/ 20 w 58"/>
                <a:gd name="T77" fmla="*/ 40 h 40"/>
                <a:gd name="T78" fmla="*/ 24 w 58"/>
                <a:gd name="T79" fmla="*/ 40 h 40"/>
                <a:gd name="T80" fmla="*/ 30 w 58"/>
                <a:gd name="T81" fmla="*/ 40 h 40"/>
                <a:gd name="T82" fmla="*/ 30 w 58"/>
                <a:gd name="T83" fmla="*/ 40 h 40"/>
                <a:gd name="T84" fmla="*/ 27 w 58"/>
                <a:gd name="T85" fmla="*/ 40 h 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8" h="40">
                  <a:moveTo>
                    <a:pt x="27" y="40"/>
                  </a:moveTo>
                  <a:lnTo>
                    <a:pt x="34" y="40"/>
                  </a:lnTo>
                  <a:lnTo>
                    <a:pt x="37" y="40"/>
                  </a:lnTo>
                  <a:lnTo>
                    <a:pt x="41" y="38"/>
                  </a:lnTo>
                  <a:lnTo>
                    <a:pt x="47" y="35"/>
                  </a:lnTo>
                  <a:lnTo>
                    <a:pt x="51" y="33"/>
                  </a:lnTo>
                  <a:lnTo>
                    <a:pt x="54" y="28"/>
                  </a:lnTo>
                  <a:lnTo>
                    <a:pt x="58" y="26"/>
                  </a:lnTo>
                  <a:lnTo>
                    <a:pt x="58" y="23"/>
                  </a:lnTo>
                  <a:lnTo>
                    <a:pt x="58" y="21"/>
                  </a:lnTo>
                  <a:lnTo>
                    <a:pt x="58" y="16"/>
                  </a:lnTo>
                  <a:lnTo>
                    <a:pt x="58" y="14"/>
                  </a:lnTo>
                  <a:lnTo>
                    <a:pt x="54" y="12"/>
                  </a:lnTo>
                  <a:lnTo>
                    <a:pt x="51" y="9"/>
                  </a:lnTo>
                  <a:lnTo>
                    <a:pt x="47" y="7"/>
                  </a:lnTo>
                  <a:lnTo>
                    <a:pt x="47" y="4"/>
                  </a:lnTo>
                  <a:lnTo>
                    <a:pt x="41" y="2"/>
                  </a:lnTo>
                  <a:lnTo>
                    <a:pt x="37" y="2"/>
                  </a:lnTo>
                  <a:lnTo>
                    <a:pt x="34" y="0"/>
                  </a:lnTo>
                  <a:lnTo>
                    <a:pt x="30" y="0"/>
                  </a:lnTo>
                  <a:lnTo>
                    <a:pt x="24" y="0"/>
                  </a:lnTo>
                  <a:lnTo>
                    <a:pt x="20" y="2"/>
                  </a:lnTo>
                  <a:lnTo>
                    <a:pt x="17" y="2"/>
                  </a:lnTo>
                  <a:lnTo>
                    <a:pt x="13" y="4"/>
                  </a:lnTo>
                  <a:lnTo>
                    <a:pt x="10" y="7"/>
                  </a:lnTo>
                  <a:lnTo>
                    <a:pt x="6" y="9"/>
                  </a:lnTo>
                  <a:lnTo>
                    <a:pt x="3" y="12"/>
                  </a:lnTo>
                  <a:lnTo>
                    <a:pt x="3" y="14"/>
                  </a:lnTo>
                  <a:lnTo>
                    <a:pt x="0" y="16"/>
                  </a:lnTo>
                  <a:lnTo>
                    <a:pt x="0" y="21"/>
                  </a:lnTo>
                  <a:lnTo>
                    <a:pt x="0" y="23"/>
                  </a:lnTo>
                  <a:lnTo>
                    <a:pt x="3" y="26"/>
                  </a:lnTo>
                  <a:lnTo>
                    <a:pt x="3" y="28"/>
                  </a:lnTo>
                  <a:lnTo>
                    <a:pt x="6" y="33"/>
                  </a:lnTo>
                  <a:lnTo>
                    <a:pt x="10" y="35"/>
                  </a:lnTo>
                  <a:lnTo>
                    <a:pt x="13" y="35"/>
                  </a:lnTo>
                  <a:lnTo>
                    <a:pt x="17" y="38"/>
                  </a:lnTo>
                  <a:lnTo>
                    <a:pt x="20" y="40"/>
                  </a:lnTo>
                  <a:lnTo>
                    <a:pt x="24" y="40"/>
                  </a:lnTo>
                  <a:lnTo>
                    <a:pt x="30" y="40"/>
                  </a:lnTo>
                  <a:lnTo>
                    <a:pt x="27" y="40"/>
                  </a:lnTo>
                  <a:close/>
                </a:path>
              </a:pathLst>
            </a:custGeom>
            <a:solidFill>
              <a:srgbClr val="000000"/>
            </a:solidFill>
            <a:ln w="9525">
              <a:noFill/>
              <a:round/>
              <a:headEnd/>
              <a:tailEnd/>
            </a:ln>
          </p:spPr>
          <p:txBody>
            <a:bodyPr/>
            <a:lstStyle/>
            <a:p>
              <a:endParaRPr lang="zh-CN" altLang="en-US"/>
            </a:p>
          </p:txBody>
        </p:sp>
        <p:sp>
          <p:nvSpPr>
            <p:cNvPr id="42035" name="Freeform 214"/>
            <p:cNvSpPr>
              <a:spLocks/>
            </p:cNvSpPr>
            <p:nvPr/>
          </p:nvSpPr>
          <p:spPr bwMode="auto">
            <a:xfrm>
              <a:off x="2924" y="2204"/>
              <a:ext cx="58" cy="40"/>
            </a:xfrm>
            <a:custGeom>
              <a:avLst/>
              <a:gdLst>
                <a:gd name="T0" fmla="*/ 27 w 58"/>
                <a:gd name="T1" fmla="*/ 40 h 40"/>
                <a:gd name="T2" fmla="*/ 34 w 58"/>
                <a:gd name="T3" fmla="*/ 40 h 40"/>
                <a:gd name="T4" fmla="*/ 38 w 58"/>
                <a:gd name="T5" fmla="*/ 40 h 40"/>
                <a:gd name="T6" fmla="*/ 41 w 58"/>
                <a:gd name="T7" fmla="*/ 38 h 40"/>
                <a:gd name="T8" fmla="*/ 44 w 58"/>
                <a:gd name="T9" fmla="*/ 35 h 40"/>
                <a:gd name="T10" fmla="*/ 48 w 58"/>
                <a:gd name="T11" fmla="*/ 35 h 40"/>
                <a:gd name="T12" fmla="*/ 51 w 58"/>
                <a:gd name="T13" fmla="*/ 33 h 40"/>
                <a:gd name="T14" fmla="*/ 55 w 58"/>
                <a:gd name="T15" fmla="*/ 28 h 40"/>
                <a:gd name="T16" fmla="*/ 55 w 58"/>
                <a:gd name="T17" fmla="*/ 26 h 40"/>
                <a:gd name="T18" fmla="*/ 58 w 58"/>
                <a:gd name="T19" fmla="*/ 23 h 40"/>
                <a:gd name="T20" fmla="*/ 58 w 58"/>
                <a:gd name="T21" fmla="*/ 21 h 40"/>
                <a:gd name="T22" fmla="*/ 58 w 58"/>
                <a:gd name="T23" fmla="*/ 16 h 40"/>
                <a:gd name="T24" fmla="*/ 55 w 58"/>
                <a:gd name="T25" fmla="*/ 14 h 40"/>
                <a:gd name="T26" fmla="*/ 55 w 58"/>
                <a:gd name="T27" fmla="*/ 12 h 40"/>
                <a:gd name="T28" fmla="*/ 51 w 58"/>
                <a:gd name="T29" fmla="*/ 9 h 40"/>
                <a:gd name="T30" fmla="*/ 48 w 58"/>
                <a:gd name="T31" fmla="*/ 7 h 40"/>
                <a:gd name="T32" fmla="*/ 44 w 58"/>
                <a:gd name="T33" fmla="*/ 4 h 40"/>
                <a:gd name="T34" fmla="*/ 41 w 58"/>
                <a:gd name="T35" fmla="*/ 2 h 40"/>
                <a:gd name="T36" fmla="*/ 38 w 58"/>
                <a:gd name="T37" fmla="*/ 2 h 40"/>
                <a:gd name="T38" fmla="*/ 34 w 58"/>
                <a:gd name="T39" fmla="*/ 0 h 40"/>
                <a:gd name="T40" fmla="*/ 31 w 58"/>
                <a:gd name="T41" fmla="*/ 0 h 40"/>
                <a:gd name="T42" fmla="*/ 24 w 58"/>
                <a:gd name="T43" fmla="*/ 0 h 40"/>
                <a:gd name="T44" fmla="*/ 20 w 58"/>
                <a:gd name="T45" fmla="*/ 2 h 40"/>
                <a:gd name="T46" fmla="*/ 17 w 58"/>
                <a:gd name="T47" fmla="*/ 2 h 40"/>
                <a:gd name="T48" fmla="*/ 14 w 58"/>
                <a:gd name="T49" fmla="*/ 4 h 40"/>
                <a:gd name="T50" fmla="*/ 10 w 58"/>
                <a:gd name="T51" fmla="*/ 7 h 40"/>
                <a:gd name="T52" fmla="*/ 7 w 58"/>
                <a:gd name="T53" fmla="*/ 9 h 40"/>
                <a:gd name="T54" fmla="*/ 3 w 58"/>
                <a:gd name="T55" fmla="*/ 12 h 40"/>
                <a:gd name="T56" fmla="*/ 3 w 58"/>
                <a:gd name="T57" fmla="*/ 14 h 40"/>
                <a:gd name="T58" fmla="*/ 0 w 58"/>
                <a:gd name="T59" fmla="*/ 16 h 40"/>
                <a:gd name="T60" fmla="*/ 0 w 58"/>
                <a:gd name="T61" fmla="*/ 21 h 40"/>
                <a:gd name="T62" fmla="*/ 0 w 58"/>
                <a:gd name="T63" fmla="*/ 23 h 40"/>
                <a:gd name="T64" fmla="*/ 3 w 58"/>
                <a:gd name="T65" fmla="*/ 26 h 40"/>
                <a:gd name="T66" fmla="*/ 3 w 58"/>
                <a:gd name="T67" fmla="*/ 28 h 40"/>
                <a:gd name="T68" fmla="*/ 7 w 58"/>
                <a:gd name="T69" fmla="*/ 33 h 40"/>
                <a:gd name="T70" fmla="*/ 10 w 58"/>
                <a:gd name="T71" fmla="*/ 35 h 40"/>
                <a:gd name="T72" fmla="*/ 14 w 58"/>
                <a:gd name="T73" fmla="*/ 35 h 40"/>
                <a:gd name="T74" fmla="*/ 17 w 58"/>
                <a:gd name="T75" fmla="*/ 38 h 40"/>
                <a:gd name="T76" fmla="*/ 20 w 58"/>
                <a:gd name="T77" fmla="*/ 40 h 40"/>
                <a:gd name="T78" fmla="*/ 24 w 58"/>
                <a:gd name="T79" fmla="*/ 40 h 40"/>
                <a:gd name="T80" fmla="*/ 31 w 58"/>
                <a:gd name="T81" fmla="*/ 40 h 40"/>
                <a:gd name="T82" fmla="*/ 31 w 58"/>
                <a:gd name="T83" fmla="*/ 40 h 40"/>
                <a:gd name="T84" fmla="*/ 27 w 58"/>
                <a:gd name="T85" fmla="*/ 40 h 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8" h="40">
                  <a:moveTo>
                    <a:pt x="27" y="40"/>
                  </a:moveTo>
                  <a:lnTo>
                    <a:pt x="34" y="40"/>
                  </a:lnTo>
                  <a:lnTo>
                    <a:pt x="38" y="40"/>
                  </a:lnTo>
                  <a:lnTo>
                    <a:pt x="41" y="38"/>
                  </a:lnTo>
                  <a:lnTo>
                    <a:pt x="44" y="35"/>
                  </a:lnTo>
                  <a:lnTo>
                    <a:pt x="48" y="35"/>
                  </a:lnTo>
                  <a:lnTo>
                    <a:pt x="51" y="33"/>
                  </a:lnTo>
                  <a:lnTo>
                    <a:pt x="55" y="28"/>
                  </a:lnTo>
                  <a:lnTo>
                    <a:pt x="55" y="26"/>
                  </a:lnTo>
                  <a:lnTo>
                    <a:pt x="58" y="23"/>
                  </a:lnTo>
                  <a:lnTo>
                    <a:pt x="58" y="21"/>
                  </a:lnTo>
                  <a:lnTo>
                    <a:pt x="58" y="16"/>
                  </a:lnTo>
                  <a:lnTo>
                    <a:pt x="55" y="14"/>
                  </a:lnTo>
                  <a:lnTo>
                    <a:pt x="55" y="12"/>
                  </a:lnTo>
                  <a:lnTo>
                    <a:pt x="51" y="9"/>
                  </a:lnTo>
                  <a:lnTo>
                    <a:pt x="48" y="7"/>
                  </a:lnTo>
                  <a:lnTo>
                    <a:pt x="44" y="4"/>
                  </a:lnTo>
                  <a:lnTo>
                    <a:pt x="41" y="2"/>
                  </a:lnTo>
                  <a:lnTo>
                    <a:pt x="38" y="2"/>
                  </a:lnTo>
                  <a:lnTo>
                    <a:pt x="34" y="0"/>
                  </a:lnTo>
                  <a:lnTo>
                    <a:pt x="31" y="0"/>
                  </a:lnTo>
                  <a:lnTo>
                    <a:pt x="24" y="0"/>
                  </a:lnTo>
                  <a:lnTo>
                    <a:pt x="20" y="2"/>
                  </a:lnTo>
                  <a:lnTo>
                    <a:pt x="17" y="2"/>
                  </a:lnTo>
                  <a:lnTo>
                    <a:pt x="14" y="4"/>
                  </a:lnTo>
                  <a:lnTo>
                    <a:pt x="10" y="7"/>
                  </a:lnTo>
                  <a:lnTo>
                    <a:pt x="7" y="9"/>
                  </a:lnTo>
                  <a:lnTo>
                    <a:pt x="3" y="12"/>
                  </a:lnTo>
                  <a:lnTo>
                    <a:pt x="3" y="14"/>
                  </a:lnTo>
                  <a:lnTo>
                    <a:pt x="0" y="16"/>
                  </a:lnTo>
                  <a:lnTo>
                    <a:pt x="0" y="21"/>
                  </a:lnTo>
                  <a:lnTo>
                    <a:pt x="0" y="23"/>
                  </a:lnTo>
                  <a:lnTo>
                    <a:pt x="3" y="26"/>
                  </a:lnTo>
                  <a:lnTo>
                    <a:pt x="3" y="28"/>
                  </a:lnTo>
                  <a:lnTo>
                    <a:pt x="7" y="33"/>
                  </a:lnTo>
                  <a:lnTo>
                    <a:pt x="10" y="35"/>
                  </a:lnTo>
                  <a:lnTo>
                    <a:pt x="14" y="35"/>
                  </a:lnTo>
                  <a:lnTo>
                    <a:pt x="17" y="38"/>
                  </a:lnTo>
                  <a:lnTo>
                    <a:pt x="20" y="40"/>
                  </a:lnTo>
                  <a:lnTo>
                    <a:pt x="24" y="40"/>
                  </a:lnTo>
                  <a:lnTo>
                    <a:pt x="31" y="40"/>
                  </a:lnTo>
                  <a:lnTo>
                    <a:pt x="27" y="40"/>
                  </a:lnTo>
                  <a:close/>
                </a:path>
              </a:pathLst>
            </a:custGeom>
            <a:solidFill>
              <a:srgbClr val="000000"/>
            </a:solidFill>
            <a:ln w="9525">
              <a:noFill/>
              <a:round/>
              <a:headEnd/>
              <a:tailEnd/>
            </a:ln>
          </p:spPr>
          <p:txBody>
            <a:bodyPr/>
            <a:lstStyle/>
            <a:p>
              <a:endParaRPr lang="zh-CN" altLang="en-US"/>
            </a:p>
          </p:txBody>
        </p:sp>
        <p:sp>
          <p:nvSpPr>
            <p:cNvPr id="42036" name="Freeform 216"/>
            <p:cNvSpPr>
              <a:spLocks/>
            </p:cNvSpPr>
            <p:nvPr/>
          </p:nvSpPr>
          <p:spPr bwMode="auto">
            <a:xfrm>
              <a:off x="4016" y="2204"/>
              <a:ext cx="58" cy="40"/>
            </a:xfrm>
            <a:custGeom>
              <a:avLst/>
              <a:gdLst>
                <a:gd name="T0" fmla="*/ 28 w 58"/>
                <a:gd name="T1" fmla="*/ 40 h 40"/>
                <a:gd name="T2" fmla="*/ 34 w 58"/>
                <a:gd name="T3" fmla="*/ 40 h 40"/>
                <a:gd name="T4" fmla="*/ 38 w 58"/>
                <a:gd name="T5" fmla="*/ 40 h 40"/>
                <a:gd name="T6" fmla="*/ 41 w 58"/>
                <a:gd name="T7" fmla="*/ 38 h 40"/>
                <a:gd name="T8" fmla="*/ 45 w 58"/>
                <a:gd name="T9" fmla="*/ 35 h 40"/>
                <a:gd name="T10" fmla="*/ 48 w 58"/>
                <a:gd name="T11" fmla="*/ 35 h 40"/>
                <a:gd name="T12" fmla="*/ 52 w 58"/>
                <a:gd name="T13" fmla="*/ 33 h 40"/>
                <a:gd name="T14" fmla="*/ 55 w 58"/>
                <a:gd name="T15" fmla="*/ 28 h 40"/>
                <a:gd name="T16" fmla="*/ 55 w 58"/>
                <a:gd name="T17" fmla="*/ 26 h 40"/>
                <a:gd name="T18" fmla="*/ 58 w 58"/>
                <a:gd name="T19" fmla="*/ 23 h 40"/>
                <a:gd name="T20" fmla="*/ 58 w 58"/>
                <a:gd name="T21" fmla="*/ 21 h 40"/>
                <a:gd name="T22" fmla="*/ 58 w 58"/>
                <a:gd name="T23" fmla="*/ 16 h 40"/>
                <a:gd name="T24" fmla="*/ 55 w 58"/>
                <a:gd name="T25" fmla="*/ 14 h 40"/>
                <a:gd name="T26" fmla="*/ 55 w 58"/>
                <a:gd name="T27" fmla="*/ 12 h 40"/>
                <a:gd name="T28" fmla="*/ 52 w 58"/>
                <a:gd name="T29" fmla="*/ 9 h 40"/>
                <a:gd name="T30" fmla="*/ 48 w 58"/>
                <a:gd name="T31" fmla="*/ 7 h 40"/>
                <a:gd name="T32" fmla="*/ 45 w 58"/>
                <a:gd name="T33" fmla="*/ 4 h 40"/>
                <a:gd name="T34" fmla="*/ 41 w 58"/>
                <a:gd name="T35" fmla="*/ 2 h 40"/>
                <a:gd name="T36" fmla="*/ 38 w 58"/>
                <a:gd name="T37" fmla="*/ 2 h 40"/>
                <a:gd name="T38" fmla="*/ 34 w 58"/>
                <a:gd name="T39" fmla="*/ 0 h 40"/>
                <a:gd name="T40" fmla="*/ 28 w 58"/>
                <a:gd name="T41" fmla="*/ 0 h 40"/>
                <a:gd name="T42" fmla="*/ 24 w 58"/>
                <a:gd name="T43" fmla="*/ 0 h 40"/>
                <a:gd name="T44" fmla="*/ 21 w 58"/>
                <a:gd name="T45" fmla="*/ 2 h 40"/>
                <a:gd name="T46" fmla="*/ 17 w 58"/>
                <a:gd name="T47" fmla="*/ 2 h 40"/>
                <a:gd name="T48" fmla="*/ 14 w 58"/>
                <a:gd name="T49" fmla="*/ 4 h 40"/>
                <a:gd name="T50" fmla="*/ 11 w 58"/>
                <a:gd name="T51" fmla="*/ 7 h 40"/>
                <a:gd name="T52" fmla="*/ 7 w 58"/>
                <a:gd name="T53" fmla="*/ 9 h 40"/>
                <a:gd name="T54" fmla="*/ 4 w 58"/>
                <a:gd name="T55" fmla="*/ 12 h 40"/>
                <a:gd name="T56" fmla="*/ 4 w 58"/>
                <a:gd name="T57" fmla="*/ 14 h 40"/>
                <a:gd name="T58" fmla="*/ 0 w 58"/>
                <a:gd name="T59" fmla="*/ 16 h 40"/>
                <a:gd name="T60" fmla="*/ 0 w 58"/>
                <a:gd name="T61" fmla="*/ 21 h 40"/>
                <a:gd name="T62" fmla="*/ 0 w 58"/>
                <a:gd name="T63" fmla="*/ 23 h 40"/>
                <a:gd name="T64" fmla="*/ 4 w 58"/>
                <a:gd name="T65" fmla="*/ 26 h 40"/>
                <a:gd name="T66" fmla="*/ 4 w 58"/>
                <a:gd name="T67" fmla="*/ 28 h 40"/>
                <a:gd name="T68" fmla="*/ 7 w 58"/>
                <a:gd name="T69" fmla="*/ 33 h 40"/>
                <a:gd name="T70" fmla="*/ 11 w 58"/>
                <a:gd name="T71" fmla="*/ 35 h 40"/>
                <a:gd name="T72" fmla="*/ 14 w 58"/>
                <a:gd name="T73" fmla="*/ 35 h 40"/>
                <a:gd name="T74" fmla="*/ 17 w 58"/>
                <a:gd name="T75" fmla="*/ 38 h 40"/>
                <a:gd name="T76" fmla="*/ 21 w 58"/>
                <a:gd name="T77" fmla="*/ 40 h 40"/>
                <a:gd name="T78" fmla="*/ 24 w 58"/>
                <a:gd name="T79" fmla="*/ 40 h 40"/>
                <a:gd name="T80" fmla="*/ 28 w 58"/>
                <a:gd name="T81" fmla="*/ 40 h 40"/>
                <a:gd name="T82" fmla="*/ 28 w 58"/>
                <a:gd name="T83" fmla="*/ 40 h 4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8" h="40">
                  <a:moveTo>
                    <a:pt x="28" y="40"/>
                  </a:moveTo>
                  <a:lnTo>
                    <a:pt x="34" y="40"/>
                  </a:lnTo>
                  <a:lnTo>
                    <a:pt x="38" y="40"/>
                  </a:lnTo>
                  <a:lnTo>
                    <a:pt x="41" y="38"/>
                  </a:lnTo>
                  <a:lnTo>
                    <a:pt x="45" y="35"/>
                  </a:lnTo>
                  <a:lnTo>
                    <a:pt x="48" y="35"/>
                  </a:lnTo>
                  <a:lnTo>
                    <a:pt x="52" y="33"/>
                  </a:lnTo>
                  <a:lnTo>
                    <a:pt x="55" y="28"/>
                  </a:lnTo>
                  <a:lnTo>
                    <a:pt x="55" y="26"/>
                  </a:lnTo>
                  <a:lnTo>
                    <a:pt x="58" y="23"/>
                  </a:lnTo>
                  <a:lnTo>
                    <a:pt x="58" y="21"/>
                  </a:lnTo>
                  <a:lnTo>
                    <a:pt x="58" y="16"/>
                  </a:lnTo>
                  <a:lnTo>
                    <a:pt x="55" y="14"/>
                  </a:lnTo>
                  <a:lnTo>
                    <a:pt x="55" y="12"/>
                  </a:lnTo>
                  <a:lnTo>
                    <a:pt x="52" y="9"/>
                  </a:lnTo>
                  <a:lnTo>
                    <a:pt x="48" y="7"/>
                  </a:lnTo>
                  <a:lnTo>
                    <a:pt x="45" y="4"/>
                  </a:lnTo>
                  <a:lnTo>
                    <a:pt x="41" y="2"/>
                  </a:lnTo>
                  <a:lnTo>
                    <a:pt x="38" y="2"/>
                  </a:lnTo>
                  <a:lnTo>
                    <a:pt x="34" y="0"/>
                  </a:lnTo>
                  <a:lnTo>
                    <a:pt x="28" y="0"/>
                  </a:lnTo>
                  <a:lnTo>
                    <a:pt x="24" y="0"/>
                  </a:lnTo>
                  <a:lnTo>
                    <a:pt x="21" y="2"/>
                  </a:lnTo>
                  <a:lnTo>
                    <a:pt x="17" y="2"/>
                  </a:lnTo>
                  <a:lnTo>
                    <a:pt x="14" y="4"/>
                  </a:lnTo>
                  <a:lnTo>
                    <a:pt x="11" y="7"/>
                  </a:lnTo>
                  <a:lnTo>
                    <a:pt x="7" y="9"/>
                  </a:lnTo>
                  <a:lnTo>
                    <a:pt x="4" y="12"/>
                  </a:lnTo>
                  <a:lnTo>
                    <a:pt x="4" y="14"/>
                  </a:lnTo>
                  <a:lnTo>
                    <a:pt x="0" y="16"/>
                  </a:lnTo>
                  <a:lnTo>
                    <a:pt x="0" y="21"/>
                  </a:lnTo>
                  <a:lnTo>
                    <a:pt x="0" y="23"/>
                  </a:lnTo>
                  <a:lnTo>
                    <a:pt x="4" y="26"/>
                  </a:lnTo>
                  <a:lnTo>
                    <a:pt x="4" y="28"/>
                  </a:lnTo>
                  <a:lnTo>
                    <a:pt x="7" y="33"/>
                  </a:lnTo>
                  <a:lnTo>
                    <a:pt x="11" y="35"/>
                  </a:lnTo>
                  <a:lnTo>
                    <a:pt x="14" y="35"/>
                  </a:lnTo>
                  <a:lnTo>
                    <a:pt x="17" y="38"/>
                  </a:lnTo>
                  <a:lnTo>
                    <a:pt x="21" y="40"/>
                  </a:lnTo>
                  <a:lnTo>
                    <a:pt x="24" y="40"/>
                  </a:lnTo>
                  <a:lnTo>
                    <a:pt x="28" y="40"/>
                  </a:lnTo>
                  <a:close/>
                </a:path>
              </a:pathLst>
            </a:custGeom>
            <a:solidFill>
              <a:srgbClr val="000000"/>
            </a:solidFill>
            <a:ln w="9525">
              <a:noFill/>
              <a:round/>
              <a:headEnd/>
              <a:tailEnd/>
            </a:ln>
          </p:spPr>
          <p:txBody>
            <a:bodyPr/>
            <a:lstStyle/>
            <a:p>
              <a:endParaRPr lang="zh-CN" altLang="en-US"/>
            </a:p>
          </p:txBody>
        </p:sp>
        <p:sp>
          <p:nvSpPr>
            <p:cNvPr id="42037" name="Rectangle 217"/>
            <p:cNvSpPr>
              <a:spLocks noChangeArrowheads="1"/>
            </p:cNvSpPr>
            <p:nvPr/>
          </p:nvSpPr>
          <p:spPr bwMode="auto">
            <a:xfrm>
              <a:off x="1292"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038" name="Rectangle 218"/>
            <p:cNvSpPr>
              <a:spLocks noChangeArrowheads="1"/>
            </p:cNvSpPr>
            <p:nvPr/>
          </p:nvSpPr>
          <p:spPr bwMode="auto">
            <a:xfrm>
              <a:off x="1357"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039" name="Rectangle 219"/>
            <p:cNvSpPr>
              <a:spLocks noChangeArrowheads="1"/>
            </p:cNvSpPr>
            <p:nvPr/>
          </p:nvSpPr>
          <p:spPr bwMode="auto">
            <a:xfrm>
              <a:off x="1418"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040" name="Rectangle 220"/>
            <p:cNvSpPr>
              <a:spLocks noChangeArrowheads="1"/>
            </p:cNvSpPr>
            <p:nvPr/>
          </p:nvSpPr>
          <p:spPr bwMode="auto">
            <a:xfrm>
              <a:off x="1483"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041" name="Rectangle 221"/>
            <p:cNvSpPr>
              <a:spLocks noChangeArrowheads="1"/>
            </p:cNvSpPr>
            <p:nvPr/>
          </p:nvSpPr>
          <p:spPr bwMode="auto">
            <a:xfrm>
              <a:off x="1544"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042" name="Rectangle 222"/>
            <p:cNvSpPr>
              <a:spLocks noChangeArrowheads="1"/>
            </p:cNvSpPr>
            <p:nvPr/>
          </p:nvSpPr>
          <p:spPr bwMode="auto">
            <a:xfrm>
              <a:off x="1858" y="2573"/>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043" name="Rectangle 223"/>
            <p:cNvSpPr>
              <a:spLocks noChangeArrowheads="1"/>
            </p:cNvSpPr>
            <p:nvPr/>
          </p:nvSpPr>
          <p:spPr bwMode="auto">
            <a:xfrm>
              <a:off x="1920" y="2573"/>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044" name="Rectangle 224"/>
            <p:cNvSpPr>
              <a:spLocks noChangeArrowheads="1"/>
            </p:cNvSpPr>
            <p:nvPr/>
          </p:nvSpPr>
          <p:spPr bwMode="auto">
            <a:xfrm>
              <a:off x="1984" y="2573"/>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045" name="Rectangle 225"/>
            <p:cNvSpPr>
              <a:spLocks noChangeArrowheads="1"/>
            </p:cNvSpPr>
            <p:nvPr/>
          </p:nvSpPr>
          <p:spPr bwMode="auto">
            <a:xfrm>
              <a:off x="2046" y="2573"/>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046" name="Rectangle 226"/>
            <p:cNvSpPr>
              <a:spLocks noChangeArrowheads="1"/>
            </p:cNvSpPr>
            <p:nvPr/>
          </p:nvSpPr>
          <p:spPr bwMode="auto">
            <a:xfrm>
              <a:off x="2110" y="2573"/>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047" name="Rectangle 227"/>
            <p:cNvSpPr>
              <a:spLocks noChangeArrowheads="1"/>
            </p:cNvSpPr>
            <p:nvPr/>
          </p:nvSpPr>
          <p:spPr bwMode="auto">
            <a:xfrm>
              <a:off x="2393"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048" name="Rectangle 228"/>
            <p:cNvSpPr>
              <a:spLocks noChangeArrowheads="1"/>
            </p:cNvSpPr>
            <p:nvPr/>
          </p:nvSpPr>
          <p:spPr bwMode="auto">
            <a:xfrm>
              <a:off x="2458"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049" name="Rectangle 229"/>
            <p:cNvSpPr>
              <a:spLocks noChangeArrowheads="1"/>
            </p:cNvSpPr>
            <p:nvPr/>
          </p:nvSpPr>
          <p:spPr bwMode="auto">
            <a:xfrm>
              <a:off x="2520"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050" name="Rectangle 230"/>
            <p:cNvSpPr>
              <a:spLocks noChangeArrowheads="1"/>
            </p:cNvSpPr>
            <p:nvPr/>
          </p:nvSpPr>
          <p:spPr bwMode="auto">
            <a:xfrm>
              <a:off x="2584"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051" name="Rectangle 231"/>
            <p:cNvSpPr>
              <a:spLocks noChangeArrowheads="1"/>
            </p:cNvSpPr>
            <p:nvPr/>
          </p:nvSpPr>
          <p:spPr bwMode="auto">
            <a:xfrm>
              <a:off x="2646"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052" name="Rectangle 232"/>
            <p:cNvSpPr>
              <a:spLocks noChangeArrowheads="1"/>
            </p:cNvSpPr>
            <p:nvPr/>
          </p:nvSpPr>
          <p:spPr bwMode="auto">
            <a:xfrm>
              <a:off x="2946"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053" name="Rectangle 233"/>
            <p:cNvSpPr>
              <a:spLocks noChangeArrowheads="1"/>
            </p:cNvSpPr>
            <p:nvPr/>
          </p:nvSpPr>
          <p:spPr bwMode="auto">
            <a:xfrm>
              <a:off x="3007"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054" name="Rectangle 234"/>
            <p:cNvSpPr>
              <a:spLocks noChangeArrowheads="1"/>
            </p:cNvSpPr>
            <p:nvPr/>
          </p:nvSpPr>
          <p:spPr bwMode="auto">
            <a:xfrm>
              <a:off x="3072"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055" name="Rectangle 235"/>
            <p:cNvSpPr>
              <a:spLocks noChangeArrowheads="1"/>
            </p:cNvSpPr>
            <p:nvPr/>
          </p:nvSpPr>
          <p:spPr bwMode="auto">
            <a:xfrm>
              <a:off x="3133"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056" name="Rectangle 236"/>
            <p:cNvSpPr>
              <a:spLocks noChangeArrowheads="1"/>
            </p:cNvSpPr>
            <p:nvPr/>
          </p:nvSpPr>
          <p:spPr bwMode="auto">
            <a:xfrm>
              <a:off x="3198"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057" name="Rectangle 237"/>
            <p:cNvSpPr>
              <a:spLocks noChangeArrowheads="1"/>
            </p:cNvSpPr>
            <p:nvPr/>
          </p:nvSpPr>
          <p:spPr bwMode="auto">
            <a:xfrm>
              <a:off x="3495"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058" name="Rectangle 238"/>
            <p:cNvSpPr>
              <a:spLocks noChangeArrowheads="1"/>
            </p:cNvSpPr>
            <p:nvPr/>
          </p:nvSpPr>
          <p:spPr bwMode="auto">
            <a:xfrm>
              <a:off x="3560"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059" name="Rectangle 239"/>
            <p:cNvSpPr>
              <a:spLocks noChangeArrowheads="1"/>
            </p:cNvSpPr>
            <p:nvPr/>
          </p:nvSpPr>
          <p:spPr bwMode="auto">
            <a:xfrm>
              <a:off x="3621"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060" name="Rectangle 240"/>
            <p:cNvSpPr>
              <a:spLocks noChangeArrowheads="1"/>
            </p:cNvSpPr>
            <p:nvPr/>
          </p:nvSpPr>
          <p:spPr bwMode="auto">
            <a:xfrm>
              <a:off x="3686"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061" name="Rectangle 241"/>
            <p:cNvSpPr>
              <a:spLocks noChangeArrowheads="1"/>
            </p:cNvSpPr>
            <p:nvPr/>
          </p:nvSpPr>
          <p:spPr bwMode="auto">
            <a:xfrm>
              <a:off x="3747"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062" name="Rectangle 242"/>
            <p:cNvSpPr>
              <a:spLocks noChangeArrowheads="1"/>
            </p:cNvSpPr>
            <p:nvPr/>
          </p:nvSpPr>
          <p:spPr bwMode="auto">
            <a:xfrm>
              <a:off x="4044"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063" name="Rectangle 243"/>
            <p:cNvSpPr>
              <a:spLocks noChangeArrowheads="1"/>
            </p:cNvSpPr>
            <p:nvPr/>
          </p:nvSpPr>
          <p:spPr bwMode="auto">
            <a:xfrm>
              <a:off x="4109"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064" name="Rectangle 244"/>
            <p:cNvSpPr>
              <a:spLocks noChangeArrowheads="1"/>
            </p:cNvSpPr>
            <p:nvPr/>
          </p:nvSpPr>
          <p:spPr bwMode="auto">
            <a:xfrm>
              <a:off x="4173"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065" name="Rectangle 245"/>
            <p:cNvSpPr>
              <a:spLocks noChangeArrowheads="1"/>
            </p:cNvSpPr>
            <p:nvPr/>
          </p:nvSpPr>
          <p:spPr bwMode="auto">
            <a:xfrm>
              <a:off x="4235"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066" name="Rectangle 246"/>
            <p:cNvSpPr>
              <a:spLocks noChangeArrowheads="1"/>
            </p:cNvSpPr>
            <p:nvPr/>
          </p:nvSpPr>
          <p:spPr bwMode="auto">
            <a:xfrm>
              <a:off x="4300"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067" name="Rectangle 247"/>
            <p:cNvSpPr>
              <a:spLocks noChangeArrowheads="1"/>
            </p:cNvSpPr>
            <p:nvPr/>
          </p:nvSpPr>
          <p:spPr bwMode="auto">
            <a:xfrm>
              <a:off x="4596"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068" name="Rectangle 248"/>
            <p:cNvSpPr>
              <a:spLocks noChangeArrowheads="1"/>
            </p:cNvSpPr>
            <p:nvPr/>
          </p:nvSpPr>
          <p:spPr bwMode="auto">
            <a:xfrm>
              <a:off x="4658"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069" name="Rectangle 249"/>
            <p:cNvSpPr>
              <a:spLocks noChangeArrowheads="1"/>
            </p:cNvSpPr>
            <p:nvPr/>
          </p:nvSpPr>
          <p:spPr bwMode="auto">
            <a:xfrm>
              <a:off x="4722"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070" name="Rectangle 250"/>
            <p:cNvSpPr>
              <a:spLocks noChangeArrowheads="1"/>
            </p:cNvSpPr>
            <p:nvPr/>
          </p:nvSpPr>
          <p:spPr bwMode="auto">
            <a:xfrm>
              <a:off x="4787"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071" name="Rectangle 251"/>
            <p:cNvSpPr>
              <a:spLocks noChangeArrowheads="1"/>
            </p:cNvSpPr>
            <p:nvPr/>
          </p:nvSpPr>
          <p:spPr bwMode="auto">
            <a:xfrm>
              <a:off x="4848"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072" name="Rectangle 252"/>
            <p:cNvSpPr>
              <a:spLocks noChangeArrowheads="1"/>
            </p:cNvSpPr>
            <p:nvPr/>
          </p:nvSpPr>
          <p:spPr bwMode="auto">
            <a:xfrm rot="16200000">
              <a:off x="2353" y="912"/>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073" name="Rectangle 253"/>
            <p:cNvSpPr>
              <a:spLocks noChangeArrowheads="1"/>
            </p:cNvSpPr>
            <p:nvPr/>
          </p:nvSpPr>
          <p:spPr bwMode="auto">
            <a:xfrm rot="16200000">
              <a:off x="2353" y="869"/>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074" name="Rectangle 254"/>
            <p:cNvSpPr>
              <a:spLocks noChangeArrowheads="1"/>
            </p:cNvSpPr>
            <p:nvPr/>
          </p:nvSpPr>
          <p:spPr bwMode="auto">
            <a:xfrm rot="16200000">
              <a:off x="2353" y="824"/>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075" name="Rectangle 255"/>
            <p:cNvSpPr>
              <a:spLocks noChangeArrowheads="1"/>
            </p:cNvSpPr>
            <p:nvPr/>
          </p:nvSpPr>
          <p:spPr bwMode="auto">
            <a:xfrm>
              <a:off x="2727" y="708"/>
              <a:ext cx="60"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C</a:t>
              </a:r>
              <a:endParaRPr lang="en-US" altLang="zh-CN"/>
            </a:p>
          </p:txBody>
        </p:sp>
        <p:sp>
          <p:nvSpPr>
            <p:cNvPr id="42076" name="Rectangle 256"/>
            <p:cNvSpPr>
              <a:spLocks noChangeArrowheads="1"/>
            </p:cNvSpPr>
            <p:nvPr/>
          </p:nvSpPr>
          <p:spPr bwMode="auto">
            <a:xfrm>
              <a:off x="2804" y="708"/>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a</a:t>
              </a:r>
              <a:endParaRPr lang="en-US" altLang="zh-CN"/>
            </a:p>
          </p:txBody>
        </p:sp>
        <p:sp>
          <p:nvSpPr>
            <p:cNvPr id="42077" name="Rectangle 257"/>
            <p:cNvSpPr>
              <a:spLocks noChangeArrowheads="1"/>
            </p:cNvSpPr>
            <p:nvPr/>
          </p:nvSpPr>
          <p:spPr bwMode="auto">
            <a:xfrm>
              <a:off x="2869" y="708"/>
              <a:ext cx="42"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c</a:t>
              </a:r>
              <a:endParaRPr lang="en-US" altLang="zh-CN"/>
            </a:p>
          </p:txBody>
        </p:sp>
        <p:sp>
          <p:nvSpPr>
            <p:cNvPr id="42078" name="Rectangle 258"/>
            <p:cNvSpPr>
              <a:spLocks noChangeArrowheads="1"/>
            </p:cNvSpPr>
            <p:nvPr/>
          </p:nvSpPr>
          <p:spPr bwMode="auto">
            <a:xfrm>
              <a:off x="2925" y="708"/>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h</a:t>
              </a:r>
              <a:endParaRPr lang="en-US" altLang="zh-CN"/>
            </a:p>
          </p:txBody>
        </p:sp>
        <p:sp>
          <p:nvSpPr>
            <p:cNvPr id="42079" name="Rectangle 259"/>
            <p:cNvSpPr>
              <a:spLocks noChangeArrowheads="1"/>
            </p:cNvSpPr>
            <p:nvPr/>
          </p:nvSpPr>
          <p:spPr bwMode="auto">
            <a:xfrm>
              <a:off x="2988" y="708"/>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e</a:t>
              </a:r>
              <a:endParaRPr lang="en-US" altLang="zh-CN"/>
            </a:p>
          </p:txBody>
        </p:sp>
        <p:sp>
          <p:nvSpPr>
            <p:cNvPr id="42080" name="Freeform 260"/>
            <p:cNvSpPr>
              <a:spLocks/>
            </p:cNvSpPr>
            <p:nvPr/>
          </p:nvSpPr>
          <p:spPr bwMode="auto">
            <a:xfrm>
              <a:off x="4946" y="1894"/>
              <a:ext cx="4" cy="655"/>
            </a:xfrm>
            <a:custGeom>
              <a:avLst/>
              <a:gdLst>
                <a:gd name="T0" fmla="*/ 0 w 4"/>
                <a:gd name="T1" fmla="*/ 0 h 655"/>
                <a:gd name="T2" fmla="*/ 4 w 4"/>
                <a:gd name="T3" fmla="*/ 655 h 655"/>
                <a:gd name="T4" fmla="*/ 0 w 4"/>
                <a:gd name="T5" fmla="*/ 0 h 655"/>
                <a:gd name="T6" fmla="*/ 0 60000 65536"/>
                <a:gd name="T7" fmla="*/ 0 60000 65536"/>
                <a:gd name="T8" fmla="*/ 0 60000 65536"/>
              </a:gdLst>
              <a:ahLst/>
              <a:cxnLst>
                <a:cxn ang="T6">
                  <a:pos x="T0" y="T1"/>
                </a:cxn>
                <a:cxn ang="T7">
                  <a:pos x="T2" y="T3"/>
                </a:cxn>
                <a:cxn ang="T8">
                  <a:pos x="T4" y="T5"/>
                </a:cxn>
              </a:cxnLst>
              <a:rect l="0" t="0" r="r" b="b"/>
              <a:pathLst>
                <a:path w="4" h="655">
                  <a:moveTo>
                    <a:pt x="0" y="0"/>
                  </a:moveTo>
                  <a:lnTo>
                    <a:pt x="4" y="655"/>
                  </a:lnTo>
                  <a:lnTo>
                    <a:pt x="0" y="0"/>
                  </a:lnTo>
                  <a:close/>
                </a:path>
              </a:pathLst>
            </a:custGeom>
            <a:solidFill>
              <a:srgbClr val="EB7500"/>
            </a:solidFill>
            <a:ln w="9525">
              <a:noFill/>
              <a:round/>
              <a:headEnd/>
              <a:tailEnd/>
            </a:ln>
          </p:spPr>
          <p:txBody>
            <a:bodyPr/>
            <a:lstStyle/>
            <a:p>
              <a:endParaRPr lang="zh-CN" altLang="en-US"/>
            </a:p>
          </p:txBody>
        </p:sp>
        <p:sp>
          <p:nvSpPr>
            <p:cNvPr id="42081" name="Line 261"/>
            <p:cNvSpPr>
              <a:spLocks noChangeShapeType="1"/>
            </p:cNvSpPr>
            <p:nvPr/>
          </p:nvSpPr>
          <p:spPr bwMode="auto">
            <a:xfrm>
              <a:off x="4946" y="1894"/>
              <a:ext cx="4" cy="655"/>
            </a:xfrm>
            <a:prstGeom prst="line">
              <a:avLst/>
            </a:prstGeom>
            <a:noFill/>
            <a:ln w="22225">
              <a:solidFill>
                <a:srgbClr val="000000"/>
              </a:solidFill>
              <a:round/>
              <a:headEnd/>
              <a:tailEnd/>
            </a:ln>
          </p:spPr>
          <p:txBody>
            <a:bodyPr/>
            <a:lstStyle/>
            <a:p>
              <a:endParaRPr lang="zh-CN" altLang="en-US"/>
            </a:p>
          </p:txBody>
        </p:sp>
        <p:sp>
          <p:nvSpPr>
            <p:cNvPr id="42082" name="Rectangle 262"/>
            <p:cNvSpPr>
              <a:spLocks noChangeArrowheads="1"/>
            </p:cNvSpPr>
            <p:nvPr/>
          </p:nvSpPr>
          <p:spPr bwMode="auto">
            <a:xfrm>
              <a:off x="2688" y="2737"/>
              <a:ext cx="70"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M</a:t>
              </a:r>
              <a:endParaRPr lang="en-US" altLang="zh-CN"/>
            </a:p>
          </p:txBody>
        </p:sp>
        <p:sp>
          <p:nvSpPr>
            <p:cNvPr id="42083" name="Rectangle 263"/>
            <p:cNvSpPr>
              <a:spLocks noChangeArrowheads="1"/>
            </p:cNvSpPr>
            <p:nvPr/>
          </p:nvSpPr>
          <p:spPr bwMode="auto">
            <a:xfrm>
              <a:off x="2773" y="2737"/>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e</a:t>
              </a:r>
              <a:endParaRPr lang="en-US" altLang="zh-CN"/>
            </a:p>
          </p:txBody>
        </p:sp>
        <p:sp>
          <p:nvSpPr>
            <p:cNvPr id="42084" name="Rectangle 264"/>
            <p:cNvSpPr>
              <a:spLocks noChangeArrowheads="1"/>
            </p:cNvSpPr>
            <p:nvPr/>
          </p:nvSpPr>
          <p:spPr bwMode="auto">
            <a:xfrm>
              <a:off x="2842" y="2737"/>
              <a:ext cx="70"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m</a:t>
              </a:r>
              <a:endParaRPr lang="en-US" altLang="zh-CN"/>
            </a:p>
          </p:txBody>
        </p:sp>
        <p:sp>
          <p:nvSpPr>
            <p:cNvPr id="42085" name="Rectangle 265"/>
            <p:cNvSpPr>
              <a:spLocks noChangeArrowheads="1"/>
            </p:cNvSpPr>
            <p:nvPr/>
          </p:nvSpPr>
          <p:spPr bwMode="auto">
            <a:xfrm>
              <a:off x="2934" y="2737"/>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o</a:t>
              </a:r>
              <a:endParaRPr lang="en-US" altLang="zh-CN"/>
            </a:p>
          </p:txBody>
        </p:sp>
        <p:sp>
          <p:nvSpPr>
            <p:cNvPr id="42086" name="Rectangle 266"/>
            <p:cNvSpPr>
              <a:spLocks noChangeArrowheads="1"/>
            </p:cNvSpPr>
            <p:nvPr/>
          </p:nvSpPr>
          <p:spPr bwMode="auto">
            <a:xfrm>
              <a:off x="2992" y="2737"/>
              <a:ext cx="28"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r</a:t>
              </a:r>
              <a:endParaRPr lang="en-US" altLang="zh-CN"/>
            </a:p>
          </p:txBody>
        </p:sp>
        <p:sp>
          <p:nvSpPr>
            <p:cNvPr id="42087" name="Rectangle 267"/>
            <p:cNvSpPr>
              <a:spLocks noChangeArrowheads="1"/>
            </p:cNvSpPr>
            <p:nvPr/>
          </p:nvSpPr>
          <p:spPr bwMode="auto">
            <a:xfrm>
              <a:off x="3032" y="2737"/>
              <a:ext cx="42"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y</a:t>
              </a:r>
              <a:endParaRPr lang="en-US" altLang="zh-CN"/>
            </a:p>
          </p:txBody>
        </p:sp>
        <p:sp>
          <p:nvSpPr>
            <p:cNvPr id="42088" name="Rectangle 268"/>
            <p:cNvSpPr>
              <a:spLocks noChangeArrowheads="1"/>
            </p:cNvSpPr>
            <p:nvPr/>
          </p:nvSpPr>
          <p:spPr bwMode="auto">
            <a:xfrm rot="16200000">
              <a:off x="2483" y="912"/>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089" name="Rectangle 269"/>
            <p:cNvSpPr>
              <a:spLocks noChangeArrowheads="1"/>
            </p:cNvSpPr>
            <p:nvPr/>
          </p:nvSpPr>
          <p:spPr bwMode="auto">
            <a:xfrm rot="16200000">
              <a:off x="2483" y="867"/>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090" name="Rectangle 270"/>
            <p:cNvSpPr>
              <a:spLocks noChangeArrowheads="1"/>
            </p:cNvSpPr>
            <p:nvPr/>
          </p:nvSpPr>
          <p:spPr bwMode="auto">
            <a:xfrm rot="16200000">
              <a:off x="2483" y="824"/>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091" name="Rectangle 271"/>
            <p:cNvSpPr>
              <a:spLocks noChangeArrowheads="1"/>
            </p:cNvSpPr>
            <p:nvPr/>
          </p:nvSpPr>
          <p:spPr bwMode="auto">
            <a:xfrm rot="16200000">
              <a:off x="2626" y="915"/>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092" name="Rectangle 272"/>
            <p:cNvSpPr>
              <a:spLocks noChangeArrowheads="1"/>
            </p:cNvSpPr>
            <p:nvPr/>
          </p:nvSpPr>
          <p:spPr bwMode="auto">
            <a:xfrm rot="16200000">
              <a:off x="2626" y="869"/>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093" name="Rectangle 273"/>
            <p:cNvSpPr>
              <a:spLocks noChangeArrowheads="1"/>
            </p:cNvSpPr>
            <p:nvPr/>
          </p:nvSpPr>
          <p:spPr bwMode="auto">
            <a:xfrm rot="16200000">
              <a:off x="2626" y="824"/>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094" name="Rectangle 274"/>
            <p:cNvSpPr>
              <a:spLocks noChangeArrowheads="1"/>
            </p:cNvSpPr>
            <p:nvPr/>
          </p:nvSpPr>
          <p:spPr bwMode="auto">
            <a:xfrm rot="16200000">
              <a:off x="2766" y="915"/>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095" name="Rectangle 275"/>
            <p:cNvSpPr>
              <a:spLocks noChangeArrowheads="1"/>
            </p:cNvSpPr>
            <p:nvPr/>
          </p:nvSpPr>
          <p:spPr bwMode="auto">
            <a:xfrm rot="16200000">
              <a:off x="2766" y="872"/>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096" name="Rectangle 276"/>
            <p:cNvSpPr>
              <a:spLocks noChangeArrowheads="1"/>
            </p:cNvSpPr>
            <p:nvPr/>
          </p:nvSpPr>
          <p:spPr bwMode="auto">
            <a:xfrm rot="16200000">
              <a:off x="2766" y="826"/>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097" name="Rectangle 277"/>
            <p:cNvSpPr>
              <a:spLocks noChangeArrowheads="1"/>
            </p:cNvSpPr>
            <p:nvPr/>
          </p:nvSpPr>
          <p:spPr bwMode="auto">
            <a:xfrm rot="16200000">
              <a:off x="2899" y="917"/>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098" name="Rectangle 278"/>
            <p:cNvSpPr>
              <a:spLocks noChangeArrowheads="1"/>
            </p:cNvSpPr>
            <p:nvPr/>
          </p:nvSpPr>
          <p:spPr bwMode="auto">
            <a:xfrm rot="16200000">
              <a:off x="2899" y="872"/>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099" name="Rectangle 279"/>
            <p:cNvSpPr>
              <a:spLocks noChangeArrowheads="1"/>
            </p:cNvSpPr>
            <p:nvPr/>
          </p:nvSpPr>
          <p:spPr bwMode="auto">
            <a:xfrm rot="16200000">
              <a:off x="2899" y="829"/>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100" name="Rectangle 280"/>
            <p:cNvSpPr>
              <a:spLocks noChangeArrowheads="1"/>
            </p:cNvSpPr>
            <p:nvPr/>
          </p:nvSpPr>
          <p:spPr bwMode="auto">
            <a:xfrm rot="16200000">
              <a:off x="3032" y="917"/>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101" name="Rectangle 281"/>
            <p:cNvSpPr>
              <a:spLocks noChangeArrowheads="1"/>
            </p:cNvSpPr>
            <p:nvPr/>
          </p:nvSpPr>
          <p:spPr bwMode="auto">
            <a:xfrm rot="16200000">
              <a:off x="3032" y="872"/>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102" name="Rectangle 282"/>
            <p:cNvSpPr>
              <a:spLocks noChangeArrowheads="1"/>
            </p:cNvSpPr>
            <p:nvPr/>
          </p:nvSpPr>
          <p:spPr bwMode="auto">
            <a:xfrm rot="16200000">
              <a:off x="3032" y="829"/>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103" name="Rectangle 283"/>
            <p:cNvSpPr>
              <a:spLocks noChangeArrowheads="1"/>
            </p:cNvSpPr>
            <p:nvPr/>
          </p:nvSpPr>
          <p:spPr bwMode="auto">
            <a:xfrm rot="16200000">
              <a:off x="3172" y="917"/>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104" name="Rectangle 284"/>
            <p:cNvSpPr>
              <a:spLocks noChangeArrowheads="1"/>
            </p:cNvSpPr>
            <p:nvPr/>
          </p:nvSpPr>
          <p:spPr bwMode="auto">
            <a:xfrm rot="16200000">
              <a:off x="3172" y="872"/>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105" name="Rectangle 285"/>
            <p:cNvSpPr>
              <a:spLocks noChangeArrowheads="1"/>
            </p:cNvSpPr>
            <p:nvPr/>
          </p:nvSpPr>
          <p:spPr bwMode="auto">
            <a:xfrm rot="16200000">
              <a:off x="3172" y="829"/>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42106" name="Rectangle 286"/>
            <p:cNvSpPr>
              <a:spLocks noChangeArrowheads="1"/>
            </p:cNvSpPr>
            <p:nvPr/>
          </p:nvSpPr>
          <p:spPr bwMode="auto">
            <a:xfrm rot="16200000">
              <a:off x="3311" y="917"/>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107" name="Rectangle 287"/>
            <p:cNvSpPr>
              <a:spLocks noChangeArrowheads="1"/>
            </p:cNvSpPr>
            <p:nvPr/>
          </p:nvSpPr>
          <p:spPr bwMode="auto">
            <a:xfrm rot="16200000">
              <a:off x="3311" y="872"/>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108" name="Rectangle 288"/>
            <p:cNvSpPr>
              <a:spLocks noChangeArrowheads="1"/>
            </p:cNvSpPr>
            <p:nvPr/>
          </p:nvSpPr>
          <p:spPr bwMode="auto">
            <a:xfrm rot="16200000">
              <a:off x="3311" y="826"/>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42109" name="Line 289"/>
            <p:cNvSpPr>
              <a:spLocks noChangeShapeType="1"/>
            </p:cNvSpPr>
            <p:nvPr/>
          </p:nvSpPr>
          <p:spPr bwMode="auto">
            <a:xfrm flipV="1">
              <a:off x="703" y="1117"/>
              <a:ext cx="1678" cy="1134"/>
            </a:xfrm>
            <a:prstGeom prst="line">
              <a:avLst/>
            </a:prstGeom>
            <a:noFill/>
            <a:ln w="38100">
              <a:solidFill>
                <a:srgbClr val="1D01EB"/>
              </a:solidFill>
              <a:miter lim="800000"/>
              <a:headEnd/>
              <a:tailEnd type="triangle" w="med" len="med"/>
            </a:ln>
            <a:effectLst/>
          </p:spPr>
          <p:txBody>
            <a:bodyPr wrap="none"/>
            <a:lstStyle/>
            <a:p>
              <a:endParaRPr lang="zh-CN" altLang="en-US"/>
            </a:p>
          </p:txBody>
        </p:sp>
        <p:sp>
          <p:nvSpPr>
            <p:cNvPr id="42110" name="Line 290"/>
            <p:cNvSpPr>
              <a:spLocks noChangeShapeType="1"/>
            </p:cNvSpPr>
            <p:nvPr/>
          </p:nvSpPr>
          <p:spPr bwMode="auto">
            <a:xfrm flipV="1">
              <a:off x="1837" y="1298"/>
              <a:ext cx="544" cy="998"/>
            </a:xfrm>
            <a:prstGeom prst="line">
              <a:avLst/>
            </a:prstGeom>
            <a:noFill/>
            <a:ln w="38100">
              <a:solidFill>
                <a:srgbClr val="1D01EB"/>
              </a:solidFill>
              <a:miter lim="800000"/>
              <a:headEnd/>
              <a:tailEnd type="triangle" w="med" len="med"/>
            </a:ln>
            <a:effectLst/>
          </p:spPr>
          <p:txBody>
            <a:bodyPr wrap="none"/>
            <a:lstStyle/>
            <a:p>
              <a:endParaRPr lang="zh-CN" altLang="en-US"/>
            </a:p>
          </p:txBody>
        </p:sp>
      </p:grpSp>
    </p:spTree>
  </p:cSld>
  <p:clrMapOvr>
    <a:masterClrMapping/>
  </p:clrMapOvr>
  <p:transition spd="med">
    <p:random/>
    <p:sndAc>
      <p:stSnd>
        <p:snd r:embed="rId2" name="chimes.wav"/>
      </p:stSnd>
    </p:sndAc>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Fully associative</a:t>
            </a:r>
            <a:endParaRPr lang="zh-CN" altLang="en-US" dirty="0"/>
          </a:p>
        </p:txBody>
      </p:sp>
      <p:sp>
        <p:nvSpPr>
          <p:cNvPr id="3" name="内容占位符 2"/>
          <p:cNvSpPr>
            <a:spLocks noGrp="1"/>
          </p:cNvSpPr>
          <p:nvPr>
            <p:ph idx="1"/>
          </p:nvPr>
        </p:nvSpPr>
        <p:spPr>
          <a:xfrm>
            <a:off x="1981200" y="4000504"/>
            <a:ext cx="8229600" cy="2214578"/>
          </a:xfrm>
        </p:spPr>
        <p:txBody>
          <a:bodyPr/>
          <a:lstStyle/>
          <a:p>
            <a:r>
              <a:rPr lang="en-US" altLang="zh-CN" sz="2200" dirty="0">
                <a:solidFill>
                  <a:srgbClr val="1D01EB"/>
                </a:solidFill>
              </a:rPr>
              <a:t>Pros: </a:t>
            </a:r>
          </a:p>
          <a:p>
            <a:pPr lvl="1"/>
            <a:r>
              <a:rPr lang="en-US" altLang="zh-CN" sz="2000" dirty="0"/>
              <a:t>Avoid miss from address collision(same index in direct-mapped.)</a:t>
            </a:r>
          </a:p>
          <a:p>
            <a:r>
              <a:rPr lang="en-US" altLang="zh-CN" sz="2200" dirty="0">
                <a:solidFill>
                  <a:srgbClr val="1D01EB"/>
                </a:solidFill>
              </a:rPr>
              <a:t>Cons: </a:t>
            </a:r>
          </a:p>
          <a:p>
            <a:pPr lvl="1"/>
            <a:r>
              <a:rPr lang="en-US" altLang="zh-CN" sz="2000" dirty="0"/>
              <a:t>Complex and cost higher with much more comparers,   </a:t>
            </a:r>
          </a:p>
          <a:p>
            <a:pPr lvl="1"/>
            <a:r>
              <a:rPr lang="en-US" altLang="zh-CN" sz="2000" dirty="0"/>
              <a:t>Longer hit time than direct-mapped.</a:t>
            </a:r>
            <a:endParaRPr lang="zh-CN" altLang="en-US" sz="2000" dirty="0"/>
          </a:p>
        </p:txBody>
      </p:sp>
      <p:grpSp>
        <p:nvGrpSpPr>
          <p:cNvPr id="132" name="组合 131"/>
          <p:cNvGrpSpPr/>
          <p:nvPr/>
        </p:nvGrpSpPr>
        <p:grpSpPr>
          <a:xfrm>
            <a:off x="2666976" y="1142985"/>
            <a:ext cx="6858048" cy="2813615"/>
            <a:chOff x="1142976" y="1428736"/>
            <a:chExt cx="6858048" cy="2813615"/>
          </a:xfrm>
        </p:grpSpPr>
        <p:sp>
          <p:nvSpPr>
            <p:cNvPr id="127" name="Freeform 178"/>
            <p:cNvSpPr>
              <a:spLocks/>
            </p:cNvSpPr>
            <p:nvPr/>
          </p:nvSpPr>
          <p:spPr bwMode="auto">
            <a:xfrm>
              <a:off x="3871908" y="1871652"/>
              <a:ext cx="214555" cy="858769"/>
            </a:xfrm>
            <a:custGeom>
              <a:avLst/>
              <a:gdLst>
                <a:gd name="T0" fmla="*/ 0 w 139"/>
                <a:gd name="T1" fmla="*/ 655 h 655"/>
                <a:gd name="T2" fmla="*/ 0 w 139"/>
                <a:gd name="T3" fmla="*/ 0 h 655"/>
                <a:gd name="T4" fmla="*/ 139 w 139"/>
                <a:gd name="T5" fmla="*/ 0 h 655"/>
                <a:gd name="T6" fmla="*/ 139 w 139"/>
                <a:gd name="T7" fmla="*/ 655 h 655"/>
                <a:gd name="T8" fmla="*/ 0 w 139"/>
                <a:gd name="T9" fmla="*/ 655 h 655"/>
                <a:gd name="T10" fmla="*/ 0 w 139"/>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655">
                  <a:moveTo>
                    <a:pt x="0" y="655"/>
                  </a:moveTo>
                  <a:lnTo>
                    <a:pt x="0" y="0"/>
                  </a:lnTo>
                  <a:lnTo>
                    <a:pt x="139" y="0"/>
                  </a:lnTo>
                  <a:lnTo>
                    <a:pt x="139" y="655"/>
                  </a:lnTo>
                  <a:lnTo>
                    <a:pt x="0" y="655"/>
                  </a:lnTo>
                  <a:close/>
                </a:path>
              </a:pathLst>
            </a:custGeom>
            <a:solidFill>
              <a:srgbClr val="EB7500"/>
            </a:solidFill>
            <a:ln w="9525">
              <a:solidFill>
                <a:schemeClr val="tx1"/>
              </a:solidFill>
              <a:round/>
              <a:headEnd/>
              <a:tailEnd/>
            </a:ln>
          </p:spPr>
          <p:txBody>
            <a:bodyPr/>
            <a:lstStyle/>
            <a:p>
              <a:endParaRPr lang="zh-CN" altLang="en-US"/>
            </a:p>
          </p:txBody>
        </p:sp>
        <p:grpSp>
          <p:nvGrpSpPr>
            <p:cNvPr id="4" name="Group 291"/>
            <p:cNvGrpSpPr>
              <a:grpSpLocks/>
            </p:cNvGrpSpPr>
            <p:nvPr/>
          </p:nvGrpSpPr>
          <p:grpSpPr bwMode="auto">
            <a:xfrm>
              <a:off x="1142976" y="1428736"/>
              <a:ext cx="6858048" cy="2813615"/>
              <a:chOff x="671" y="708"/>
              <a:chExt cx="4443" cy="2146"/>
            </a:xfrm>
          </p:grpSpPr>
          <p:sp>
            <p:nvSpPr>
              <p:cNvPr id="5" name="Line 149"/>
              <p:cNvSpPr>
                <a:spLocks noChangeShapeType="1"/>
              </p:cNvSpPr>
              <p:nvPr/>
            </p:nvSpPr>
            <p:spPr bwMode="auto">
              <a:xfrm>
                <a:off x="3262" y="1051"/>
                <a:ext cx="3" cy="655"/>
              </a:xfrm>
              <a:prstGeom prst="line">
                <a:avLst/>
              </a:prstGeom>
              <a:noFill/>
              <a:ln w="22225">
                <a:solidFill>
                  <a:srgbClr val="000000"/>
                </a:solidFill>
                <a:round/>
                <a:headEnd/>
                <a:tailEnd/>
              </a:ln>
            </p:spPr>
            <p:txBody>
              <a:bodyPr/>
              <a:lstStyle/>
              <a:p>
                <a:endParaRPr lang="zh-CN" altLang="en-US"/>
              </a:p>
            </p:txBody>
          </p:sp>
          <p:sp>
            <p:nvSpPr>
              <p:cNvPr id="6" name="Line 150"/>
              <p:cNvSpPr>
                <a:spLocks noChangeShapeType="1"/>
              </p:cNvSpPr>
              <p:nvPr/>
            </p:nvSpPr>
            <p:spPr bwMode="auto">
              <a:xfrm>
                <a:off x="2853" y="1051"/>
                <a:ext cx="1" cy="655"/>
              </a:xfrm>
              <a:prstGeom prst="line">
                <a:avLst/>
              </a:prstGeom>
              <a:noFill/>
              <a:ln w="22225">
                <a:solidFill>
                  <a:srgbClr val="000000"/>
                </a:solidFill>
                <a:round/>
                <a:headEnd/>
                <a:tailEnd/>
              </a:ln>
            </p:spPr>
            <p:txBody>
              <a:bodyPr/>
              <a:lstStyle/>
              <a:p>
                <a:endParaRPr lang="zh-CN" altLang="en-US"/>
              </a:p>
            </p:txBody>
          </p:sp>
          <p:sp>
            <p:nvSpPr>
              <p:cNvPr id="7" name="Line 151"/>
              <p:cNvSpPr>
                <a:spLocks noChangeShapeType="1"/>
              </p:cNvSpPr>
              <p:nvPr/>
            </p:nvSpPr>
            <p:spPr bwMode="auto">
              <a:xfrm>
                <a:off x="2713" y="1051"/>
                <a:ext cx="3" cy="655"/>
              </a:xfrm>
              <a:prstGeom prst="line">
                <a:avLst/>
              </a:prstGeom>
              <a:noFill/>
              <a:ln w="22225">
                <a:solidFill>
                  <a:srgbClr val="000000"/>
                </a:solidFill>
                <a:round/>
                <a:headEnd/>
                <a:tailEnd/>
              </a:ln>
            </p:spPr>
            <p:txBody>
              <a:bodyPr/>
              <a:lstStyle/>
              <a:p>
                <a:endParaRPr lang="zh-CN" altLang="en-US"/>
              </a:p>
            </p:txBody>
          </p:sp>
          <p:sp>
            <p:nvSpPr>
              <p:cNvPr id="8" name="Freeform 152"/>
              <p:cNvSpPr>
                <a:spLocks/>
              </p:cNvSpPr>
              <p:nvPr/>
            </p:nvSpPr>
            <p:spPr bwMode="auto">
              <a:xfrm>
                <a:off x="2299" y="1051"/>
                <a:ext cx="140" cy="655"/>
              </a:xfrm>
              <a:custGeom>
                <a:avLst/>
                <a:gdLst>
                  <a:gd name="T0" fmla="*/ 0 w 140"/>
                  <a:gd name="T1" fmla="*/ 655 h 655"/>
                  <a:gd name="T2" fmla="*/ 0 w 140"/>
                  <a:gd name="T3" fmla="*/ 0 h 655"/>
                  <a:gd name="T4" fmla="*/ 140 w 140"/>
                  <a:gd name="T5" fmla="*/ 0 h 655"/>
                  <a:gd name="T6" fmla="*/ 140 w 140"/>
                  <a:gd name="T7" fmla="*/ 655 h 655"/>
                  <a:gd name="T8" fmla="*/ 0 w 140"/>
                  <a:gd name="T9" fmla="*/ 655 h 655"/>
                  <a:gd name="T10" fmla="*/ 0 w 140"/>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655">
                    <a:moveTo>
                      <a:pt x="0" y="655"/>
                    </a:moveTo>
                    <a:lnTo>
                      <a:pt x="0" y="0"/>
                    </a:lnTo>
                    <a:lnTo>
                      <a:pt x="140" y="0"/>
                    </a:lnTo>
                    <a:lnTo>
                      <a:pt x="140" y="655"/>
                    </a:lnTo>
                    <a:lnTo>
                      <a:pt x="0" y="655"/>
                    </a:lnTo>
                    <a:close/>
                  </a:path>
                </a:pathLst>
              </a:custGeom>
              <a:solidFill>
                <a:srgbClr val="EB7500"/>
              </a:solidFill>
              <a:ln w="9525">
                <a:noFill/>
                <a:round/>
                <a:headEnd/>
                <a:tailEnd/>
              </a:ln>
            </p:spPr>
            <p:txBody>
              <a:bodyPr/>
              <a:lstStyle/>
              <a:p>
                <a:endParaRPr lang="zh-CN" altLang="en-US"/>
              </a:p>
            </p:txBody>
          </p:sp>
          <p:sp>
            <p:nvSpPr>
              <p:cNvPr id="9" name="Freeform 153"/>
              <p:cNvSpPr>
                <a:spLocks/>
              </p:cNvSpPr>
              <p:nvPr/>
            </p:nvSpPr>
            <p:spPr bwMode="auto">
              <a:xfrm>
                <a:off x="2989" y="1051"/>
                <a:ext cx="140" cy="655"/>
              </a:xfrm>
              <a:custGeom>
                <a:avLst/>
                <a:gdLst>
                  <a:gd name="T0" fmla="*/ 0 w 140"/>
                  <a:gd name="T1" fmla="*/ 655 h 655"/>
                  <a:gd name="T2" fmla="*/ 0 w 140"/>
                  <a:gd name="T3" fmla="*/ 0 h 655"/>
                  <a:gd name="T4" fmla="*/ 140 w 140"/>
                  <a:gd name="T5" fmla="*/ 0 h 655"/>
                  <a:gd name="T6" fmla="*/ 140 w 140"/>
                  <a:gd name="T7" fmla="*/ 655 h 655"/>
                  <a:gd name="T8" fmla="*/ 0 w 140"/>
                  <a:gd name="T9" fmla="*/ 655 h 655"/>
                  <a:gd name="T10" fmla="*/ 0 w 140"/>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655">
                    <a:moveTo>
                      <a:pt x="0" y="655"/>
                    </a:moveTo>
                    <a:lnTo>
                      <a:pt x="0" y="0"/>
                    </a:lnTo>
                    <a:lnTo>
                      <a:pt x="140" y="0"/>
                    </a:lnTo>
                    <a:lnTo>
                      <a:pt x="140" y="655"/>
                    </a:lnTo>
                    <a:lnTo>
                      <a:pt x="0" y="655"/>
                    </a:lnTo>
                  </a:path>
                </a:pathLst>
              </a:custGeom>
              <a:noFill/>
              <a:ln w="22225">
                <a:solidFill>
                  <a:srgbClr val="000000"/>
                </a:solidFill>
                <a:prstDash val="solid"/>
                <a:round/>
                <a:headEnd/>
                <a:tailEnd/>
              </a:ln>
            </p:spPr>
            <p:txBody>
              <a:bodyPr/>
              <a:lstStyle/>
              <a:p>
                <a:endParaRPr lang="zh-CN" altLang="en-US"/>
              </a:p>
            </p:txBody>
          </p:sp>
          <p:sp>
            <p:nvSpPr>
              <p:cNvPr id="11" name="Freeform 155"/>
              <p:cNvSpPr>
                <a:spLocks/>
              </p:cNvSpPr>
              <p:nvPr/>
            </p:nvSpPr>
            <p:spPr bwMode="auto">
              <a:xfrm>
                <a:off x="2440" y="1051"/>
                <a:ext cx="137" cy="655"/>
              </a:xfrm>
              <a:custGeom>
                <a:avLst/>
                <a:gdLst>
                  <a:gd name="T0" fmla="*/ 0 w 137"/>
                  <a:gd name="T1" fmla="*/ 655 h 655"/>
                  <a:gd name="T2" fmla="*/ 0 w 137"/>
                  <a:gd name="T3" fmla="*/ 0 h 655"/>
                  <a:gd name="T4" fmla="*/ 137 w 137"/>
                  <a:gd name="T5" fmla="*/ 0 h 655"/>
                  <a:gd name="T6" fmla="*/ 137 w 137"/>
                  <a:gd name="T7" fmla="*/ 655 h 655"/>
                  <a:gd name="T8" fmla="*/ 0 w 137"/>
                  <a:gd name="T9" fmla="*/ 655 h 655"/>
                  <a:gd name="T10" fmla="*/ 0 w 137"/>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7" h="655">
                    <a:moveTo>
                      <a:pt x="0" y="655"/>
                    </a:moveTo>
                    <a:lnTo>
                      <a:pt x="0" y="0"/>
                    </a:lnTo>
                    <a:lnTo>
                      <a:pt x="137" y="0"/>
                    </a:lnTo>
                    <a:lnTo>
                      <a:pt x="137" y="655"/>
                    </a:lnTo>
                    <a:lnTo>
                      <a:pt x="0" y="655"/>
                    </a:lnTo>
                  </a:path>
                </a:pathLst>
              </a:custGeom>
              <a:noFill/>
              <a:ln w="22225">
                <a:solidFill>
                  <a:srgbClr val="000000"/>
                </a:solidFill>
                <a:prstDash val="solid"/>
                <a:round/>
                <a:headEnd/>
                <a:tailEnd/>
              </a:ln>
            </p:spPr>
            <p:txBody>
              <a:bodyPr/>
              <a:lstStyle/>
              <a:p>
                <a:endParaRPr lang="zh-CN" altLang="en-US"/>
              </a:p>
            </p:txBody>
          </p:sp>
          <p:sp>
            <p:nvSpPr>
              <p:cNvPr id="12" name="Freeform 156"/>
              <p:cNvSpPr>
                <a:spLocks/>
              </p:cNvSpPr>
              <p:nvPr/>
            </p:nvSpPr>
            <p:spPr bwMode="auto">
              <a:xfrm>
                <a:off x="2304" y="1051"/>
                <a:ext cx="1088" cy="655"/>
              </a:xfrm>
              <a:custGeom>
                <a:avLst/>
                <a:gdLst>
                  <a:gd name="T0" fmla="*/ 1088 w 1088"/>
                  <a:gd name="T1" fmla="*/ 655 h 655"/>
                  <a:gd name="T2" fmla="*/ 1088 w 1088"/>
                  <a:gd name="T3" fmla="*/ 0 h 655"/>
                  <a:gd name="T4" fmla="*/ 0 w 1088"/>
                  <a:gd name="T5" fmla="*/ 0 h 655"/>
                  <a:gd name="T6" fmla="*/ 0 w 1088"/>
                  <a:gd name="T7" fmla="*/ 655 h 655"/>
                  <a:gd name="T8" fmla="*/ 1088 w 1088"/>
                  <a:gd name="T9" fmla="*/ 655 h 655"/>
                  <a:gd name="T10" fmla="*/ 1088 w 1088"/>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8" h="655">
                    <a:moveTo>
                      <a:pt x="1088" y="655"/>
                    </a:moveTo>
                    <a:lnTo>
                      <a:pt x="1088" y="0"/>
                    </a:lnTo>
                    <a:lnTo>
                      <a:pt x="0" y="0"/>
                    </a:lnTo>
                    <a:lnTo>
                      <a:pt x="0" y="655"/>
                    </a:lnTo>
                    <a:lnTo>
                      <a:pt x="1088" y="655"/>
                    </a:lnTo>
                  </a:path>
                </a:pathLst>
              </a:custGeom>
              <a:noFill/>
              <a:ln w="22225">
                <a:solidFill>
                  <a:srgbClr val="000000"/>
                </a:solidFill>
                <a:prstDash val="solid"/>
                <a:round/>
                <a:headEnd/>
                <a:tailEnd/>
              </a:ln>
            </p:spPr>
            <p:txBody>
              <a:bodyPr/>
              <a:lstStyle/>
              <a:p>
                <a:endParaRPr lang="zh-CN" altLang="en-US"/>
              </a:p>
            </p:txBody>
          </p:sp>
          <p:sp>
            <p:nvSpPr>
              <p:cNvPr id="13" name="Rectangle 157"/>
              <p:cNvSpPr>
                <a:spLocks noChangeArrowheads="1"/>
              </p:cNvSpPr>
              <p:nvPr/>
            </p:nvSpPr>
            <p:spPr bwMode="auto">
              <a:xfrm>
                <a:off x="743"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14" name="Rectangle 158"/>
              <p:cNvSpPr>
                <a:spLocks noChangeArrowheads="1"/>
              </p:cNvSpPr>
              <p:nvPr/>
            </p:nvSpPr>
            <p:spPr bwMode="auto">
              <a:xfrm>
                <a:off x="805"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15" name="Rectangle 159"/>
              <p:cNvSpPr>
                <a:spLocks noChangeArrowheads="1"/>
              </p:cNvSpPr>
              <p:nvPr/>
            </p:nvSpPr>
            <p:spPr bwMode="auto">
              <a:xfrm>
                <a:off x="869"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16" name="Rectangle 160"/>
              <p:cNvSpPr>
                <a:spLocks noChangeArrowheads="1"/>
              </p:cNvSpPr>
              <p:nvPr/>
            </p:nvSpPr>
            <p:spPr bwMode="auto">
              <a:xfrm>
                <a:off x="931"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17" name="Rectangle 161"/>
              <p:cNvSpPr>
                <a:spLocks noChangeArrowheads="1"/>
              </p:cNvSpPr>
              <p:nvPr/>
            </p:nvSpPr>
            <p:spPr bwMode="auto">
              <a:xfrm>
                <a:off x="995"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18" name="Line 162"/>
              <p:cNvSpPr>
                <a:spLocks noChangeShapeType="1"/>
              </p:cNvSpPr>
              <p:nvPr/>
            </p:nvSpPr>
            <p:spPr bwMode="auto">
              <a:xfrm>
                <a:off x="4520" y="1896"/>
                <a:ext cx="1" cy="655"/>
              </a:xfrm>
              <a:prstGeom prst="line">
                <a:avLst/>
              </a:prstGeom>
              <a:noFill/>
              <a:ln w="22225">
                <a:solidFill>
                  <a:srgbClr val="000000"/>
                </a:solidFill>
                <a:round/>
                <a:headEnd/>
                <a:tailEnd/>
              </a:ln>
            </p:spPr>
            <p:txBody>
              <a:bodyPr/>
              <a:lstStyle/>
              <a:p>
                <a:endParaRPr lang="zh-CN" altLang="en-US"/>
              </a:p>
            </p:txBody>
          </p:sp>
          <p:sp>
            <p:nvSpPr>
              <p:cNvPr id="19" name="Line 163"/>
              <p:cNvSpPr>
                <a:spLocks noChangeShapeType="1"/>
              </p:cNvSpPr>
              <p:nvPr/>
            </p:nvSpPr>
            <p:spPr bwMode="auto">
              <a:xfrm>
                <a:off x="4384" y="1896"/>
                <a:ext cx="1" cy="655"/>
              </a:xfrm>
              <a:prstGeom prst="line">
                <a:avLst/>
              </a:prstGeom>
              <a:noFill/>
              <a:ln w="22225">
                <a:solidFill>
                  <a:srgbClr val="000000"/>
                </a:solidFill>
                <a:round/>
                <a:headEnd/>
                <a:tailEnd/>
              </a:ln>
            </p:spPr>
            <p:txBody>
              <a:bodyPr/>
              <a:lstStyle/>
              <a:p>
                <a:endParaRPr lang="zh-CN" altLang="en-US"/>
              </a:p>
            </p:txBody>
          </p:sp>
          <p:sp>
            <p:nvSpPr>
              <p:cNvPr id="20" name="Line 164"/>
              <p:cNvSpPr>
                <a:spLocks noChangeShapeType="1"/>
              </p:cNvSpPr>
              <p:nvPr/>
            </p:nvSpPr>
            <p:spPr bwMode="auto">
              <a:xfrm>
                <a:off x="3971" y="1896"/>
                <a:ext cx="1" cy="655"/>
              </a:xfrm>
              <a:prstGeom prst="line">
                <a:avLst/>
              </a:prstGeom>
              <a:noFill/>
              <a:ln w="22225">
                <a:solidFill>
                  <a:srgbClr val="000000"/>
                </a:solidFill>
                <a:round/>
                <a:headEnd/>
                <a:tailEnd/>
              </a:ln>
            </p:spPr>
            <p:txBody>
              <a:bodyPr/>
              <a:lstStyle/>
              <a:p>
                <a:endParaRPr lang="zh-CN" altLang="en-US"/>
              </a:p>
            </p:txBody>
          </p:sp>
          <p:sp>
            <p:nvSpPr>
              <p:cNvPr id="21" name="Line 165"/>
              <p:cNvSpPr>
                <a:spLocks noChangeShapeType="1"/>
              </p:cNvSpPr>
              <p:nvPr/>
            </p:nvSpPr>
            <p:spPr bwMode="auto">
              <a:xfrm>
                <a:off x="3831" y="1896"/>
                <a:ext cx="4" cy="655"/>
              </a:xfrm>
              <a:prstGeom prst="line">
                <a:avLst/>
              </a:prstGeom>
              <a:noFill/>
              <a:ln w="22225">
                <a:solidFill>
                  <a:srgbClr val="000000"/>
                </a:solidFill>
                <a:round/>
                <a:headEnd/>
                <a:tailEnd/>
              </a:ln>
            </p:spPr>
            <p:txBody>
              <a:bodyPr/>
              <a:lstStyle/>
              <a:p>
                <a:endParaRPr lang="zh-CN" altLang="en-US"/>
              </a:p>
            </p:txBody>
          </p:sp>
          <p:sp>
            <p:nvSpPr>
              <p:cNvPr id="22" name="Line 166"/>
              <p:cNvSpPr>
                <a:spLocks noChangeShapeType="1"/>
              </p:cNvSpPr>
              <p:nvPr/>
            </p:nvSpPr>
            <p:spPr bwMode="auto">
              <a:xfrm>
                <a:off x="3422" y="1896"/>
                <a:ext cx="1" cy="655"/>
              </a:xfrm>
              <a:prstGeom prst="line">
                <a:avLst/>
              </a:prstGeom>
              <a:noFill/>
              <a:ln w="22225">
                <a:solidFill>
                  <a:srgbClr val="000000"/>
                </a:solidFill>
                <a:round/>
                <a:headEnd/>
                <a:tailEnd/>
              </a:ln>
            </p:spPr>
            <p:txBody>
              <a:bodyPr/>
              <a:lstStyle/>
              <a:p>
                <a:endParaRPr lang="zh-CN" altLang="en-US"/>
              </a:p>
            </p:txBody>
          </p:sp>
          <p:sp>
            <p:nvSpPr>
              <p:cNvPr id="23" name="Line 167"/>
              <p:cNvSpPr>
                <a:spLocks noChangeShapeType="1"/>
              </p:cNvSpPr>
              <p:nvPr/>
            </p:nvSpPr>
            <p:spPr bwMode="auto">
              <a:xfrm>
                <a:off x="3283" y="1896"/>
                <a:ext cx="3" cy="655"/>
              </a:xfrm>
              <a:prstGeom prst="line">
                <a:avLst/>
              </a:prstGeom>
              <a:noFill/>
              <a:ln w="22225">
                <a:solidFill>
                  <a:srgbClr val="000000"/>
                </a:solidFill>
                <a:round/>
                <a:headEnd/>
                <a:tailEnd/>
              </a:ln>
            </p:spPr>
            <p:txBody>
              <a:bodyPr/>
              <a:lstStyle/>
              <a:p>
                <a:endParaRPr lang="zh-CN" altLang="en-US"/>
              </a:p>
            </p:txBody>
          </p:sp>
          <p:sp>
            <p:nvSpPr>
              <p:cNvPr id="24" name="Line 168"/>
              <p:cNvSpPr>
                <a:spLocks noChangeShapeType="1"/>
              </p:cNvSpPr>
              <p:nvPr/>
            </p:nvSpPr>
            <p:spPr bwMode="auto">
              <a:xfrm>
                <a:off x="2870" y="1896"/>
                <a:ext cx="3" cy="655"/>
              </a:xfrm>
              <a:prstGeom prst="line">
                <a:avLst/>
              </a:prstGeom>
              <a:noFill/>
              <a:ln w="22225">
                <a:solidFill>
                  <a:srgbClr val="000000"/>
                </a:solidFill>
                <a:round/>
                <a:headEnd/>
                <a:tailEnd/>
              </a:ln>
            </p:spPr>
            <p:txBody>
              <a:bodyPr/>
              <a:lstStyle/>
              <a:p>
                <a:endParaRPr lang="zh-CN" altLang="en-US"/>
              </a:p>
            </p:txBody>
          </p:sp>
          <p:sp>
            <p:nvSpPr>
              <p:cNvPr id="25" name="Line 169"/>
              <p:cNvSpPr>
                <a:spLocks noChangeShapeType="1"/>
              </p:cNvSpPr>
              <p:nvPr/>
            </p:nvSpPr>
            <p:spPr bwMode="auto">
              <a:xfrm>
                <a:off x="2734" y="1896"/>
                <a:ext cx="1" cy="655"/>
              </a:xfrm>
              <a:prstGeom prst="line">
                <a:avLst/>
              </a:prstGeom>
              <a:noFill/>
              <a:ln w="22225">
                <a:solidFill>
                  <a:srgbClr val="000000"/>
                </a:solidFill>
                <a:round/>
                <a:headEnd/>
                <a:tailEnd/>
              </a:ln>
            </p:spPr>
            <p:txBody>
              <a:bodyPr/>
              <a:lstStyle/>
              <a:p>
                <a:endParaRPr lang="zh-CN" altLang="en-US"/>
              </a:p>
            </p:txBody>
          </p:sp>
          <p:sp>
            <p:nvSpPr>
              <p:cNvPr id="26" name="Line 170"/>
              <p:cNvSpPr>
                <a:spLocks noChangeShapeType="1"/>
              </p:cNvSpPr>
              <p:nvPr/>
            </p:nvSpPr>
            <p:spPr bwMode="auto">
              <a:xfrm>
                <a:off x="2321" y="1896"/>
                <a:ext cx="1" cy="655"/>
              </a:xfrm>
              <a:prstGeom prst="line">
                <a:avLst/>
              </a:prstGeom>
              <a:noFill/>
              <a:ln w="22225">
                <a:solidFill>
                  <a:srgbClr val="000000"/>
                </a:solidFill>
                <a:round/>
                <a:headEnd/>
                <a:tailEnd/>
              </a:ln>
            </p:spPr>
            <p:txBody>
              <a:bodyPr/>
              <a:lstStyle/>
              <a:p>
                <a:endParaRPr lang="zh-CN" altLang="en-US"/>
              </a:p>
            </p:txBody>
          </p:sp>
          <p:sp>
            <p:nvSpPr>
              <p:cNvPr id="27" name="Line 171"/>
              <p:cNvSpPr>
                <a:spLocks noChangeShapeType="1"/>
              </p:cNvSpPr>
              <p:nvPr/>
            </p:nvSpPr>
            <p:spPr bwMode="auto">
              <a:xfrm>
                <a:off x="2185" y="1896"/>
                <a:ext cx="1" cy="655"/>
              </a:xfrm>
              <a:prstGeom prst="line">
                <a:avLst/>
              </a:prstGeom>
              <a:noFill/>
              <a:ln w="22225">
                <a:solidFill>
                  <a:srgbClr val="000000"/>
                </a:solidFill>
                <a:round/>
                <a:headEnd/>
                <a:tailEnd/>
              </a:ln>
            </p:spPr>
            <p:txBody>
              <a:bodyPr/>
              <a:lstStyle/>
              <a:p>
                <a:endParaRPr lang="zh-CN" altLang="en-US"/>
              </a:p>
            </p:txBody>
          </p:sp>
          <p:sp>
            <p:nvSpPr>
              <p:cNvPr id="28" name="Line 172"/>
              <p:cNvSpPr>
                <a:spLocks noChangeShapeType="1"/>
              </p:cNvSpPr>
              <p:nvPr/>
            </p:nvSpPr>
            <p:spPr bwMode="auto">
              <a:xfrm>
                <a:off x="1772" y="1896"/>
                <a:ext cx="1" cy="655"/>
              </a:xfrm>
              <a:prstGeom prst="line">
                <a:avLst/>
              </a:prstGeom>
              <a:noFill/>
              <a:ln w="22225">
                <a:solidFill>
                  <a:srgbClr val="000000"/>
                </a:solidFill>
                <a:round/>
                <a:headEnd/>
                <a:tailEnd/>
              </a:ln>
            </p:spPr>
            <p:txBody>
              <a:bodyPr/>
              <a:lstStyle/>
              <a:p>
                <a:endParaRPr lang="zh-CN" altLang="en-US"/>
              </a:p>
            </p:txBody>
          </p:sp>
          <p:sp>
            <p:nvSpPr>
              <p:cNvPr id="29" name="Line 173"/>
              <p:cNvSpPr>
                <a:spLocks noChangeShapeType="1"/>
              </p:cNvSpPr>
              <p:nvPr/>
            </p:nvSpPr>
            <p:spPr bwMode="auto">
              <a:xfrm>
                <a:off x="1632" y="1896"/>
                <a:ext cx="4" cy="655"/>
              </a:xfrm>
              <a:prstGeom prst="line">
                <a:avLst/>
              </a:prstGeom>
              <a:noFill/>
              <a:ln w="22225">
                <a:solidFill>
                  <a:srgbClr val="000000"/>
                </a:solidFill>
                <a:round/>
                <a:headEnd/>
                <a:tailEnd/>
              </a:ln>
            </p:spPr>
            <p:txBody>
              <a:bodyPr/>
              <a:lstStyle/>
              <a:p>
                <a:endParaRPr lang="zh-CN" altLang="en-US"/>
              </a:p>
            </p:txBody>
          </p:sp>
          <p:sp>
            <p:nvSpPr>
              <p:cNvPr id="30" name="Line 174"/>
              <p:cNvSpPr>
                <a:spLocks noChangeShapeType="1"/>
              </p:cNvSpPr>
              <p:nvPr/>
            </p:nvSpPr>
            <p:spPr bwMode="auto">
              <a:xfrm>
                <a:off x="1220" y="1896"/>
                <a:ext cx="3" cy="655"/>
              </a:xfrm>
              <a:prstGeom prst="line">
                <a:avLst/>
              </a:prstGeom>
              <a:noFill/>
              <a:ln w="22225">
                <a:solidFill>
                  <a:srgbClr val="000000"/>
                </a:solidFill>
                <a:round/>
                <a:headEnd/>
                <a:tailEnd/>
              </a:ln>
            </p:spPr>
            <p:txBody>
              <a:bodyPr/>
              <a:lstStyle/>
              <a:p>
                <a:endParaRPr lang="zh-CN" altLang="en-US"/>
              </a:p>
            </p:txBody>
          </p:sp>
          <p:sp>
            <p:nvSpPr>
              <p:cNvPr id="31" name="Line 175"/>
              <p:cNvSpPr>
                <a:spLocks noChangeShapeType="1"/>
              </p:cNvSpPr>
              <p:nvPr/>
            </p:nvSpPr>
            <p:spPr bwMode="auto">
              <a:xfrm>
                <a:off x="1083" y="1896"/>
                <a:ext cx="1" cy="655"/>
              </a:xfrm>
              <a:prstGeom prst="line">
                <a:avLst/>
              </a:prstGeom>
              <a:noFill/>
              <a:ln w="22225">
                <a:solidFill>
                  <a:srgbClr val="000000"/>
                </a:solidFill>
                <a:round/>
                <a:headEnd/>
                <a:tailEnd/>
              </a:ln>
            </p:spPr>
            <p:txBody>
              <a:bodyPr/>
              <a:lstStyle/>
              <a:p>
                <a:endParaRPr lang="zh-CN" altLang="en-US"/>
              </a:p>
            </p:txBody>
          </p:sp>
          <p:sp>
            <p:nvSpPr>
              <p:cNvPr id="32" name="Freeform 176"/>
              <p:cNvSpPr>
                <a:spLocks/>
              </p:cNvSpPr>
              <p:nvPr/>
            </p:nvSpPr>
            <p:spPr bwMode="auto">
              <a:xfrm>
                <a:off x="3969" y="1896"/>
                <a:ext cx="139" cy="655"/>
              </a:xfrm>
              <a:custGeom>
                <a:avLst/>
                <a:gdLst>
                  <a:gd name="T0" fmla="*/ 0 w 139"/>
                  <a:gd name="T1" fmla="*/ 655 h 655"/>
                  <a:gd name="T2" fmla="*/ 3 w 139"/>
                  <a:gd name="T3" fmla="*/ 0 h 655"/>
                  <a:gd name="T4" fmla="*/ 139 w 139"/>
                  <a:gd name="T5" fmla="*/ 0 h 655"/>
                  <a:gd name="T6" fmla="*/ 139 w 139"/>
                  <a:gd name="T7" fmla="*/ 655 h 655"/>
                  <a:gd name="T8" fmla="*/ 3 w 139"/>
                  <a:gd name="T9" fmla="*/ 655 h 655"/>
                  <a:gd name="T10" fmla="*/ 3 w 139"/>
                  <a:gd name="T11" fmla="*/ 655 h 655"/>
                  <a:gd name="T12" fmla="*/ 0 w 139"/>
                  <a:gd name="T13" fmla="*/ 655 h 6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9" h="655">
                    <a:moveTo>
                      <a:pt x="0" y="655"/>
                    </a:moveTo>
                    <a:lnTo>
                      <a:pt x="3" y="0"/>
                    </a:lnTo>
                    <a:lnTo>
                      <a:pt x="139" y="0"/>
                    </a:lnTo>
                    <a:lnTo>
                      <a:pt x="139" y="655"/>
                    </a:lnTo>
                    <a:lnTo>
                      <a:pt x="3" y="655"/>
                    </a:lnTo>
                    <a:lnTo>
                      <a:pt x="0" y="655"/>
                    </a:lnTo>
                    <a:close/>
                  </a:path>
                </a:pathLst>
              </a:custGeom>
              <a:solidFill>
                <a:srgbClr val="EB7500"/>
              </a:solidFill>
              <a:ln w="9525">
                <a:noFill/>
                <a:round/>
                <a:headEnd/>
                <a:tailEnd/>
              </a:ln>
            </p:spPr>
            <p:txBody>
              <a:bodyPr/>
              <a:lstStyle/>
              <a:p>
                <a:endParaRPr lang="zh-CN" altLang="en-US"/>
              </a:p>
            </p:txBody>
          </p:sp>
          <p:sp>
            <p:nvSpPr>
              <p:cNvPr id="33" name="Freeform 177"/>
              <p:cNvSpPr>
                <a:spLocks/>
              </p:cNvSpPr>
              <p:nvPr/>
            </p:nvSpPr>
            <p:spPr bwMode="auto">
              <a:xfrm>
                <a:off x="4657" y="1896"/>
                <a:ext cx="139" cy="655"/>
              </a:xfrm>
              <a:custGeom>
                <a:avLst/>
                <a:gdLst>
                  <a:gd name="T0" fmla="*/ 0 w 139"/>
                  <a:gd name="T1" fmla="*/ 655 h 655"/>
                  <a:gd name="T2" fmla="*/ 3 w 139"/>
                  <a:gd name="T3" fmla="*/ 0 h 655"/>
                  <a:gd name="T4" fmla="*/ 139 w 139"/>
                  <a:gd name="T5" fmla="*/ 0 h 655"/>
                  <a:gd name="T6" fmla="*/ 139 w 139"/>
                  <a:gd name="T7" fmla="*/ 655 h 655"/>
                  <a:gd name="T8" fmla="*/ 3 w 139"/>
                  <a:gd name="T9" fmla="*/ 655 h 655"/>
                  <a:gd name="T10" fmla="*/ 3 w 139"/>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655">
                    <a:moveTo>
                      <a:pt x="0" y="655"/>
                    </a:moveTo>
                    <a:lnTo>
                      <a:pt x="3" y="0"/>
                    </a:lnTo>
                    <a:lnTo>
                      <a:pt x="139" y="0"/>
                    </a:lnTo>
                    <a:lnTo>
                      <a:pt x="139" y="655"/>
                    </a:lnTo>
                    <a:lnTo>
                      <a:pt x="3" y="655"/>
                    </a:lnTo>
                  </a:path>
                </a:pathLst>
              </a:custGeom>
              <a:noFill/>
              <a:ln w="22225">
                <a:solidFill>
                  <a:srgbClr val="000000"/>
                </a:solidFill>
                <a:prstDash val="solid"/>
                <a:round/>
                <a:headEnd/>
                <a:tailEnd/>
              </a:ln>
            </p:spPr>
            <p:txBody>
              <a:bodyPr/>
              <a:lstStyle/>
              <a:p>
                <a:endParaRPr lang="zh-CN" altLang="en-US"/>
              </a:p>
            </p:txBody>
          </p:sp>
          <p:sp>
            <p:nvSpPr>
              <p:cNvPr id="34" name="Freeform 178"/>
              <p:cNvSpPr>
                <a:spLocks/>
              </p:cNvSpPr>
              <p:nvPr/>
            </p:nvSpPr>
            <p:spPr bwMode="auto">
              <a:xfrm>
                <a:off x="2880" y="1896"/>
                <a:ext cx="139" cy="655"/>
              </a:xfrm>
              <a:custGeom>
                <a:avLst/>
                <a:gdLst>
                  <a:gd name="T0" fmla="*/ 0 w 139"/>
                  <a:gd name="T1" fmla="*/ 655 h 655"/>
                  <a:gd name="T2" fmla="*/ 0 w 139"/>
                  <a:gd name="T3" fmla="*/ 0 h 655"/>
                  <a:gd name="T4" fmla="*/ 139 w 139"/>
                  <a:gd name="T5" fmla="*/ 0 h 655"/>
                  <a:gd name="T6" fmla="*/ 139 w 139"/>
                  <a:gd name="T7" fmla="*/ 655 h 655"/>
                  <a:gd name="T8" fmla="*/ 0 w 139"/>
                  <a:gd name="T9" fmla="*/ 655 h 655"/>
                  <a:gd name="T10" fmla="*/ 0 w 139"/>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655">
                    <a:moveTo>
                      <a:pt x="0" y="655"/>
                    </a:moveTo>
                    <a:lnTo>
                      <a:pt x="0" y="0"/>
                    </a:lnTo>
                    <a:lnTo>
                      <a:pt x="139" y="0"/>
                    </a:lnTo>
                    <a:lnTo>
                      <a:pt x="139" y="655"/>
                    </a:lnTo>
                    <a:lnTo>
                      <a:pt x="0" y="655"/>
                    </a:lnTo>
                    <a:close/>
                  </a:path>
                </a:pathLst>
              </a:custGeom>
              <a:solidFill>
                <a:srgbClr val="EB7500"/>
              </a:solidFill>
              <a:ln w="9525">
                <a:noFill/>
                <a:round/>
                <a:headEnd/>
                <a:tailEnd/>
              </a:ln>
            </p:spPr>
            <p:txBody>
              <a:bodyPr/>
              <a:lstStyle/>
              <a:p>
                <a:endParaRPr lang="zh-CN" altLang="en-US"/>
              </a:p>
            </p:txBody>
          </p:sp>
          <p:sp>
            <p:nvSpPr>
              <p:cNvPr id="35" name="Freeform 179"/>
              <p:cNvSpPr>
                <a:spLocks/>
              </p:cNvSpPr>
              <p:nvPr/>
            </p:nvSpPr>
            <p:spPr bwMode="auto">
              <a:xfrm>
                <a:off x="3515" y="1896"/>
                <a:ext cx="139" cy="655"/>
              </a:xfrm>
              <a:custGeom>
                <a:avLst/>
                <a:gdLst>
                  <a:gd name="T0" fmla="*/ 0 w 139"/>
                  <a:gd name="T1" fmla="*/ 655 h 655"/>
                  <a:gd name="T2" fmla="*/ 0 w 139"/>
                  <a:gd name="T3" fmla="*/ 0 h 655"/>
                  <a:gd name="T4" fmla="*/ 139 w 139"/>
                  <a:gd name="T5" fmla="*/ 0 h 655"/>
                  <a:gd name="T6" fmla="*/ 139 w 139"/>
                  <a:gd name="T7" fmla="*/ 655 h 655"/>
                  <a:gd name="T8" fmla="*/ 0 w 139"/>
                  <a:gd name="T9" fmla="*/ 655 h 655"/>
                  <a:gd name="T10" fmla="*/ 0 w 139"/>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655">
                    <a:moveTo>
                      <a:pt x="0" y="655"/>
                    </a:moveTo>
                    <a:lnTo>
                      <a:pt x="0" y="0"/>
                    </a:lnTo>
                    <a:lnTo>
                      <a:pt x="139" y="0"/>
                    </a:lnTo>
                    <a:lnTo>
                      <a:pt x="139" y="655"/>
                    </a:lnTo>
                    <a:lnTo>
                      <a:pt x="0" y="655"/>
                    </a:lnTo>
                  </a:path>
                </a:pathLst>
              </a:custGeom>
              <a:noFill/>
              <a:ln w="22225">
                <a:solidFill>
                  <a:srgbClr val="000000"/>
                </a:solidFill>
                <a:prstDash val="solid"/>
                <a:round/>
                <a:headEnd/>
                <a:tailEnd/>
              </a:ln>
            </p:spPr>
            <p:txBody>
              <a:bodyPr/>
              <a:lstStyle/>
              <a:p>
                <a:endParaRPr lang="zh-CN" altLang="en-US"/>
              </a:p>
            </p:txBody>
          </p:sp>
          <p:sp>
            <p:nvSpPr>
              <p:cNvPr id="36" name="Freeform 180"/>
              <p:cNvSpPr>
                <a:spLocks/>
              </p:cNvSpPr>
              <p:nvPr/>
            </p:nvSpPr>
            <p:spPr bwMode="auto">
              <a:xfrm>
                <a:off x="1778" y="1896"/>
                <a:ext cx="140" cy="655"/>
              </a:xfrm>
              <a:custGeom>
                <a:avLst/>
                <a:gdLst>
                  <a:gd name="T0" fmla="*/ 0 w 140"/>
                  <a:gd name="T1" fmla="*/ 655 h 655"/>
                  <a:gd name="T2" fmla="*/ 4 w 140"/>
                  <a:gd name="T3" fmla="*/ 0 h 655"/>
                  <a:gd name="T4" fmla="*/ 140 w 140"/>
                  <a:gd name="T5" fmla="*/ 0 h 655"/>
                  <a:gd name="T6" fmla="*/ 140 w 140"/>
                  <a:gd name="T7" fmla="*/ 655 h 655"/>
                  <a:gd name="T8" fmla="*/ 4 w 140"/>
                  <a:gd name="T9" fmla="*/ 655 h 655"/>
                  <a:gd name="T10" fmla="*/ 4 w 140"/>
                  <a:gd name="T11" fmla="*/ 655 h 655"/>
                  <a:gd name="T12" fmla="*/ 0 w 140"/>
                  <a:gd name="T13" fmla="*/ 655 h 6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0" h="655">
                    <a:moveTo>
                      <a:pt x="0" y="655"/>
                    </a:moveTo>
                    <a:lnTo>
                      <a:pt x="4" y="0"/>
                    </a:lnTo>
                    <a:lnTo>
                      <a:pt x="140" y="0"/>
                    </a:lnTo>
                    <a:lnTo>
                      <a:pt x="140" y="655"/>
                    </a:lnTo>
                    <a:lnTo>
                      <a:pt x="4" y="655"/>
                    </a:lnTo>
                    <a:lnTo>
                      <a:pt x="0" y="655"/>
                    </a:lnTo>
                    <a:close/>
                  </a:path>
                </a:pathLst>
              </a:custGeom>
              <a:solidFill>
                <a:srgbClr val="EB7500"/>
              </a:solidFill>
              <a:ln w="9525">
                <a:noFill/>
                <a:round/>
                <a:headEnd/>
                <a:tailEnd/>
              </a:ln>
            </p:spPr>
            <p:txBody>
              <a:bodyPr/>
              <a:lstStyle/>
              <a:p>
                <a:endParaRPr lang="zh-CN" altLang="en-US"/>
              </a:p>
            </p:txBody>
          </p:sp>
          <p:sp>
            <p:nvSpPr>
              <p:cNvPr id="37" name="Freeform 181"/>
              <p:cNvSpPr>
                <a:spLocks/>
              </p:cNvSpPr>
              <p:nvPr/>
            </p:nvSpPr>
            <p:spPr bwMode="auto">
              <a:xfrm>
                <a:off x="2457" y="1896"/>
                <a:ext cx="140" cy="655"/>
              </a:xfrm>
              <a:custGeom>
                <a:avLst/>
                <a:gdLst>
                  <a:gd name="T0" fmla="*/ 0 w 140"/>
                  <a:gd name="T1" fmla="*/ 655 h 655"/>
                  <a:gd name="T2" fmla="*/ 4 w 140"/>
                  <a:gd name="T3" fmla="*/ 0 h 655"/>
                  <a:gd name="T4" fmla="*/ 140 w 140"/>
                  <a:gd name="T5" fmla="*/ 0 h 655"/>
                  <a:gd name="T6" fmla="*/ 140 w 140"/>
                  <a:gd name="T7" fmla="*/ 655 h 655"/>
                  <a:gd name="T8" fmla="*/ 4 w 140"/>
                  <a:gd name="T9" fmla="*/ 655 h 655"/>
                  <a:gd name="T10" fmla="*/ 4 w 140"/>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655">
                    <a:moveTo>
                      <a:pt x="0" y="655"/>
                    </a:moveTo>
                    <a:lnTo>
                      <a:pt x="4" y="0"/>
                    </a:lnTo>
                    <a:lnTo>
                      <a:pt x="140" y="0"/>
                    </a:lnTo>
                    <a:lnTo>
                      <a:pt x="140" y="655"/>
                    </a:lnTo>
                    <a:lnTo>
                      <a:pt x="4" y="655"/>
                    </a:lnTo>
                  </a:path>
                </a:pathLst>
              </a:custGeom>
              <a:noFill/>
              <a:ln w="22225">
                <a:solidFill>
                  <a:srgbClr val="000000"/>
                </a:solidFill>
                <a:prstDash val="solid"/>
                <a:round/>
                <a:headEnd/>
                <a:tailEnd/>
              </a:ln>
            </p:spPr>
            <p:txBody>
              <a:bodyPr/>
              <a:lstStyle/>
              <a:p>
                <a:endParaRPr lang="zh-CN" altLang="en-US"/>
              </a:p>
            </p:txBody>
          </p:sp>
          <p:sp>
            <p:nvSpPr>
              <p:cNvPr id="38" name="Freeform 182"/>
              <p:cNvSpPr>
                <a:spLocks/>
              </p:cNvSpPr>
              <p:nvPr/>
            </p:nvSpPr>
            <p:spPr bwMode="auto">
              <a:xfrm>
                <a:off x="675" y="1888"/>
                <a:ext cx="137" cy="655"/>
              </a:xfrm>
              <a:custGeom>
                <a:avLst/>
                <a:gdLst>
                  <a:gd name="T0" fmla="*/ 0 w 137"/>
                  <a:gd name="T1" fmla="*/ 655 h 655"/>
                  <a:gd name="T2" fmla="*/ 0 w 137"/>
                  <a:gd name="T3" fmla="*/ 0 h 655"/>
                  <a:gd name="T4" fmla="*/ 137 w 137"/>
                  <a:gd name="T5" fmla="*/ 0 h 655"/>
                  <a:gd name="T6" fmla="*/ 137 w 137"/>
                  <a:gd name="T7" fmla="*/ 655 h 655"/>
                  <a:gd name="T8" fmla="*/ 0 w 137"/>
                  <a:gd name="T9" fmla="*/ 655 h 655"/>
                  <a:gd name="T10" fmla="*/ 0 w 137"/>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7" h="655">
                    <a:moveTo>
                      <a:pt x="0" y="655"/>
                    </a:moveTo>
                    <a:lnTo>
                      <a:pt x="0" y="0"/>
                    </a:lnTo>
                    <a:lnTo>
                      <a:pt x="137" y="0"/>
                    </a:lnTo>
                    <a:lnTo>
                      <a:pt x="137" y="655"/>
                    </a:lnTo>
                    <a:lnTo>
                      <a:pt x="0" y="655"/>
                    </a:lnTo>
                    <a:close/>
                  </a:path>
                </a:pathLst>
              </a:custGeom>
              <a:solidFill>
                <a:srgbClr val="EB7500"/>
              </a:solidFill>
              <a:ln w="9525">
                <a:noFill/>
                <a:round/>
                <a:headEnd/>
                <a:tailEnd/>
              </a:ln>
            </p:spPr>
            <p:txBody>
              <a:bodyPr/>
              <a:lstStyle/>
              <a:p>
                <a:endParaRPr lang="zh-CN" altLang="en-US"/>
              </a:p>
            </p:txBody>
          </p:sp>
          <p:sp>
            <p:nvSpPr>
              <p:cNvPr id="39" name="Freeform 183"/>
              <p:cNvSpPr>
                <a:spLocks/>
              </p:cNvSpPr>
              <p:nvPr/>
            </p:nvSpPr>
            <p:spPr bwMode="auto">
              <a:xfrm>
                <a:off x="1359" y="1896"/>
                <a:ext cx="137" cy="655"/>
              </a:xfrm>
              <a:custGeom>
                <a:avLst/>
                <a:gdLst>
                  <a:gd name="T0" fmla="*/ 0 w 137"/>
                  <a:gd name="T1" fmla="*/ 655 h 655"/>
                  <a:gd name="T2" fmla="*/ 0 w 137"/>
                  <a:gd name="T3" fmla="*/ 0 h 655"/>
                  <a:gd name="T4" fmla="*/ 137 w 137"/>
                  <a:gd name="T5" fmla="*/ 0 h 655"/>
                  <a:gd name="T6" fmla="*/ 137 w 137"/>
                  <a:gd name="T7" fmla="*/ 655 h 655"/>
                  <a:gd name="T8" fmla="*/ 0 w 137"/>
                  <a:gd name="T9" fmla="*/ 655 h 655"/>
                  <a:gd name="T10" fmla="*/ 0 w 137"/>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7" h="655">
                    <a:moveTo>
                      <a:pt x="0" y="655"/>
                    </a:moveTo>
                    <a:lnTo>
                      <a:pt x="0" y="0"/>
                    </a:lnTo>
                    <a:lnTo>
                      <a:pt x="137" y="0"/>
                    </a:lnTo>
                    <a:lnTo>
                      <a:pt x="137" y="655"/>
                    </a:lnTo>
                    <a:lnTo>
                      <a:pt x="0" y="655"/>
                    </a:lnTo>
                  </a:path>
                </a:pathLst>
              </a:custGeom>
              <a:noFill/>
              <a:ln w="22225">
                <a:solidFill>
                  <a:srgbClr val="000000"/>
                </a:solidFill>
                <a:prstDash val="solid"/>
                <a:round/>
                <a:headEnd/>
                <a:tailEnd/>
              </a:ln>
            </p:spPr>
            <p:txBody>
              <a:bodyPr/>
              <a:lstStyle/>
              <a:p>
                <a:endParaRPr lang="zh-CN" altLang="en-US"/>
              </a:p>
            </p:txBody>
          </p:sp>
          <p:sp>
            <p:nvSpPr>
              <p:cNvPr id="40" name="Freeform 184"/>
              <p:cNvSpPr>
                <a:spLocks/>
              </p:cNvSpPr>
              <p:nvPr/>
            </p:nvSpPr>
            <p:spPr bwMode="auto">
              <a:xfrm>
                <a:off x="4108" y="1896"/>
                <a:ext cx="139" cy="655"/>
              </a:xfrm>
              <a:custGeom>
                <a:avLst/>
                <a:gdLst>
                  <a:gd name="T0" fmla="*/ 0 w 139"/>
                  <a:gd name="T1" fmla="*/ 655 h 655"/>
                  <a:gd name="T2" fmla="*/ 3 w 139"/>
                  <a:gd name="T3" fmla="*/ 0 h 655"/>
                  <a:gd name="T4" fmla="*/ 139 w 139"/>
                  <a:gd name="T5" fmla="*/ 0 h 655"/>
                  <a:gd name="T6" fmla="*/ 139 w 139"/>
                  <a:gd name="T7" fmla="*/ 655 h 655"/>
                  <a:gd name="T8" fmla="*/ 3 w 139"/>
                  <a:gd name="T9" fmla="*/ 655 h 655"/>
                  <a:gd name="T10" fmla="*/ 3 w 139"/>
                  <a:gd name="T11" fmla="*/ 655 h 655"/>
                  <a:gd name="T12" fmla="*/ 0 w 139"/>
                  <a:gd name="T13" fmla="*/ 655 h 6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9" h="655">
                    <a:moveTo>
                      <a:pt x="0" y="655"/>
                    </a:moveTo>
                    <a:lnTo>
                      <a:pt x="3" y="0"/>
                    </a:lnTo>
                    <a:lnTo>
                      <a:pt x="139" y="0"/>
                    </a:lnTo>
                    <a:lnTo>
                      <a:pt x="139" y="655"/>
                    </a:lnTo>
                    <a:lnTo>
                      <a:pt x="3" y="655"/>
                    </a:lnTo>
                    <a:lnTo>
                      <a:pt x="0" y="655"/>
                    </a:lnTo>
                    <a:close/>
                  </a:path>
                </a:pathLst>
              </a:custGeom>
              <a:solidFill>
                <a:srgbClr val="CCCCCC"/>
              </a:solidFill>
              <a:ln w="9525">
                <a:noFill/>
                <a:round/>
                <a:headEnd/>
                <a:tailEnd/>
              </a:ln>
            </p:spPr>
            <p:txBody>
              <a:bodyPr/>
              <a:lstStyle/>
              <a:p>
                <a:endParaRPr lang="zh-CN" altLang="en-US"/>
              </a:p>
            </p:txBody>
          </p:sp>
          <p:sp>
            <p:nvSpPr>
              <p:cNvPr id="41" name="Freeform 185"/>
              <p:cNvSpPr>
                <a:spLocks/>
              </p:cNvSpPr>
              <p:nvPr/>
            </p:nvSpPr>
            <p:spPr bwMode="auto">
              <a:xfrm>
                <a:off x="4108" y="1896"/>
                <a:ext cx="139" cy="655"/>
              </a:xfrm>
              <a:custGeom>
                <a:avLst/>
                <a:gdLst>
                  <a:gd name="T0" fmla="*/ 0 w 139"/>
                  <a:gd name="T1" fmla="*/ 655 h 655"/>
                  <a:gd name="T2" fmla="*/ 3 w 139"/>
                  <a:gd name="T3" fmla="*/ 0 h 655"/>
                  <a:gd name="T4" fmla="*/ 139 w 139"/>
                  <a:gd name="T5" fmla="*/ 0 h 655"/>
                  <a:gd name="T6" fmla="*/ 139 w 139"/>
                  <a:gd name="T7" fmla="*/ 655 h 655"/>
                  <a:gd name="T8" fmla="*/ 3 w 139"/>
                  <a:gd name="T9" fmla="*/ 655 h 655"/>
                  <a:gd name="T10" fmla="*/ 3 w 139"/>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655">
                    <a:moveTo>
                      <a:pt x="0" y="655"/>
                    </a:moveTo>
                    <a:lnTo>
                      <a:pt x="3" y="0"/>
                    </a:lnTo>
                    <a:lnTo>
                      <a:pt x="139" y="0"/>
                    </a:lnTo>
                    <a:lnTo>
                      <a:pt x="139" y="655"/>
                    </a:lnTo>
                    <a:lnTo>
                      <a:pt x="3" y="655"/>
                    </a:lnTo>
                  </a:path>
                </a:pathLst>
              </a:custGeom>
              <a:noFill/>
              <a:ln w="22225">
                <a:solidFill>
                  <a:srgbClr val="000000"/>
                </a:solidFill>
                <a:prstDash val="solid"/>
                <a:round/>
                <a:headEnd/>
                <a:tailEnd/>
              </a:ln>
            </p:spPr>
            <p:txBody>
              <a:bodyPr/>
              <a:lstStyle/>
              <a:p>
                <a:endParaRPr lang="zh-CN" altLang="en-US"/>
              </a:p>
            </p:txBody>
          </p:sp>
          <p:sp>
            <p:nvSpPr>
              <p:cNvPr id="42" name="Freeform 186"/>
              <p:cNvSpPr>
                <a:spLocks/>
              </p:cNvSpPr>
              <p:nvPr/>
            </p:nvSpPr>
            <p:spPr bwMode="auto">
              <a:xfrm>
                <a:off x="3010" y="1896"/>
                <a:ext cx="136" cy="655"/>
              </a:xfrm>
              <a:custGeom>
                <a:avLst/>
                <a:gdLst>
                  <a:gd name="T0" fmla="*/ 0 w 136"/>
                  <a:gd name="T1" fmla="*/ 655 h 655"/>
                  <a:gd name="T2" fmla="*/ 0 w 136"/>
                  <a:gd name="T3" fmla="*/ 0 h 655"/>
                  <a:gd name="T4" fmla="*/ 136 w 136"/>
                  <a:gd name="T5" fmla="*/ 0 h 655"/>
                  <a:gd name="T6" fmla="*/ 136 w 136"/>
                  <a:gd name="T7" fmla="*/ 655 h 655"/>
                  <a:gd name="T8" fmla="*/ 0 w 136"/>
                  <a:gd name="T9" fmla="*/ 655 h 655"/>
                  <a:gd name="T10" fmla="*/ 0 w 136"/>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 h="655">
                    <a:moveTo>
                      <a:pt x="0" y="655"/>
                    </a:moveTo>
                    <a:lnTo>
                      <a:pt x="0" y="0"/>
                    </a:lnTo>
                    <a:lnTo>
                      <a:pt x="136" y="0"/>
                    </a:lnTo>
                    <a:lnTo>
                      <a:pt x="136" y="655"/>
                    </a:lnTo>
                    <a:lnTo>
                      <a:pt x="0" y="655"/>
                    </a:lnTo>
                    <a:close/>
                  </a:path>
                </a:pathLst>
              </a:custGeom>
              <a:solidFill>
                <a:srgbClr val="CCCCCC"/>
              </a:solidFill>
              <a:ln w="9525">
                <a:noFill/>
                <a:round/>
                <a:headEnd/>
                <a:tailEnd/>
              </a:ln>
            </p:spPr>
            <p:txBody>
              <a:bodyPr/>
              <a:lstStyle/>
              <a:p>
                <a:endParaRPr lang="zh-CN" altLang="en-US"/>
              </a:p>
            </p:txBody>
          </p:sp>
          <p:sp>
            <p:nvSpPr>
              <p:cNvPr id="43" name="Freeform 187"/>
              <p:cNvSpPr>
                <a:spLocks/>
              </p:cNvSpPr>
              <p:nvPr/>
            </p:nvSpPr>
            <p:spPr bwMode="auto">
              <a:xfrm>
                <a:off x="3010" y="1896"/>
                <a:ext cx="136" cy="655"/>
              </a:xfrm>
              <a:custGeom>
                <a:avLst/>
                <a:gdLst>
                  <a:gd name="T0" fmla="*/ 0 w 136"/>
                  <a:gd name="T1" fmla="*/ 655 h 655"/>
                  <a:gd name="T2" fmla="*/ 0 w 136"/>
                  <a:gd name="T3" fmla="*/ 0 h 655"/>
                  <a:gd name="T4" fmla="*/ 136 w 136"/>
                  <a:gd name="T5" fmla="*/ 0 h 655"/>
                  <a:gd name="T6" fmla="*/ 136 w 136"/>
                  <a:gd name="T7" fmla="*/ 655 h 655"/>
                  <a:gd name="T8" fmla="*/ 0 w 136"/>
                  <a:gd name="T9" fmla="*/ 655 h 655"/>
                  <a:gd name="T10" fmla="*/ 0 w 136"/>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 h="655">
                    <a:moveTo>
                      <a:pt x="0" y="655"/>
                    </a:moveTo>
                    <a:lnTo>
                      <a:pt x="0" y="0"/>
                    </a:lnTo>
                    <a:lnTo>
                      <a:pt x="136" y="0"/>
                    </a:lnTo>
                    <a:lnTo>
                      <a:pt x="136" y="655"/>
                    </a:lnTo>
                    <a:lnTo>
                      <a:pt x="0" y="655"/>
                    </a:lnTo>
                  </a:path>
                </a:pathLst>
              </a:custGeom>
              <a:noFill/>
              <a:ln w="22225">
                <a:solidFill>
                  <a:srgbClr val="000000"/>
                </a:solidFill>
                <a:prstDash val="solid"/>
                <a:round/>
                <a:headEnd/>
                <a:tailEnd/>
              </a:ln>
            </p:spPr>
            <p:txBody>
              <a:bodyPr/>
              <a:lstStyle/>
              <a:p>
                <a:endParaRPr lang="zh-CN" altLang="en-US"/>
              </a:p>
            </p:txBody>
          </p:sp>
          <p:sp>
            <p:nvSpPr>
              <p:cNvPr id="44" name="Freeform 188"/>
              <p:cNvSpPr>
                <a:spLocks/>
              </p:cNvSpPr>
              <p:nvPr/>
            </p:nvSpPr>
            <p:spPr bwMode="auto">
              <a:xfrm>
                <a:off x="1908" y="1896"/>
                <a:ext cx="140" cy="655"/>
              </a:xfrm>
              <a:custGeom>
                <a:avLst/>
                <a:gdLst>
                  <a:gd name="T0" fmla="*/ 0 w 140"/>
                  <a:gd name="T1" fmla="*/ 655 h 655"/>
                  <a:gd name="T2" fmla="*/ 0 w 140"/>
                  <a:gd name="T3" fmla="*/ 0 h 655"/>
                  <a:gd name="T4" fmla="*/ 140 w 140"/>
                  <a:gd name="T5" fmla="*/ 0 h 655"/>
                  <a:gd name="T6" fmla="*/ 140 w 140"/>
                  <a:gd name="T7" fmla="*/ 655 h 655"/>
                  <a:gd name="T8" fmla="*/ 0 w 140"/>
                  <a:gd name="T9" fmla="*/ 655 h 655"/>
                  <a:gd name="T10" fmla="*/ 0 w 140"/>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655">
                    <a:moveTo>
                      <a:pt x="0" y="655"/>
                    </a:moveTo>
                    <a:lnTo>
                      <a:pt x="0" y="0"/>
                    </a:lnTo>
                    <a:lnTo>
                      <a:pt x="140" y="0"/>
                    </a:lnTo>
                    <a:lnTo>
                      <a:pt x="140" y="655"/>
                    </a:lnTo>
                    <a:lnTo>
                      <a:pt x="0" y="655"/>
                    </a:lnTo>
                    <a:close/>
                  </a:path>
                </a:pathLst>
              </a:custGeom>
              <a:solidFill>
                <a:srgbClr val="CCCCCC"/>
              </a:solidFill>
              <a:ln w="9525">
                <a:noFill/>
                <a:round/>
                <a:headEnd/>
                <a:tailEnd/>
              </a:ln>
            </p:spPr>
            <p:txBody>
              <a:bodyPr/>
              <a:lstStyle/>
              <a:p>
                <a:endParaRPr lang="zh-CN" altLang="en-US"/>
              </a:p>
            </p:txBody>
          </p:sp>
          <p:sp>
            <p:nvSpPr>
              <p:cNvPr id="45" name="Freeform 189"/>
              <p:cNvSpPr>
                <a:spLocks/>
              </p:cNvSpPr>
              <p:nvPr/>
            </p:nvSpPr>
            <p:spPr bwMode="auto">
              <a:xfrm>
                <a:off x="1908" y="1896"/>
                <a:ext cx="140" cy="655"/>
              </a:xfrm>
              <a:custGeom>
                <a:avLst/>
                <a:gdLst>
                  <a:gd name="T0" fmla="*/ 0 w 140"/>
                  <a:gd name="T1" fmla="*/ 655 h 655"/>
                  <a:gd name="T2" fmla="*/ 0 w 140"/>
                  <a:gd name="T3" fmla="*/ 0 h 655"/>
                  <a:gd name="T4" fmla="*/ 140 w 140"/>
                  <a:gd name="T5" fmla="*/ 0 h 655"/>
                  <a:gd name="T6" fmla="*/ 140 w 140"/>
                  <a:gd name="T7" fmla="*/ 655 h 655"/>
                  <a:gd name="T8" fmla="*/ 0 w 140"/>
                  <a:gd name="T9" fmla="*/ 655 h 655"/>
                  <a:gd name="T10" fmla="*/ 0 w 140"/>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655">
                    <a:moveTo>
                      <a:pt x="0" y="655"/>
                    </a:moveTo>
                    <a:lnTo>
                      <a:pt x="0" y="0"/>
                    </a:lnTo>
                    <a:lnTo>
                      <a:pt x="140" y="0"/>
                    </a:lnTo>
                    <a:lnTo>
                      <a:pt x="140" y="655"/>
                    </a:lnTo>
                    <a:lnTo>
                      <a:pt x="0" y="655"/>
                    </a:lnTo>
                  </a:path>
                </a:pathLst>
              </a:custGeom>
              <a:noFill/>
              <a:ln w="22225">
                <a:solidFill>
                  <a:srgbClr val="000000"/>
                </a:solidFill>
                <a:prstDash val="solid"/>
                <a:round/>
                <a:headEnd/>
                <a:tailEnd/>
              </a:ln>
            </p:spPr>
            <p:txBody>
              <a:bodyPr/>
              <a:lstStyle/>
              <a:p>
                <a:endParaRPr lang="zh-CN" altLang="en-US"/>
              </a:p>
            </p:txBody>
          </p:sp>
          <p:sp>
            <p:nvSpPr>
              <p:cNvPr id="46" name="Freeform 190"/>
              <p:cNvSpPr>
                <a:spLocks/>
              </p:cNvSpPr>
              <p:nvPr/>
            </p:nvSpPr>
            <p:spPr bwMode="auto">
              <a:xfrm>
                <a:off x="807" y="1896"/>
                <a:ext cx="140" cy="655"/>
              </a:xfrm>
              <a:custGeom>
                <a:avLst/>
                <a:gdLst>
                  <a:gd name="T0" fmla="*/ 0 w 140"/>
                  <a:gd name="T1" fmla="*/ 655 h 655"/>
                  <a:gd name="T2" fmla="*/ 3 w 140"/>
                  <a:gd name="T3" fmla="*/ 0 h 655"/>
                  <a:gd name="T4" fmla="*/ 140 w 140"/>
                  <a:gd name="T5" fmla="*/ 0 h 655"/>
                  <a:gd name="T6" fmla="*/ 140 w 140"/>
                  <a:gd name="T7" fmla="*/ 655 h 655"/>
                  <a:gd name="T8" fmla="*/ 3 w 140"/>
                  <a:gd name="T9" fmla="*/ 655 h 655"/>
                  <a:gd name="T10" fmla="*/ 3 w 140"/>
                  <a:gd name="T11" fmla="*/ 655 h 655"/>
                  <a:gd name="T12" fmla="*/ 0 w 140"/>
                  <a:gd name="T13" fmla="*/ 655 h 6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0" h="655">
                    <a:moveTo>
                      <a:pt x="0" y="655"/>
                    </a:moveTo>
                    <a:lnTo>
                      <a:pt x="3" y="0"/>
                    </a:lnTo>
                    <a:lnTo>
                      <a:pt x="140" y="0"/>
                    </a:lnTo>
                    <a:lnTo>
                      <a:pt x="140" y="655"/>
                    </a:lnTo>
                    <a:lnTo>
                      <a:pt x="3" y="655"/>
                    </a:lnTo>
                    <a:lnTo>
                      <a:pt x="0" y="655"/>
                    </a:lnTo>
                    <a:close/>
                  </a:path>
                </a:pathLst>
              </a:custGeom>
              <a:solidFill>
                <a:srgbClr val="CCCCCC"/>
              </a:solidFill>
              <a:ln w="9525">
                <a:noFill/>
                <a:round/>
                <a:headEnd/>
                <a:tailEnd/>
              </a:ln>
            </p:spPr>
            <p:txBody>
              <a:bodyPr/>
              <a:lstStyle/>
              <a:p>
                <a:endParaRPr lang="zh-CN" altLang="en-US"/>
              </a:p>
            </p:txBody>
          </p:sp>
          <p:sp>
            <p:nvSpPr>
              <p:cNvPr id="47" name="Freeform 191"/>
              <p:cNvSpPr>
                <a:spLocks/>
              </p:cNvSpPr>
              <p:nvPr/>
            </p:nvSpPr>
            <p:spPr bwMode="auto">
              <a:xfrm>
                <a:off x="807" y="1896"/>
                <a:ext cx="140" cy="655"/>
              </a:xfrm>
              <a:custGeom>
                <a:avLst/>
                <a:gdLst>
                  <a:gd name="T0" fmla="*/ 0 w 140"/>
                  <a:gd name="T1" fmla="*/ 655 h 655"/>
                  <a:gd name="T2" fmla="*/ 3 w 140"/>
                  <a:gd name="T3" fmla="*/ 0 h 655"/>
                  <a:gd name="T4" fmla="*/ 140 w 140"/>
                  <a:gd name="T5" fmla="*/ 0 h 655"/>
                  <a:gd name="T6" fmla="*/ 140 w 140"/>
                  <a:gd name="T7" fmla="*/ 655 h 655"/>
                  <a:gd name="T8" fmla="*/ 3 w 140"/>
                  <a:gd name="T9" fmla="*/ 655 h 655"/>
                  <a:gd name="T10" fmla="*/ 3 w 140"/>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655">
                    <a:moveTo>
                      <a:pt x="0" y="655"/>
                    </a:moveTo>
                    <a:lnTo>
                      <a:pt x="3" y="0"/>
                    </a:lnTo>
                    <a:lnTo>
                      <a:pt x="140" y="0"/>
                    </a:lnTo>
                    <a:lnTo>
                      <a:pt x="140" y="655"/>
                    </a:lnTo>
                    <a:lnTo>
                      <a:pt x="3" y="655"/>
                    </a:lnTo>
                  </a:path>
                </a:pathLst>
              </a:custGeom>
              <a:noFill/>
              <a:ln w="22225">
                <a:solidFill>
                  <a:srgbClr val="000000"/>
                </a:solidFill>
                <a:prstDash val="solid"/>
                <a:round/>
                <a:headEnd/>
                <a:tailEnd/>
              </a:ln>
            </p:spPr>
            <p:txBody>
              <a:bodyPr/>
              <a:lstStyle/>
              <a:p>
                <a:endParaRPr lang="zh-CN" altLang="en-US"/>
              </a:p>
            </p:txBody>
          </p:sp>
          <p:sp>
            <p:nvSpPr>
              <p:cNvPr id="48" name="Freeform 192"/>
              <p:cNvSpPr>
                <a:spLocks/>
              </p:cNvSpPr>
              <p:nvPr/>
            </p:nvSpPr>
            <p:spPr bwMode="auto">
              <a:xfrm>
                <a:off x="671" y="1896"/>
                <a:ext cx="4443" cy="655"/>
              </a:xfrm>
              <a:custGeom>
                <a:avLst/>
                <a:gdLst>
                  <a:gd name="T0" fmla="*/ 4439 w 4443"/>
                  <a:gd name="T1" fmla="*/ 655 h 655"/>
                  <a:gd name="T2" fmla="*/ 4443 w 4443"/>
                  <a:gd name="T3" fmla="*/ 0 h 655"/>
                  <a:gd name="T4" fmla="*/ 0 w 4443"/>
                  <a:gd name="T5" fmla="*/ 0 h 655"/>
                  <a:gd name="T6" fmla="*/ 0 w 4443"/>
                  <a:gd name="T7" fmla="*/ 655 h 655"/>
                  <a:gd name="T8" fmla="*/ 4443 w 4443"/>
                  <a:gd name="T9" fmla="*/ 655 h 655"/>
                  <a:gd name="T10" fmla="*/ 4443 w 4443"/>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43" h="655">
                    <a:moveTo>
                      <a:pt x="4439" y="655"/>
                    </a:moveTo>
                    <a:lnTo>
                      <a:pt x="4443" y="0"/>
                    </a:lnTo>
                    <a:lnTo>
                      <a:pt x="0" y="0"/>
                    </a:lnTo>
                    <a:lnTo>
                      <a:pt x="0" y="655"/>
                    </a:lnTo>
                    <a:lnTo>
                      <a:pt x="4443" y="655"/>
                    </a:lnTo>
                  </a:path>
                </a:pathLst>
              </a:custGeom>
              <a:noFill/>
              <a:ln w="22225">
                <a:solidFill>
                  <a:srgbClr val="000000"/>
                </a:solidFill>
                <a:prstDash val="solid"/>
                <a:round/>
                <a:headEnd/>
                <a:tailEnd/>
              </a:ln>
            </p:spPr>
            <p:txBody>
              <a:bodyPr/>
              <a:lstStyle/>
              <a:p>
                <a:endParaRPr lang="zh-CN" altLang="en-US"/>
              </a:p>
            </p:txBody>
          </p:sp>
          <p:sp>
            <p:nvSpPr>
              <p:cNvPr id="49" name="Freeform 210"/>
              <p:cNvSpPr>
                <a:spLocks/>
              </p:cNvSpPr>
              <p:nvPr/>
            </p:nvSpPr>
            <p:spPr bwMode="auto">
              <a:xfrm>
                <a:off x="690" y="2223"/>
                <a:ext cx="58" cy="40"/>
              </a:xfrm>
              <a:custGeom>
                <a:avLst/>
                <a:gdLst>
                  <a:gd name="T0" fmla="*/ 28 w 58"/>
                  <a:gd name="T1" fmla="*/ 40 h 40"/>
                  <a:gd name="T2" fmla="*/ 34 w 58"/>
                  <a:gd name="T3" fmla="*/ 40 h 40"/>
                  <a:gd name="T4" fmla="*/ 38 w 58"/>
                  <a:gd name="T5" fmla="*/ 40 h 40"/>
                  <a:gd name="T6" fmla="*/ 45 w 58"/>
                  <a:gd name="T7" fmla="*/ 38 h 40"/>
                  <a:gd name="T8" fmla="*/ 48 w 58"/>
                  <a:gd name="T9" fmla="*/ 35 h 40"/>
                  <a:gd name="T10" fmla="*/ 51 w 58"/>
                  <a:gd name="T11" fmla="*/ 35 h 40"/>
                  <a:gd name="T12" fmla="*/ 51 w 58"/>
                  <a:gd name="T13" fmla="*/ 33 h 40"/>
                  <a:gd name="T14" fmla="*/ 55 w 58"/>
                  <a:gd name="T15" fmla="*/ 28 h 40"/>
                  <a:gd name="T16" fmla="*/ 58 w 58"/>
                  <a:gd name="T17" fmla="*/ 26 h 40"/>
                  <a:gd name="T18" fmla="*/ 58 w 58"/>
                  <a:gd name="T19" fmla="*/ 23 h 40"/>
                  <a:gd name="T20" fmla="*/ 58 w 58"/>
                  <a:gd name="T21" fmla="*/ 21 h 40"/>
                  <a:gd name="T22" fmla="*/ 58 w 58"/>
                  <a:gd name="T23" fmla="*/ 16 h 40"/>
                  <a:gd name="T24" fmla="*/ 58 w 58"/>
                  <a:gd name="T25" fmla="*/ 14 h 40"/>
                  <a:gd name="T26" fmla="*/ 55 w 58"/>
                  <a:gd name="T27" fmla="*/ 12 h 40"/>
                  <a:gd name="T28" fmla="*/ 51 w 58"/>
                  <a:gd name="T29" fmla="*/ 9 h 40"/>
                  <a:gd name="T30" fmla="*/ 51 w 58"/>
                  <a:gd name="T31" fmla="*/ 7 h 40"/>
                  <a:gd name="T32" fmla="*/ 48 w 58"/>
                  <a:gd name="T33" fmla="*/ 4 h 40"/>
                  <a:gd name="T34" fmla="*/ 45 w 58"/>
                  <a:gd name="T35" fmla="*/ 2 h 40"/>
                  <a:gd name="T36" fmla="*/ 38 w 58"/>
                  <a:gd name="T37" fmla="*/ 2 h 40"/>
                  <a:gd name="T38" fmla="*/ 34 w 58"/>
                  <a:gd name="T39" fmla="*/ 0 h 40"/>
                  <a:gd name="T40" fmla="*/ 31 w 58"/>
                  <a:gd name="T41" fmla="*/ 0 h 40"/>
                  <a:gd name="T42" fmla="*/ 24 w 58"/>
                  <a:gd name="T43" fmla="*/ 0 h 40"/>
                  <a:gd name="T44" fmla="*/ 21 w 58"/>
                  <a:gd name="T45" fmla="*/ 2 h 40"/>
                  <a:gd name="T46" fmla="*/ 17 w 58"/>
                  <a:gd name="T47" fmla="*/ 2 h 40"/>
                  <a:gd name="T48" fmla="*/ 14 w 58"/>
                  <a:gd name="T49" fmla="*/ 4 h 40"/>
                  <a:gd name="T50" fmla="*/ 11 w 58"/>
                  <a:gd name="T51" fmla="*/ 7 h 40"/>
                  <a:gd name="T52" fmla="*/ 7 w 58"/>
                  <a:gd name="T53" fmla="*/ 9 h 40"/>
                  <a:gd name="T54" fmla="*/ 4 w 58"/>
                  <a:gd name="T55" fmla="*/ 12 h 40"/>
                  <a:gd name="T56" fmla="*/ 4 w 58"/>
                  <a:gd name="T57" fmla="*/ 14 h 40"/>
                  <a:gd name="T58" fmla="*/ 0 w 58"/>
                  <a:gd name="T59" fmla="*/ 16 h 40"/>
                  <a:gd name="T60" fmla="*/ 0 w 58"/>
                  <a:gd name="T61" fmla="*/ 21 h 40"/>
                  <a:gd name="T62" fmla="*/ 0 w 58"/>
                  <a:gd name="T63" fmla="*/ 23 h 40"/>
                  <a:gd name="T64" fmla="*/ 4 w 58"/>
                  <a:gd name="T65" fmla="*/ 26 h 40"/>
                  <a:gd name="T66" fmla="*/ 4 w 58"/>
                  <a:gd name="T67" fmla="*/ 28 h 40"/>
                  <a:gd name="T68" fmla="*/ 7 w 58"/>
                  <a:gd name="T69" fmla="*/ 33 h 40"/>
                  <a:gd name="T70" fmla="*/ 11 w 58"/>
                  <a:gd name="T71" fmla="*/ 35 h 40"/>
                  <a:gd name="T72" fmla="*/ 14 w 58"/>
                  <a:gd name="T73" fmla="*/ 35 h 40"/>
                  <a:gd name="T74" fmla="*/ 17 w 58"/>
                  <a:gd name="T75" fmla="*/ 38 h 40"/>
                  <a:gd name="T76" fmla="*/ 21 w 58"/>
                  <a:gd name="T77" fmla="*/ 40 h 40"/>
                  <a:gd name="T78" fmla="*/ 24 w 58"/>
                  <a:gd name="T79" fmla="*/ 40 h 40"/>
                  <a:gd name="T80" fmla="*/ 31 w 58"/>
                  <a:gd name="T81" fmla="*/ 40 h 40"/>
                  <a:gd name="T82" fmla="*/ 31 w 58"/>
                  <a:gd name="T83" fmla="*/ 40 h 40"/>
                  <a:gd name="T84" fmla="*/ 28 w 58"/>
                  <a:gd name="T85" fmla="*/ 40 h 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8" h="40">
                    <a:moveTo>
                      <a:pt x="28" y="40"/>
                    </a:moveTo>
                    <a:lnTo>
                      <a:pt x="34" y="40"/>
                    </a:lnTo>
                    <a:lnTo>
                      <a:pt x="38" y="40"/>
                    </a:lnTo>
                    <a:lnTo>
                      <a:pt x="45" y="38"/>
                    </a:lnTo>
                    <a:lnTo>
                      <a:pt x="48" y="35"/>
                    </a:lnTo>
                    <a:lnTo>
                      <a:pt x="51" y="35"/>
                    </a:lnTo>
                    <a:lnTo>
                      <a:pt x="51" y="33"/>
                    </a:lnTo>
                    <a:lnTo>
                      <a:pt x="55" y="28"/>
                    </a:lnTo>
                    <a:lnTo>
                      <a:pt x="58" y="26"/>
                    </a:lnTo>
                    <a:lnTo>
                      <a:pt x="58" y="23"/>
                    </a:lnTo>
                    <a:lnTo>
                      <a:pt x="58" y="21"/>
                    </a:lnTo>
                    <a:lnTo>
                      <a:pt x="58" y="16"/>
                    </a:lnTo>
                    <a:lnTo>
                      <a:pt x="58" y="14"/>
                    </a:lnTo>
                    <a:lnTo>
                      <a:pt x="55" y="12"/>
                    </a:lnTo>
                    <a:lnTo>
                      <a:pt x="51" y="9"/>
                    </a:lnTo>
                    <a:lnTo>
                      <a:pt x="51" y="7"/>
                    </a:lnTo>
                    <a:lnTo>
                      <a:pt x="48" y="4"/>
                    </a:lnTo>
                    <a:lnTo>
                      <a:pt x="45" y="2"/>
                    </a:lnTo>
                    <a:lnTo>
                      <a:pt x="38" y="2"/>
                    </a:lnTo>
                    <a:lnTo>
                      <a:pt x="34" y="0"/>
                    </a:lnTo>
                    <a:lnTo>
                      <a:pt x="31" y="0"/>
                    </a:lnTo>
                    <a:lnTo>
                      <a:pt x="24" y="0"/>
                    </a:lnTo>
                    <a:lnTo>
                      <a:pt x="21" y="2"/>
                    </a:lnTo>
                    <a:lnTo>
                      <a:pt x="17" y="2"/>
                    </a:lnTo>
                    <a:lnTo>
                      <a:pt x="14" y="4"/>
                    </a:lnTo>
                    <a:lnTo>
                      <a:pt x="11" y="7"/>
                    </a:lnTo>
                    <a:lnTo>
                      <a:pt x="7" y="9"/>
                    </a:lnTo>
                    <a:lnTo>
                      <a:pt x="4" y="12"/>
                    </a:lnTo>
                    <a:lnTo>
                      <a:pt x="4" y="14"/>
                    </a:lnTo>
                    <a:lnTo>
                      <a:pt x="0" y="16"/>
                    </a:lnTo>
                    <a:lnTo>
                      <a:pt x="0" y="21"/>
                    </a:lnTo>
                    <a:lnTo>
                      <a:pt x="0" y="23"/>
                    </a:lnTo>
                    <a:lnTo>
                      <a:pt x="4" y="26"/>
                    </a:lnTo>
                    <a:lnTo>
                      <a:pt x="4" y="28"/>
                    </a:lnTo>
                    <a:lnTo>
                      <a:pt x="7" y="33"/>
                    </a:lnTo>
                    <a:lnTo>
                      <a:pt x="11" y="35"/>
                    </a:lnTo>
                    <a:lnTo>
                      <a:pt x="14" y="35"/>
                    </a:lnTo>
                    <a:lnTo>
                      <a:pt x="17" y="38"/>
                    </a:lnTo>
                    <a:lnTo>
                      <a:pt x="21" y="40"/>
                    </a:lnTo>
                    <a:lnTo>
                      <a:pt x="24" y="40"/>
                    </a:lnTo>
                    <a:lnTo>
                      <a:pt x="31" y="40"/>
                    </a:lnTo>
                    <a:lnTo>
                      <a:pt x="28" y="40"/>
                    </a:lnTo>
                    <a:close/>
                  </a:path>
                </a:pathLst>
              </a:custGeom>
              <a:solidFill>
                <a:srgbClr val="000000"/>
              </a:solidFill>
              <a:ln w="9525">
                <a:noFill/>
                <a:round/>
                <a:headEnd/>
                <a:tailEnd/>
              </a:ln>
            </p:spPr>
            <p:txBody>
              <a:bodyPr/>
              <a:lstStyle/>
              <a:p>
                <a:endParaRPr lang="zh-CN" altLang="en-US"/>
              </a:p>
            </p:txBody>
          </p:sp>
          <p:sp>
            <p:nvSpPr>
              <p:cNvPr id="50" name="Freeform 212"/>
              <p:cNvSpPr>
                <a:spLocks/>
              </p:cNvSpPr>
              <p:nvPr/>
            </p:nvSpPr>
            <p:spPr bwMode="auto">
              <a:xfrm>
                <a:off x="1791" y="2296"/>
                <a:ext cx="58" cy="40"/>
              </a:xfrm>
              <a:custGeom>
                <a:avLst/>
                <a:gdLst>
                  <a:gd name="T0" fmla="*/ 27 w 58"/>
                  <a:gd name="T1" fmla="*/ 40 h 40"/>
                  <a:gd name="T2" fmla="*/ 34 w 58"/>
                  <a:gd name="T3" fmla="*/ 40 h 40"/>
                  <a:gd name="T4" fmla="*/ 37 w 58"/>
                  <a:gd name="T5" fmla="*/ 40 h 40"/>
                  <a:gd name="T6" fmla="*/ 41 w 58"/>
                  <a:gd name="T7" fmla="*/ 38 h 40"/>
                  <a:gd name="T8" fmla="*/ 47 w 58"/>
                  <a:gd name="T9" fmla="*/ 35 h 40"/>
                  <a:gd name="T10" fmla="*/ 47 w 58"/>
                  <a:gd name="T11" fmla="*/ 35 h 40"/>
                  <a:gd name="T12" fmla="*/ 51 w 58"/>
                  <a:gd name="T13" fmla="*/ 33 h 40"/>
                  <a:gd name="T14" fmla="*/ 54 w 58"/>
                  <a:gd name="T15" fmla="*/ 28 h 40"/>
                  <a:gd name="T16" fmla="*/ 58 w 58"/>
                  <a:gd name="T17" fmla="*/ 26 h 40"/>
                  <a:gd name="T18" fmla="*/ 58 w 58"/>
                  <a:gd name="T19" fmla="*/ 23 h 40"/>
                  <a:gd name="T20" fmla="*/ 58 w 58"/>
                  <a:gd name="T21" fmla="*/ 21 h 40"/>
                  <a:gd name="T22" fmla="*/ 58 w 58"/>
                  <a:gd name="T23" fmla="*/ 16 h 40"/>
                  <a:gd name="T24" fmla="*/ 58 w 58"/>
                  <a:gd name="T25" fmla="*/ 14 h 40"/>
                  <a:gd name="T26" fmla="*/ 54 w 58"/>
                  <a:gd name="T27" fmla="*/ 12 h 40"/>
                  <a:gd name="T28" fmla="*/ 51 w 58"/>
                  <a:gd name="T29" fmla="*/ 9 h 40"/>
                  <a:gd name="T30" fmla="*/ 47 w 58"/>
                  <a:gd name="T31" fmla="*/ 7 h 40"/>
                  <a:gd name="T32" fmla="*/ 47 w 58"/>
                  <a:gd name="T33" fmla="*/ 4 h 40"/>
                  <a:gd name="T34" fmla="*/ 41 w 58"/>
                  <a:gd name="T35" fmla="*/ 2 h 40"/>
                  <a:gd name="T36" fmla="*/ 37 w 58"/>
                  <a:gd name="T37" fmla="*/ 2 h 40"/>
                  <a:gd name="T38" fmla="*/ 34 w 58"/>
                  <a:gd name="T39" fmla="*/ 0 h 40"/>
                  <a:gd name="T40" fmla="*/ 30 w 58"/>
                  <a:gd name="T41" fmla="*/ 0 h 40"/>
                  <a:gd name="T42" fmla="*/ 24 w 58"/>
                  <a:gd name="T43" fmla="*/ 0 h 40"/>
                  <a:gd name="T44" fmla="*/ 20 w 58"/>
                  <a:gd name="T45" fmla="*/ 2 h 40"/>
                  <a:gd name="T46" fmla="*/ 17 w 58"/>
                  <a:gd name="T47" fmla="*/ 2 h 40"/>
                  <a:gd name="T48" fmla="*/ 13 w 58"/>
                  <a:gd name="T49" fmla="*/ 4 h 40"/>
                  <a:gd name="T50" fmla="*/ 10 w 58"/>
                  <a:gd name="T51" fmla="*/ 7 h 40"/>
                  <a:gd name="T52" fmla="*/ 6 w 58"/>
                  <a:gd name="T53" fmla="*/ 9 h 40"/>
                  <a:gd name="T54" fmla="*/ 3 w 58"/>
                  <a:gd name="T55" fmla="*/ 12 h 40"/>
                  <a:gd name="T56" fmla="*/ 3 w 58"/>
                  <a:gd name="T57" fmla="*/ 14 h 40"/>
                  <a:gd name="T58" fmla="*/ 0 w 58"/>
                  <a:gd name="T59" fmla="*/ 16 h 40"/>
                  <a:gd name="T60" fmla="*/ 0 w 58"/>
                  <a:gd name="T61" fmla="*/ 21 h 40"/>
                  <a:gd name="T62" fmla="*/ 0 w 58"/>
                  <a:gd name="T63" fmla="*/ 23 h 40"/>
                  <a:gd name="T64" fmla="*/ 3 w 58"/>
                  <a:gd name="T65" fmla="*/ 26 h 40"/>
                  <a:gd name="T66" fmla="*/ 3 w 58"/>
                  <a:gd name="T67" fmla="*/ 28 h 40"/>
                  <a:gd name="T68" fmla="*/ 6 w 58"/>
                  <a:gd name="T69" fmla="*/ 33 h 40"/>
                  <a:gd name="T70" fmla="*/ 10 w 58"/>
                  <a:gd name="T71" fmla="*/ 35 h 40"/>
                  <a:gd name="T72" fmla="*/ 13 w 58"/>
                  <a:gd name="T73" fmla="*/ 35 h 40"/>
                  <a:gd name="T74" fmla="*/ 17 w 58"/>
                  <a:gd name="T75" fmla="*/ 38 h 40"/>
                  <a:gd name="T76" fmla="*/ 20 w 58"/>
                  <a:gd name="T77" fmla="*/ 40 h 40"/>
                  <a:gd name="T78" fmla="*/ 24 w 58"/>
                  <a:gd name="T79" fmla="*/ 40 h 40"/>
                  <a:gd name="T80" fmla="*/ 30 w 58"/>
                  <a:gd name="T81" fmla="*/ 40 h 40"/>
                  <a:gd name="T82" fmla="*/ 30 w 58"/>
                  <a:gd name="T83" fmla="*/ 40 h 40"/>
                  <a:gd name="T84" fmla="*/ 27 w 58"/>
                  <a:gd name="T85" fmla="*/ 40 h 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8" h="40">
                    <a:moveTo>
                      <a:pt x="27" y="40"/>
                    </a:moveTo>
                    <a:lnTo>
                      <a:pt x="34" y="40"/>
                    </a:lnTo>
                    <a:lnTo>
                      <a:pt x="37" y="40"/>
                    </a:lnTo>
                    <a:lnTo>
                      <a:pt x="41" y="38"/>
                    </a:lnTo>
                    <a:lnTo>
                      <a:pt x="47" y="35"/>
                    </a:lnTo>
                    <a:lnTo>
                      <a:pt x="51" y="33"/>
                    </a:lnTo>
                    <a:lnTo>
                      <a:pt x="54" y="28"/>
                    </a:lnTo>
                    <a:lnTo>
                      <a:pt x="58" y="26"/>
                    </a:lnTo>
                    <a:lnTo>
                      <a:pt x="58" y="23"/>
                    </a:lnTo>
                    <a:lnTo>
                      <a:pt x="58" y="21"/>
                    </a:lnTo>
                    <a:lnTo>
                      <a:pt x="58" y="16"/>
                    </a:lnTo>
                    <a:lnTo>
                      <a:pt x="58" y="14"/>
                    </a:lnTo>
                    <a:lnTo>
                      <a:pt x="54" y="12"/>
                    </a:lnTo>
                    <a:lnTo>
                      <a:pt x="51" y="9"/>
                    </a:lnTo>
                    <a:lnTo>
                      <a:pt x="47" y="7"/>
                    </a:lnTo>
                    <a:lnTo>
                      <a:pt x="47" y="4"/>
                    </a:lnTo>
                    <a:lnTo>
                      <a:pt x="41" y="2"/>
                    </a:lnTo>
                    <a:lnTo>
                      <a:pt x="37" y="2"/>
                    </a:lnTo>
                    <a:lnTo>
                      <a:pt x="34" y="0"/>
                    </a:lnTo>
                    <a:lnTo>
                      <a:pt x="30" y="0"/>
                    </a:lnTo>
                    <a:lnTo>
                      <a:pt x="24" y="0"/>
                    </a:lnTo>
                    <a:lnTo>
                      <a:pt x="20" y="2"/>
                    </a:lnTo>
                    <a:lnTo>
                      <a:pt x="17" y="2"/>
                    </a:lnTo>
                    <a:lnTo>
                      <a:pt x="13" y="4"/>
                    </a:lnTo>
                    <a:lnTo>
                      <a:pt x="10" y="7"/>
                    </a:lnTo>
                    <a:lnTo>
                      <a:pt x="6" y="9"/>
                    </a:lnTo>
                    <a:lnTo>
                      <a:pt x="3" y="12"/>
                    </a:lnTo>
                    <a:lnTo>
                      <a:pt x="3" y="14"/>
                    </a:lnTo>
                    <a:lnTo>
                      <a:pt x="0" y="16"/>
                    </a:lnTo>
                    <a:lnTo>
                      <a:pt x="0" y="21"/>
                    </a:lnTo>
                    <a:lnTo>
                      <a:pt x="0" y="23"/>
                    </a:lnTo>
                    <a:lnTo>
                      <a:pt x="3" y="26"/>
                    </a:lnTo>
                    <a:lnTo>
                      <a:pt x="3" y="28"/>
                    </a:lnTo>
                    <a:lnTo>
                      <a:pt x="6" y="33"/>
                    </a:lnTo>
                    <a:lnTo>
                      <a:pt x="10" y="35"/>
                    </a:lnTo>
                    <a:lnTo>
                      <a:pt x="13" y="35"/>
                    </a:lnTo>
                    <a:lnTo>
                      <a:pt x="17" y="38"/>
                    </a:lnTo>
                    <a:lnTo>
                      <a:pt x="20" y="40"/>
                    </a:lnTo>
                    <a:lnTo>
                      <a:pt x="24" y="40"/>
                    </a:lnTo>
                    <a:lnTo>
                      <a:pt x="30" y="40"/>
                    </a:lnTo>
                    <a:lnTo>
                      <a:pt x="27" y="40"/>
                    </a:lnTo>
                    <a:close/>
                  </a:path>
                </a:pathLst>
              </a:custGeom>
              <a:solidFill>
                <a:srgbClr val="000000"/>
              </a:solidFill>
              <a:ln w="9525">
                <a:noFill/>
                <a:round/>
                <a:headEnd/>
                <a:tailEnd/>
              </a:ln>
            </p:spPr>
            <p:txBody>
              <a:bodyPr/>
              <a:lstStyle/>
              <a:p>
                <a:endParaRPr lang="zh-CN" altLang="en-US"/>
              </a:p>
            </p:txBody>
          </p:sp>
          <p:sp>
            <p:nvSpPr>
              <p:cNvPr id="51" name="Freeform 214"/>
              <p:cNvSpPr>
                <a:spLocks/>
              </p:cNvSpPr>
              <p:nvPr/>
            </p:nvSpPr>
            <p:spPr bwMode="auto">
              <a:xfrm>
                <a:off x="2924" y="2204"/>
                <a:ext cx="58" cy="40"/>
              </a:xfrm>
              <a:custGeom>
                <a:avLst/>
                <a:gdLst>
                  <a:gd name="T0" fmla="*/ 27 w 58"/>
                  <a:gd name="T1" fmla="*/ 40 h 40"/>
                  <a:gd name="T2" fmla="*/ 34 w 58"/>
                  <a:gd name="T3" fmla="*/ 40 h 40"/>
                  <a:gd name="T4" fmla="*/ 38 w 58"/>
                  <a:gd name="T5" fmla="*/ 40 h 40"/>
                  <a:gd name="T6" fmla="*/ 41 w 58"/>
                  <a:gd name="T7" fmla="*/ 38 h 40"/>
                  <a:gd name="T8" fmla="*/ 44 w 58"/>
                  <a:gd name="T9" fmla="*/ 35 h 40"/>
                  <a:gd name="T10" fmla="*/ 48 w 58"/>
                  <a:gd name="T11" fmla="*/ 35 h 40"/>
                  <a:gd name="T12" fmla="*/ 51 w 58"/>
                  <a:gd name="T13" fmla="*/ 33 h 40"/>
                  <a:gd name="T14" fmla="*/ 55 w 58"/>
                  <a:gd name="T15" fmla="*/ 28 h 40"/>
                  <a:gd name="T16" fmla="*/ 55 w 58"/>
                  <a:gd name="T17" fmla="*/ 26 h 40"/>
                  <a:gd name="T18" fmla="*/ 58 w 58"/>
                  <a:gd name="T19" fmla="*/ 23 h 40"/>
                  <a:gd name="T20" fmla="*/ 58 w 58"/>
                  <a:gd name="T21" fmla="*/ 21 h 40"/>
                  <a:gd name="T22" fmla="*/ 58 w 58"/>
                  <a:gd name="T23" fmla="*/ 16 h 40"/>
                  <a:gd name="T24" fmla="*/ 55 w 58"/>
                  <a:gd name="T25" fmla="*/ 14 h 40"/>
                  <a:gd name="T26" fmla="*/ 55 w 58"/>
                  <a:gd name="T27" fmla="*/ 12 h 40"/>
                  <a:gd name="T28" fmla="*/ 51 w 58"/>
                  <a:gd name="T29" fmla="*/ 9 h 40"/>
                  <a:gd name="T30" fmla="*/ 48 w 58"/>
                  <a:gd name="T31" fmla="*/ 7 h 40"/>
                  <a:gd name="T32" fmla="*/ 44 w 58"/>
                  <a:gd name="T33" fmla="*/ 4 h 40"/>
                  <a:gd name="T34" fmla="*/ 41 w 58"/>
                  <a:gd name="T35" fmla="*/ 2 h 40"/>
                  <a:gd name="T36" fmla="*/ 38 w 58"/>
                  <a:gd name="T37" fmla="*/ 2 h 40"/>
                  <a:gd name="T38" fmla="*/ 34 w 58"/>
                  <a:gd name="T39" fmla="*/ 0 h 40"/>
                  <a:gd name="T40" fmla="*/ 31 w 58"/>
                  <a:gd name="T41" fmla="*/ 0 h 40"/>
                  <a:gd name="T42" fmla="*/ 24 w 58"/>
                  <a:gd name="T43" fmla="*/ 0 h 40"/>
                  <a:gd name="T44" fmla="*/ 20 w 58"/>
                  <a:gd name="T45" fmla="*/ 2 h 40"/>
                  <a:gd name="T46" fmla="*/ 17 w 58"/>
                  <a:gd name="T47" fmla="*/ 2 h 40"/>
                  <a:gd name="T48" fmla="*/ 14 w 58"/>
                  <a:gd name="T49" fmla="*/ 4 h 40"/>
                  <a:gd name="T50" fmla="*/ 10 w 58"/>
                  <a:gd name="T51" fmla="*/ 7 h 40"/>
                  <a:gd name="T52" fmla="*/ 7 w 58"/>
                  <a:gd name="T53" fmla="*/ 9 h 40"/>
                  <a:gd name="T54" fmla="*/ 3 w 58"/>
                  <a:gd name="T55" fmla="*/ 12 h 40"/>
                  <a:gd name="T56" fmla="*/ 3 w 58"/>
                  <a:gd name="T57" fmla="*/ 14 h 40"/>
                  <a:gd name="T58" fmla="*/ 0 w 58"/>
                  <a:gd name="T59" fmla="*/ 16 h 40"/>
                  <a:gd name="T60" fmla="*/ 0 w 58"/>
                  <a:gd name="T61" fmla="*/ 21 h 40"/>
                  <a:gd name="T62" fmla="*/ 0 w 58"/>
                  <a:gd name="T63" fmla="*/ 23 h 40"/>
                  <a:gd name="T64" fmla="*/ 3 w 58"/>
                  <a:gd name="T65" fmla="*/ 26 h 40"/>
                  <a:gd name="T66" fmla="*/ 3 w 58"/>
                  <a:gd name="T67" fmla="*/ 28 h 40"/>
                  <a:gd name="T68" fmla="*/ 7 w 58"/>
                  <a:gd name="T69" fmla="*/ 33 h 40"/>
                  <a:gd name="T70" fmla="*/ 10 w 58"/>
                  <a:gd name="T71" fmla="*/ 35 h 40"/>
                  <a:gd name="T72" fmla="*/ 14 w 58"/>
                  <a:gd name="T73" fmla="*/ 35 h 40"/>
                  <a:gd name="T74" fmla="*/ 17 w 58"/>
                  <a:gd name="T75" fmla="*/ 38 h 40"/>
                  <a:gd name="T76" fmla="*/ 20 w 58"/>
                  <a:gd name="T77" fmla="*/ 40 h 40"/>
                  <a:gd name="T78" fmla="*/ 24 w 58"/>
                  <a:gd name="T79" fmla="*/ 40 h 40"/>
                  <a:gd name="T80" fmla="*/ 31 w 58"/>
                  <a:gd name="T81" fmla="*/ 40 h 40"/>
                  <a:gd name="T82" fmla="*/ 31 w 58"/>
                  <a:gd name="T83" fmla="*/ 40 h 40"/>
                  <a:gd name="T84" fmla="*/ 27 w 58"/>
                  <a:gd name="T85" fmla="*/ 40 h 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8" h="40">
                    <a:moveTo>
                      <a:pt x="27" y="40"/>
                    </a:moveTo>
                    <a:lnTo>
                      <a:pt x="34" y="40"/>
                    </a:lnTo>
                    <a:lnTo>
                      <a:pt x="38" y="40"/>
                    </a:lnTo>
                    <a:lnTo>
                      <a:pt x="41" y="38"/>
                    </a:lnTo>
                    <a:lnTo>
                      <a:pt x="44" y="35"/>
                    </a:lnTo>
                    <a:lnTo>
                      <a:pt x="48" y="35"/>
                    </a:lnTo>
                    <a:lnTo>
                      <a:pt x="51" y="33"/>
                    </a:lnTo>
                    <a:lnTo>
                      <a:pt x="55" y="28"/>
                    </a:lnTo>
                    <a:lnTo>
                      <a:pt x="55" y="26"/>
                    </a:lnTo>
                    <a:lnTo>
                      <a:pt x="58" y="23"/>
                    </a:lnTo>
                    <a:lnTo>
                      <a:pt x="58" y="21"/>
                    </a:lnTo>
                    <a:lnTo>
                      <a:pt x="58" y="16"/>
                    </a:lnTo>
                    <a:lnTo>
                      <a:pt x="55" y="14"/>
                    </a:lnTo>
                    <a:lnTo>
                      <a:pt x="55" y="12"/>
                    </a:lnTo>
                    <a:lnTo>
                      <a:pt x="51" y="9"/>
                    </a:lnTo>
                    <a:lnTo>
                      <a:pt x="48" y="7"/>
                    </a:lnTo>
                    <a:lnTo>
                      <a:pt x="44" y="4"/>
                    </a:lnTo>
                    <a:lnTo>
                      <a:pt x="41" y="2"/>
                    </a:lnTo>
                    <a:lnTo>
                      <a:pt x="38" y="2"/>
                    </a:lnTo>
                    <a:lnTo>
                      <a:pt x="34" y="0"/>
                    </a:lnTo>
                    <a:lnTo>
                      <a:pt x="31" y="0"/>
                    </a:lnTo>
                    <a:lnTo>
                      <a:pt x="24" y="0"/>
                    </a:lnTo>
                    <a:lnTo>
                      <a:pt x="20" y="2"/>
                    </a:lnTo>
                    <a:lnTo>
                      <a:pt x="17" y="2"/>
                    </a:lnTo>
                    <a:lnTo>
                      <a:pt x="14" y="4"/>
                    </a:lnTo>
                    <a:lnTo>
                      <a:pt x="10" y="7"/>
                    </a:lnTo>
                    <a:lnTo>
                      <a:pt x="7" y="9"/>
                    </a:lnTo>
                    <a:lnTo>
                      <a:pt x="3" y="12"/>
                    </a:lnTo>
                    <a:lnTo>
                      <a:pt x="3" y="14"/>
                    </a:lnTo>
                    <a:lnTo>
                      <a:pt x="0" y="16"/>
                    </a:lnTo>
                    <a:lnTo>
                      <a:pt x="0" y="21"/>
                    </a:lnTo>
                    <a:lnTo>
                      <a:pt x="0" y="23"/>
                    </a:lnTo>
                    <a:lnTo>
                      <a:pt x="3" y="26"/>
                    </a:lnTo>
                    <a:lnTo>
                      <a:pt x="3" y="28"/>
                    </a:lnTo>
                    <a:lnTo>
                      <a:pt x="7" y="33"/>
                    </a:lnTo>
                    <a:lnTo>
                      <a:pt x="10" y="35"/>
                    </a:lnTo>
                    <a:lnTo>
                      <a:pt x="14" y="35"/>
                    </a:lnTo>
                    <a:lnTo>
                      <a:pt x="17" y="38"/>
                    </a:lnTo>
                    <a:lnTo>
                      <a:pt x="20" y="40"/>
                    </a:lnTo>
                    <a:lnTo>
                      <a:pt x="24" y="40"/>
                    </a:lnTo>
                    <a:lnTo>
                      <a:pt x="31" y="40"/>
                    </a:lnTo>
                    <a:lnTo>
                      <a:pt x="27" y="40"/>
                    </a:lnTo>
                    <a:close/>
                  </a:path>
                </a:pathLst>
              </a:custGeom>
              <a:solidFill>
                <a:srgbClr val="000000"/>
              </a:solidFill>
              <a:ln w="9525">
                <a:noFill/>
                <a:round/>
                <a:headEnd/>
                <a:tailEnd/>
              </a:ln>
            </p:spPr>
            <p:txBody>
              <a:bodyPr/>
              <a:lstStyle/>
              <a:p>
                <a:endParaRPr lang="zh-CN" altLang="en-US"/>
              </a:p>
            </p:txBody>
          </p:sp>
          <p:sp>
            <p:nvSpPr>
              <p:cNvPr id="52" name="Freeform 216"/>
              <p:cNvSpPr>
                <a:spLocks/>
              </p:cNvSpPr>
              <p:nvPr/>
            </p:nvSpPr>
            <p:spPr bwMode="auto">
              <a:xfrm>
                <a:off x="4016" y="2204"/>
                <a:ext cx="58" cy="40"/>
              </a:xfrm>
              <a:custGeom>
                <a:avLst/>
                <a:gdLst>
                  <a:gd name="T0" fmla="*/ 28 w 58"/>
                  <a:gd name="T1" fmla="*/ 40 h 40"/>
                  <a:gd name="T2" fmla="*/ 34 w 58"/>
                  <a:gd name="T3" fmla="*/ 40 h 40"/>
                  <a:gd name="T4" fmla="*/ 38 w 58"/>
                  <a:gd name="T5" fmla="*/ 40 h 40"/>
                  <a:gd name="T6" fmla="*/ 41 w 58"/>
                  <a:gd name="T7" fmla="*/ 38 h 40"/>
                  <a:gd name="T8" fmla="*/ 45 w 58"/>
                  <a:gd name="T9" fmla="*/ 35 h 40"/>
                  <a:gd name="T10" fmla="*/ 48 w 58"/>
                  <a:gd name="T11" fmla="*/ 35 h 40"/>
                  <a:gd name="T12" fmla="*/ 52 w 58"/>
                  <a:gd name="T13" fmla="*/ 33 h 40"/>
                  <a:gd name="T14" fmla="*/ 55 w 58"/>
                  <a:gd name="T15" fmla="*/ 28 h 40"/>
                  <a:gd name="T16" fmla="*/ 55 w 58"/>
                  <a:gd name="T17" fmla="*/ 26 h 40"/>
                  <a:gd name="T18" fmla="*/ 58 w 58"/>
                  <a:gd name="T19" fmla="*/ 23 h 40"/>
                  <a:gd name="T20" fmla="*/ 58 w 58"/>
                  <a:gd name="T21" fmla="*/ 21 h 40"/>
                  <a:gd name="T22" fmla="*/ 58 w 58"/>
                  <a:gd name="T23" fmla="*/ 16 h 40"/>
                  <a:gd name="T24" fmla="*/ 55 w 58"/>
                  <a:gd name="T25" fmla="*/ 14 h 40"/>
                  <a:gd name="T26" fmla="*/ 55 w 58"/>
                  <a:gd name="T27" fmla="*/ 12 h 40"/>
                  <a:gd name="T28" fmla="*/ 52 w 58"/>
                  <a:gd name="T29" fmla="*/ 9 h 40"/>
                  <a:gd name="T30" fmla="*/ 48 w 58"/>
                  <a:gd name="T31" fmla="*/ 7 h 40"/>
                  <a:gd name="T32" fmla="*/ 45 w 58"/>
                  <a:gd name="T33" fmla="*/ 4 h 40"/>
                  <a:gd name="T34" fmla="*/ 41 w 58"/>
                  <a:gd name="T35" fmla="*/ 2 h 40"/>
                  <a:gd name="T36" fmla="*/ 38 w 58"/>
                  <a:gd name="T37" fmla="*/ 2 h 40"/>
                  <a:gd name="T38" fmla="*/ 34 w 58"/>
                  <a:gd name="T39" fmla="*/ 0 h 40"/>
                  <a:gd name="T40" fmla="*/ 28 w 58"/>
                  <a:gd name="T41" fmla="*/ 0 h 40"/>
                  <a:gd name="T42" fmla="*/ 24 w 58"/>
                  <a:gd name="T43" fmla="*/ 0 h 40"/>
                  <a:gd name="T44" fmla="*/ 21 w 58"/>
                  <a:gd name="T45" fmla="*/ 2 h 40"/>
                  <a:gd name="T46" fmla="*/ 17 w 58"/>
                  <a:gd name="T47" fmla="*/ 2 h 40"/>
                  <a:gd name="T48" fmla="*/ 14 w 58"/>
                  <a:gd name="T49" fmla="*/ 4 h 40"/>
                  <a:gd name="T50" fmla="*/ 11 w 58"/>
                  <a:gd name="T51" fmla="*/ 7 h 40"/>
                  <a:gd name="T52" fmla="*/ 7 w 58"/>
                  <a:gd name="T53" fmla="*/ 9 h 40"/>
                  <a:gd name="T54" fmla="*/ 4 w 58"/>
                  <a:gd name="T55" fmla="*/ 12 h 40"/>
                  <a:gd name="T56" fmla="*/ 4 w 58"/>
                  <a:gd name="T57" fmla="*/ 14 h 40"/>
                  <a:gd name="T58" fmla="*/ 0 w 58"/>
                  <a:gd name="T59" fmla="*/ 16 h 40"/>
                  <a:gd name="T60" fmla="*/ 0 w 58"/>
                  <a:gd name="T61" fmla="*/ 21 h 40"/>
                  <a:gd name="T62" fmla="*/ 0 w 58"/>
                  <a:gd name="T63" fmla="*/ 23 h 40"/>
                  <a:gd name="T64" fmla="*/ 4 w 58"/>
                  <a:gd name="T65" fmla="*/ 26 h 40"/>
                  <a:gd name="T66" fmla="*/ 4 w 58"/>
                  <a:gd name="T67" fmla="*/ 28 h 40"/>
                  <a:gd name="T68" fmla="*/ 7 w 58"/>
                  <a:gd name="T69" fmla="*/ 33 h 40"/>
                  <a:gd name="T70" fmla="*/ 11 w 58"/>
                  <a:gd name="T71" fmla="*/ 35 h 40"/>
                  <a:gd name="T72" fmla="*/ 14 w 58"/>
                  <a:gd name="T73" fmla="*/ 35 h 40"/>
                  <a:gd name="T74" fmla="*/ 17 w 58"/>
                  <a:gd name="T75" fmla="*/ 38 h 40"/>
                  <a:gd name="T76" fmla="*/ 21 w 58"/>
                  <a:gd name="T77" fmla="*/ 40 h 40"/>
                  <a:gd name="T78" fmla="*/ 24 w 58"/>
                  <a:gd name="T79" fmla="*/ 40 h 40"/>
                  <a:gd name="T80" fmla="*/ 28 w 58"/>
                  <a:gd name="T81" fmla="*/ 40 h 40"/>
                  <a:gd name="T82" fmla="*/ 28 w 58"/>
                  <a:gd name="T83" fmla="*/ 40 h 4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8" h="40">
                    <a:moveTo>
                      <a:pt x="28" y="40"/>
                    </a:moveTo>
                    <a:lnTo>
                      <a:pt x="34" y="40"/>
                    </a:lnTo>
                    <a:lnTo>
                      <a:pt x="38" y="40"/>
                    </a:lnTo>
                    <a:lnTo>
                      <a:pt x="41" y="38"/>
                    </a:lnTo>
                    <a:lnTo>
                      <a:pt x="45" y="35"/>
                    </a:lnTo>
                    <a:lnTo>
                      <a:pt x="48" y="35"/>
                    </a:lnTo>
                    <a:lnTo>
                      <a:pt x="52" y="33"/>
                    </a:lnTo>
                    <a:lnTo>
                      <a:pt x="55" y="28"/>
                    </a:lnTo>
                    <a:lnTo>
                      <a:pt x="55" y="26"/>
                    </a:lnTo>
                    <a:lnTo>
                      <a:pt x="58" y="23"/>
                    </a:lnTo>
                    <a:lnTo>
                      <a:pt x="58" y="21"/>
                    </a:lnTo>
                    <a:lnTo>
                      <a:pt x="58" y="16"/>
                    </a:lnTo>
                    <a:lnTo>
                      <a:pt x="55" y="14"/>
                    </a:lnTo>
                    <a:lnTo>
                      <a:pt x="55" y="12"/>
                    </a:lnTo>
                    <a:lnTo>
                      <a:pt x="52" y="9"/>
                    </a:lnTo>
                    <a:lnTo>
                      <a:pt x="48" y="7"/>
                    </a:lnTo>
                    <a:lnTo>
                      <a:pt x="45" y="4"/>
                    </a:lnTo>
                    <a:lnTo>
                      <a:pt x="41" y="2"/>
                    </a:lnTo>
                    <a:lnTo>
                      <a:pt x="38" y="2"/>
                    </a:lnTo>
                    <a:lnTo>
                      <a:pt x="34" y="0"/>
                    </a:lnTo>
                    <a:lnTo>
                      <a:pt x="28" y="0"/>
                    </a:lnTo>
                    <a:lnTo>
                      <a:pt x="24" y="0"/>
                    </a:lnTo>
                    <a:lnTo>
                      <a:pt x="21" y="2"/>
                    </a:lnTo>
                    <a:lnTo>
                      <a:pt x="17" y="2"/>
                    </a:lnTo>
                    <a:lnTo>
                      <a:pt x="14" y="4"/>
                    </a:lnTo>
                    <a:lnTo>
                      <a:pt x="11" y="7"/>
                    </a:lnTo>
                    <a:lnTo>
                      <a:pt x="7" y="9"/>
                    </a:lnTo>
                    <a:lnTo>
                      <a:pt x="4" y="12"/>
                    </a:lnTo>
                    <a:lnTo>
                      <a:pt x="4" y="14"/>
                    </a:lnTo>
                    <a:lnTo>
                      <a:pt x="0" y="16"/>
                    </a:lnTo>
                    <a:lnTo>
                      <a:pt x="0" y="21"/>
                    </a:lnTo>
                    <a:lnTo>
                      <a:pt x="0" y="23"/>
                    </a:lnTo>
                    <a:lnTo>
                      <a:pt x="4" y="26"/>
                    </a:lnTo>
                    <a:lnTo>
                      <a:pt x="4" y="28"/>
                    </a:lnTo>
                    <a:lnTo>
                      <a:pt x="7" y="33"/>
                    </a:lnTo>
                    <a:lnTo>
                      <a:pt x="11" y="35"/>
                    </a:lnTo>
                    <a:lnTo>
                      <a:pt x="14" y="35"/>
                    </a:lnTo>
                    <a:lnTo>
                      <a:pt x="17" y="38"/>
                    </a:lnTo>
                    <a:lnTo>
                      <a:pt x="21" y="40"/>
                    </a:lnTo>
                    <a:lnTo>
                      <a:pt x="24" y="40"/>
                    </a:lnTo>
                    <a:lnTo>
                      <a:pt x="28" y="40"/>
                    </a:lnTo>
                    <a:close/>
                  </a:path>
                </a:pathLst>
              </a:custGeom>
              <a:solidFill>
                <a:srgbClr val="000000"/>
              </a:solidFill>
              <a:ln w="9525">
                <a:noFill/>
                <a:round/>
                <a:headEnd/>
                <a:tailEnd/>
              </a:ln>
            </p:spPr>
            <p:txBody>
              <a:bodyPr/>
              <a:lstStyle/>
              <a:p>
                <a:endParaRPr lang="zh-CN" altLang="en-US"/>
              </a:p>
            </p:txBody>
          </p:sp>
          <p:sp>
            <p:nvSpPr>
              <p:cNvPr id="53" name="Rectangle 217"/>
              <p:cNvSpPr>
                <a:spLocks noChangeArrowheads="1"/>
              </p:cNvSpPr>
              <p:nvPr/>
            </p:nvSpPr>
            <p:spPr bwMode="auto">
              <a:xfrm>
                <a:off x="1292"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54" name="Rectangle 218"/>
              <p:cNvSpPr>
                <a:spLocks noChangeArrowheads="1"/>
              </p:cNvSpPr>
              <p:nvPr/>
            </p:nvSpPr>
            <p:spPr bwMode="auto">
              <a:xfrm>
                <a:off x="1357"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55" name="Rectangle 219"/>
              <p:cNvSpPr>
                <a:spLocks noChangeArrowheads="1"/>
              </p:cNvSpPr>
              <p:nvPr/>
            </p:nvSpPr>
            <p:spPr bwMode="auto">
              <a:xfrm>
                <a:off x="1418"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56" name="Rectangle 220"/>
              <p:cNvSpPr>
                <a:spLocks noChangeArrowheads="1"/>
              </p:cNvSpPr>
              <p:nvPr/>
            </p:nvSpPr>
            <p:spPr bwMode="auto">
              <a:xfrm>
                <a:off x="1483"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57" name="Rectangle 221"/>
              <p:cNvSpPr>
                <a:spLocks noChangeArrowheads="1"/>
              </p:cNvSpPr>
              <p:nvPr/>
            </p:nvSpPr>
            <p:spPr bwMode="auto">
              <a:xfrm>
                <a:off x="1544"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58" name="Rectangle 222"/>
              <p:cNvSpPr>
                <a:spLocks noChangeArrowheads="1"/>
              </p:cNvSpPr>
              <p:nvPr/>
            </p:nvSpPr>
            <p:spPr bwMode="auto">
              <a:xfrm>
                <a:off x="1858" y="2573"/>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59" name="Rectangle 223"/>
              <p:cNvSpPr>
                <a:spLocks noChangeArrowheads="1"/>
              </p:cNvSpPr>
              <p:nvPr/>
            </p:nvSpPr>
            <p:spPr bwMode="auto">
              <a:xfrm>
                <a:off x="1920" y="2573"/>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60" name="Rectangle 224"/>
              <p:cNvSpPr>
                <a:spLocks noChangeArrowheads="1"/>
              </p:cNvSpPr>
              <p:nvPr/>
            </p:nvSpPr>
            <p:spPr bwMode="auto">
              <a:xfrm>
                <a:off x="1984" y="2573"/>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61" name="Rectangle 225"/>
              <p:cNvSpPr>
                <a:spLocks noChangeArrowheads="1"/>
              </p:cNvSpPr>
              <p:nvPr/>
            </p:nvSpPr>
            <p:spPr bwMode="auto">
              <a:xfrm>
                <a:off x="2046" y="2573"/>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62" name="Rectangle 226"/>
              <p:cNvSpPr>
                <a:spLocks noChangeArrowheads="1"/>
              </p:cNvSpPr>
              <p:nvPr/>
            </p:nvSpPr>
            <p:spPr bwMode="auto">
              <a:xfrm>
                <a:off x="2110" y="2573"/>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63" name="Rectangle 227"/>
              <p:cNvSpPr>
                <a:spLocks noChangeArrowheads="1"/>
              </p:cNvSpPr>
              <p:nvPr/>
            </p:nvSpPr>
            <p:spPr bwMode="auto">
              <a:xfrm>
                <a:off x="2393"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64" name="Rectangle 228"/>
              <p:cNvSpPr>
                <a:spLocks noChangeArrowheads="1"/>
              </p:cNvSpPr>
              <p:nvPr/>
            </p:nvSpPr>
            <p:spPr bwMode="auto">
              <a:xfrm>
                <a:off x="2458"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65" name="Rectangle 229"/>
              <p:cNvSpPr>
                <a:spLocks noChangeArrowheads="1"/>
              </p:cNvSpPr>
              <p:nvPr/>
            </p:nvSpPr>
            <p:spPr bwMode="auto">
              <a:xfrm>
                <a:off x="2520"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66" name="Rectangle 230"/>
              <p:cNvSpPr>
                <a:spLocks noChangeArrowheads="1"/>
              </p:cNvSpPr>
              <p:nvPr/>
            </p:nvSpPr>
            <p:spPr bwMode="auto">
              <a:xfrm>
                <a:off x="2584"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67" name="Rectangle 231"/>
              <p:cNvSpPr>
                <a:spLocks noChangeArrowheads="1"/>
              </p:cNvSpPr>
              <p:nvPr/>
            </p:nvSpPr>
            <p:spPr bwMode="auto">
              <a:xfrm>
                <a:off x="2646"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68" name="Rectangle 232"/>
              <p:cNvSpPr>
                <a:spLocks noChangeArrowheads="1"/>
              </p:cNvSpPr>
              <p:nvPr/>
            </p:nvSpPr>
            <p:spPr bwMode="auto">
              <a:xfrm>
                <a:off x="2946"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69" name="Rectangle 233"/>
              <p:cNvSpPr>
                <a:spLocks noChangeArrowheads="1"/>
              </p:cNvSpPr>
              <p:nvPr/>
            </p:nvSpPr>
            <p:spPr bwMode="auto">
              <a:xfrm>
                <a:off x="3007"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70" name="Rectangle 234"/>
              <p:cNvSpPr>
                <a:spLocks noChangeArrowheads="1"/>
              </p:cNvSpPr>
              <p:nvPr/>
            </p:nvSpPr>
            <p:spPr bwMode="auto">
              <a:xfrm>
                <a:off x="3072"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71" name="Rectangle 235"/>
              <p:cNvSpPr>
                <a:spLocks noChangeArrowheads="1"/>
              </p:cNvSpPr>
              <p:nvPr/>
            </p:nvSpPr>
            <p:spPr bwMode="auto">
              <a:xfrm>
                <a:off x="3133"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72" name="Rectangle 236"/>
              <p:cNvSpPr>
                <a:spLocks noChangeArrowheads="1"/>
              </p:cNvSpPr>
              <p:nvPr/>
            </p:nvSpPr>
            <p:spPr bwMode="auto">
              <a:xfrm>
                <a:off x="3198"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73" name="Rectangle 237"/>
              <p:cNvSpPr>
                <a:spLocks noChangeArrowheads="1"/>
              </p:cNvSpPr>
              <p:nvPr/>
            </p:nvSpPr>
            <p:spPr bwMode="auto">
              <a:xfrm>
                <a:off x="3495"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74" name="Rectangle 238"/>
              <p:cNvSpPr>
                <a:spLocks noChangeArrowheads="1"/>
              </p:cNvSpPr>
              <p:nvPr/>
            </p:nvSpPr>
            <p:spPr bwMode="auto">
              <a:xfrm>
                <a:off x="3560"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75" name="Rectangle 239"/>
              <p:cNvSpPr>
                <a:spLocks noChangeArrowheads="1"/>
              </p:cNvSpPr>
              <p:nvPr/>
            </p:nvSpPr>
            <p:spPr bwMode="auto">
              <a:xfrm>
                <a:off x="3621"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76" name="Rectangle 240"/>
              <p:cNvSpPr>
                <a:spLocks noChangeArrowheads="1"/>
              </p:cNvSpPr>
              <p:nvPr/>
            </p:nvSpPr>
            <p:spPr bwMode="auto">
              <a:xfrm>
                <a:off x="3686"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77" name="Rectangle 241"/>
              <p:cNvSpPr>
                <a:spLocks noChangeArrowheads="1"/>
              </p:cNvSpPr>
              <p:nvPr/>
            </p:nvSpPr>
            <p:spPr bwMode="auto">
              <a:xfrm>
                <a:off x="3747"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78" name="Rectangle 242"/>
              <p:cNvSpPr>
                <a:spLocks noChangeArrowheads="1"/>
              </p:cNvSpPr>
              <p:nvPr/>
            </p:nvSpPr>
            <p:spPr bwMode="auto">
              <a:xfrm>
                <a:off x="4044"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79" name="Rectangle 243"/>
              <p:cNvSpPr>
                <a:spLocks noChangeArrowheads="1"/>
              </p:cNvSpPr>
              <p:nvPr/>
            </p:nvSpPr>
            <p:spPr bwMode="auto">
              <a:xfrm>
                <a:off x="4109"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80" name="Rectangle 244"/>
              <p:cNvSpPr>
                <a:spLocks noChangeArrowheads="1"/>
              </p:cNvSpPr>
              <p:nvPr/>
            </p:nvSpPr>
            <p:spPr bwMode="auto">
              <a:xfrm>
                <a:off x="4173"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81" name="Rectangle 245"/>
              <p:cNvSpPr>
                <a:spLocks noChangeArrowheads="1"/>
              </p:cNvSpPr>
              <p:nvPr/>
            </p:nvSpPr>
            <p:spPr bwMode="auto">
              <a:xfrm>
                <a:off x="4235"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82" name="Rectangle 246"/>
              <p:cNvSpPr>
                <a:spLocks noChangeArrowheads="1"/>
              </p:cNvSpPr>
              <p:nvPr/>
            </p:nvSpPr>
            <p:spPr bwMode="auto">
              <a:xfrm>
                <a:off x="4300"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83" name="Rectangle 247"/>
              <p:cNvSpPr>
                <a:spLocks noChangeArrowheads="1"/>
              </p:cNvSpPr>
              <p:nvPr/>
            </p:nvSpPr>
            <p:spPr bwMode="auto">
              <a:xfrm>
                <a:off x="4596"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84" name="Rectangle 248"/>
              <p:cNvSpPr>
                <a:spLocks noChangeArrowheads="1"/>
              </p:cNvSpPr>
              <p:nvPr/>
            </p:nvSpPr>
            <p:spPr bwMode="auto">
              <a:xfrm>
                <a:off x="4658"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85" name="Rectangle 249"/>
              <p:cNvSpPr>
                <a:spLocks noChangeArrowheads="1"/>
              </p:cNvSpPr>
              <p:nvPr/>
            </p:nvSpPr>
            <p:spPr bwMode="auto">
              <a:xfrm>
                <a:off x="4722"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86" name="Rectangle 250"/>
              <p:cNvSpPr>
                <a:spLocks noChangeArrowheads="1"/>
              </p:cNvSpPr>
              <p:nvPr/>
            </p:nvSpPr>
            <p:spPr bwMode="auto">
              <a:xfrm>
                <a:off x="4787"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87" name="Rectangle 251"/>
              <p:cNvSpPr>
                <a:spLocks noChangeArrowheads="1"/>
              </p:cNvSpPr>
              <p:nvPr/>
            </p:nvSpPr>
            <p:spPr bwMode="auto">
              <a:xfrm>
                <a:off x="4848" y="2575"/>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88" name="Rectangle 252"/>
              <p:cNvSpPr>
                <a:spLocks noChangeArrowheads="1"/>
              </p:cNvSpPr>
              <p:nvPr/>
            </p:nvSpPr>
            <p:spPr bwMode="auto">
              <a:xfrm rot="16200000">
                <a:off x="2353" y="912"/>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89" name="Rectangle 253"/>
              <p:cNvSpPr>
                <a:spLocks noChangeArrowheads="1"/>
              </p:cNvSpPr>
              <p:nvPr/>
            </p:nvSpPr>
            <p:spPr bwMode="auto">
              <a:xfrm rot="16200000">
                <a:off x="2353" y="869"/>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90" name="Rectangle 254"/>
              <p:cNvSpPr>
                <a:spLocks noChangeArrowheads="1"/>
              </p:cNvSpPr>
              <p:nvPr/>
            </p:nvSpPr>
            <p:spPr bwMode="auto">
              <a:xfrm rot="16200000">
                <a:off x="2353" y="824"/>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91" name="Rectangle 255"/>
              <p:cNvSpPr>
                <a:spLocks noChangeArrowheads="1"/>
              </p:cNvSpPr>
              <p:nvPr/>
            </p:nvSpPr>
            <p:spPr bwMode="auto">
              <a:xfrm>
                <a:off x="2727" y="708"/>
                <a:ext cx="60"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C</a:t>
                </a:r>
                <a:endParaRPr lang="en-US" altLang="zh-CN"/>
              </a:p>
            </p:txBody>
          </p:sp>
          <p:sp>
            <p:nvSpPr>
              <p:cNvPr id="92" name="Rectangle 256"/>
              <p:cNvSpPr>
                <a:spLocks noChangeArrowheads="1"/>
              </p:cNvSpPr>
              <p:nvPr/>
            </p:nvSpPr>
            <p:spPr bwMode="auto">
              <a:xfrm>
                <a:off x="2804" y="708"/>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a</a:t>
                </a:r>
                <a:endParaRPr lang="en-US" altLang="zh-CN"/>
              </a:p>
            </p:txBody>
          </p:sp>
          <p:sp>
            <p:nvSpPr>
              <p:cNvPr id="93" name="Rectangle 257"/>
              <p:cNvSpPr>
                <a:spLocks noChangeArrowheads="1"/>
              </p:cNvSpPr>
              <p:nvPr/>
            </p:nvSpPr>
            <p:spPr bwMode="auto">
              <a:xfrm>
                <a:off x="2869" y="708"/>
                <a:ext cx="42"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c</a:t>
                </a:r>
                <a:endParaRPr lang="en-US" altLang="zh-CN"/>
              </a:p>
            </p:txBody>
          </p:sp>
          <p:sp>
            <p:nvSpPr>
              <p:cNvPr id="94" name="Rectangle 258"/>
              <p:cNvSpPr>
                <a:spLocks noChangeArrowheads="1"/>
              </p:cNvSpPr>
              <p:nvPr/>
            </p:nvSpPr>
            <p:spPr bwMode="auto">
              <a:xfrm>
                <a:off x="2925" y="708"/>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h</a:t>
                </a:r>
                <a:endParaRPr lang="en-US" altLang="zh-CN"/>
              </a:p>
            </p:txBody>
          </p:sp>
          <p:sp>
            <p:nvSpPr>
              <p:cNvPr id="95" name="Rectangle 259"/>
              <p:cNvSpPr>
                <a:spLocks noChangeArrowheads="1"/>
              </p:cNvSpPr>
              <p:nvPr/>
            </p:nvSpPr>
            <p:spPr bwMode="auto">
              <a:xfrm>
                <a:off x="2988" y="708"/>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e</a:t>
                </a:r>
                <a:endParaRPr lang="en-US" altLang="zh-CN"/>
              </a:p>
            </p:txBody>
          </p:sp>
          <p:sp>
            <p:nvSpPr>
              <p:cNvPr id="96" name="Freeform 260"/>
              <p:cNvSpPr>
                <a:spLocks/>
              </p:cNvSpPr>
              <p:nvPr/>
            </p:nvSpPr>
            <p:spPr bwMode="auto">
              <a:xfrm>
                <a:off x="4946" y="1894"/>
                <a:ext cx="4" cy="655"/>
              </a:xfrm>
              <a:custGeom>
                <a:avLst/>
                <a:gdLst>
                  <a:gd name="T0" fmla="*/ 0 w 4"/>
                  <a:gd name="T1" fmla="*/ 0 h 655"/>
                  <a:gd name="T2" fmla="*/ 4 w 4"/>
                  <a:gd name="T3" fmla="*/ 655 h 655"/>
                  <a:gd name="T4" fmla="*/ 0 w 4"/>
                  <a:gd name="T5" fmla="*/ 0 h 655"/>
                  <a:gd name="T6" fmla="*/ 0 60000 65536"/>
                  <a:gd name="T7" fmla="*/ 0 60000 65536"/>
                  <a:gd name="T8" fmla="*/ 0 60000 65536"/>
                </a:gdLst>
                <a:ahLst/>
                <a:cxnLst>
                  <a:cxn ang="T6">
                    <a:pos x="T0" y="T1"/>
                  </a:cxn>
                  <a:cxn ang="T7">
                    <a:pos x="T2" y="T3"/>
                  </a:cxn>
                  <a:cxn ang="T8">
                    <a:pos x="T4" y="T5"/>
                  </a:cxn>
                </a:cxnLst>
                <a:rect l="0" t="0" r="r" b="b"/>
                <a:pathLst>
                  <a:path w="4" h="655">
                    <a:moveTo>
                      <a:pt x="0" y="0"/>
                    </a:moveTo>
                    <a:lnTo>
                      <a:pt x="4" y="655"/>
                    </a:lnTo>
                    <a:lnTo>
                      <a:pt x="0" y="0"/>
                    </a:lnTo>
                    <a:close/>
                  </a:path>
                </a:pathLst>
              </a:custGeom>
              <a:solidFill>
                <a:srgbClr val="EB7500"/>
              </a:solidFill>
              <a:ln w="9525">
                <a:noFill/>
                <a:round/>
                <a:headEnd/>
                <a:tailEnd/>
              </a:ln>
            </p:spPr>
            <p:txBody>
              <a:bodyPr/>
              <a:lstStyle/>
              <a:p>
                <a:endParaRPr lang="zh-CN" altLang="en-US"/>
              </a:p>
            </p:txBody>
          </p:sp>
          <p:sp>
            <p:nvSpPr>
              <p:cNvPr id="97" name="Line 261"/>
              <p:cNvSpPr>
                <a:spLocks noChangeShapeType="1"/>
              </p:cNvSpPr>
              <p:nvPr/>
            </p:nvSpPr>
            <p:spPr bwMode="auto">
              <a:xfrm>
                <a:off x="4946" y="1894"/>
                <a:ext cx="4" cy="655"/>
              </a:xfrm>
              <a:prstGeom prst="line">
                <a:avLst/>
              </a:prstGeom>
              <a:noFill/>
              <a:ln w="22225">
                <a:solidFill>
                  <a:srgbClr val="000000"/>
                </a:solidFill>
                <a:round/>
                <a:headEnd/>
                <a:tailEnd/>
              </a:ln>
            </p:spPr>
            <p:txBody>
              <a:bodyPr/>
              <a:lstStyle/>
              <a:p>
                <a:endParaRPr lang="zh-CN" altLang="en-US"/>
              </a:p>
            </p:txBody>
          </p:sp>
          <p:sp>
            <p:nvSpPr>
              <p:cNvPr id="98" name="Rectangle 262"/>
              <p:cNvSpPr>
                <a:spLocks noChangeArrowheads="1"/>
              </p:cNvSpPr>
              <p:nvPr/>
            </p:nvSpPr>
            <p:spPr bwMode="auto">
              <a:xfrm>
                <a:off x="2688" y="2737"/>
                <a:ext cx="70"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M</a:t>
                </a:r>
                <a:endParaRPr lang="en-US" altLang="zh-CN"/>
              </a:p>
            </p:txBody>
          </p:sp>
          <p:sp>
            <p:nvSpPr>
              <p:cNvPr id="99" name="Rectangle 263"/>
              <p:cNvSpPr>
                <a:spLocks noChangeArrowheads="1"/>
              </p:cNvSpPr>
              <p:nvPr/>
            </p:nvSpPr>
            <p:spPr bwMode="auto">
              <a:xfrm>
                <a:off x="2773" y="2737"/>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e</a:t>
                </a:r>
                <a:endParaRPr lang="en-US" altLang="zh-CN"/>
              </a:p>
            </p:txBody>
          </p:sp>
          <p:sp>
            <p:nvSpPr>
              <p:cNvPr id="100" name="Rectangle 264"/>
              <p:cNvSpPr>
                <a:spLocks noChangeArrowheads="1"/>
              </p:cNvSpPr>
              <p:nvPr/>
            </p:nvSpPr>
            <p:spPr bwMode="auto">
              <a:xfrm>
                <a:off x="2842" y="2737"/>
                <a:ext cx="70"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m</a:t>
                </a:r>
                <a:endParaRPr lang="en-US" altLang="zh-CN"/>
              </a:p>
            </p:txBody>
          </p:sp>
          <p:sp>
            <p:nvSpPr>
              <p:cNvPr id="101" name="Rectangle 265"/>
              <p:cNvSpPr>
                <a:spLocks noChangeArrowheads="1"/>
              </p:cNvSpPr>
              <p:nvPr/>
            </p:nvSpPr>
            <p:spPr bwMode="auto">
              <a:xfrm>
                <a:off x="2934" y="2737"/>
                <a:ext cx="46"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o</a:t>
                </a:r>
                <a:endParaRPr lang="en-US" altLang="zh-CN"/>
              </a:p>
            </p:txBody>
          </p:sp>
          <p:sp>
            <p:nvSpPr>
              <p:cNvPr id="102" name="Rectangle 266"/>
              <p:cNvSpPr>
                <a:spLocks noChangeArrowheads="1"/>
              </p:cNvSpPr>
              <p:nvPr/>
            </p:nvSpPr>
            <p:spPr bwMode="auto">
              <a:xfrm>
                <a:off x="2992" y="2737"/>
                <a:ext cx="28"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r</a:t>
                </a:r>
                <a:endParaRPr lang="en-US" altLang="zh-CN"/>
              </a:p>
            </p:txBody>
          </p:sp>
          <p:sp>
            <p:nvSpPr>
              <p:cNvPr id="103" name="Rectangle 267"/>
              <p:cNvSpPr>
                <a:spLocks noChangeArrowheads="1"/>
              </p:cNvSpPr>
              <p:nvPr/>
            </p:nvSpPr>
            <p:spPr bwMode="auto">
              <a:xfrm>
                <a:off x="3032" y="2737"/>
                <a:ext cx="42" cy="117"/>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y</a:t>
                </a:r>
                <a:endParaRPr lang="en-US" altLang="zh-CN"/>
              </a:p>
            </p:txBody>
          </p:sp>
          <p:sp>
            <p:nvSpPr>
              <p:cNvPr id="104" name="Rectangle 268"/>
              <p:cNvSpPr>
                <a:spLocks noChangeArrowheads="1"/>
              </p:cNvSpPr>
              <p:nvPr/>
            </p:nvSpPr>
            <p:spPr bwMode="auto">
              <a:xfrm rot="16200000">
                <a:off x="2483" y="912"/>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105" name="Rectangle 269"/>
              <p:cNvSpPr>
                <a:spLocks noChangeArrowheads="1"/>
              </p:cNvSpPr>
              <p:nvPr/>
            </p:nvSpPr>
            <p:spPr bwMode="auto">
              <a:xfrm rot="16200000">
                <a:off x="2483" y="867"/>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106" name="Rectangle 270"/>
              <p:cNvSpPr>
                <a:spLocks noChangeArrowheads="1"/>
              </p:cNvSpPr>
              <p:nvPr/>
            </p:nvSpPr>
            <p:spPr bwMode="auto">
              <a:xfrm rot="16200000">
                <a:off x="2483" y="824"/>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107" name="Rectangle 271"/>
              <p:cNvSpPr>
                <a:spLocks noChangeArrowheads="1"/>
              </p:cNvSpPr>
              <p:nvPr/>
            </p:nvSpPr>
            <p:spPr bwMode="auto">
              <a:xfrm rot="16200000">
                <a:off x="2626" y="915"/>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108" name="Rectangle 272"/>
              <p:cNvSpPr>
                <a:spLocks noChangeArrowheads="1"/>
              </p:cNvSpPr>
              <p:nvPr/>
            </p:nvSpPr>
            <p:spPr bwMode="auto">
              <a:xfrm rot="16200000">
                <a:off x="2626" y="869"/>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109" name="Rectangle 273"/>
              <p:cNvSpPr>
                <a:spLocks noChangeArrowheads="1"/>
              </p:cNvSpPr>
              <p:nvPr/>
            </p:nvSpPr>
            <p:spPr bwMode="auto">
              <a:xfrm rot="16200000">
                <a:off x="2626" y="824"/>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110" name="Rectangle 274"/>
              <p:cNvSpPr>
                <a:spLocks noChangeArrowheads="1"/>
              </p:cNvSpPr>
              <p:nvPr/>
            </p:nvSpPr>
            <p:spPr bwMode="auto">
              <a:xfrm rot="16200000">
                <a:off x="2766" y="915"/>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111" name="Rectangle 275"/>
              <p:cNvSpPr>
                <a:spLocks noChangeArrowheads="1"/>
              </p:cNvSpPr>
              <p:nvPr/>
            </p:nvSpPr>
            <p:spPr bwMode="auto">
              <a:xfrm rot="16200000">
                <a:off x="2766" y="872"/>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112" name="Rectangle 276"/>
              <p:cNvSpPr>
                <a:spLocks noChangeArrowheads="1"/>
              </p:cNvSpPr>
              <p:nvPr/>
            </p:nvSpPr>
            <p:spPr bwMode="auto">
              <a:xfrm rot="16200000">
                <a:off x="2766" y="826"/>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113" name="Rectangle 277"/>
              <p:cNvSpPr>
                <a:spLocks noChangeArrowheads="1"/>
              </p:cNvSpPr>
              <p:nvPr/>
            </p:nvSpPr>
            <p:spPr bwMode="auto">
              <a:xfrm rot="16200000">
                <a:off x="2899" y="917"/>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114" name="Rectangle 278"/>
              <p:cNvSpPr>
                <a:spLocks noChangeArrowheads="1"/>
              </p:cNvSpPr>
              <p:nvPr/>
            </p:nvSpPr>
            <p:spPr bwMode="auto">
              <a:xfrm rot="16200000">
                <a:off x="2899" y="872"/>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115" name="Rectangle 279"/>
              <p:cNvSpPr>
                <a:spLocks noChangeArrowheads="1"/>
              </p:cNvSpPr>
              <p:nvPr/>
            </p:nvSpPr>
            <p:spPr bwMode="auto">
              <a:xfrm rot="16200000">
                <a:off x="2899" y="829"/>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116" name="Rectangle 280"/>
              <p:cNvSpPr>
                <a:spLocks noChangeArrowheads="1"/>
              </p:cNvSpPr>
              <p:nvPr/>
            </p:nvSpPr>
            <p:spPr bwMode="auto">
              <a:xfrm rot="16200000">
                <a:off x="3032" y="917"/>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117" name="Rectangle 281"/>
              <p:cNvSpPr>
                <a:spLocks noChangeArrowheads="1"/>
              </p:cNvSpPr>
              <p:nvPr/>
            </p:nvSpPr>
            <p:spPr bwMode="auto">
              <a:xfrm rot="16200000">
                <a:off x="3032" y="872"/>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118" name="Rectangle 282"/>
              <p:cNvSpPr>
                <a:spLocks noChangeArrowheads="1"/>
              </p:cNvSpPr>
              <p:nvPr/>
            </p:nvSpPr>
            <p:spPr bwMode="auto">
              <a:xfrm rot="16200000">
                <a:off x="3032" y="829"/>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119" name="Rectangle 283"/>
              <p:cNvSpPr>
                <a:spLocks noChangeArrowheads="1"/>
              </p:cNvSpPr>
              <p:nvPr/>
            </p:nvSpPr>
            <p:spPr bwMode="auto">
              <a:xfrm rot="16200000">
                <a:off x="3172" y="917"/>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120" name="Rectangle 284"/>
              <p:cNvSpPr>
                <a:spLocks noChangeArrowheads="1"/>
              </p:cNvSpPr>
              <p:nvPr/>
            </p:nvSpPr>
            <p:spPr bwMode="auto">
              <a:xfrm rot="16200000">
                <a:off x="3172" y="872"/>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121" name="Rectangle 285"/>
              <p:cNvSpPr>
                <a:spLocks noChangeArrowheads="1"/>
              </p:cNvSpPr>
              <p:nvPr/>
            </p:nvSpPr>
            <p:spPr bwMode="auto">
              <a:xfrm rot="16200000">
                <a:off x="3172" y="829"/>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0</a:t>
                </a:r>
                <a:endParaRPr lang="en-US" altLang="zh-CN"/>
              </a:p>
            </p:txBody>
          </p:sp>
          <p:sp>
            <p:nvSpPr>
              <p:cNvPr id="122" name="Rectangle 286"/>
              <p:cNvSpPr>
                <a:spLocks noChangeArrowheads="1"/>
              </p:cNvSpPr>
              <p:nvPr/>
            </p:nvSpPr>
            <p:spPr bwMode="auto">
              <a:xfrm rot="16200000">
                <a:off x="3311" y="917"/>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123" name="Rectangle 287"/>
              <p:cNvSpPr>
                <a:spLocks noChangeArrowheads="1"/>
              </p:cNvSpPr>
              <p:nvPr/>
            </p:nvSpPr>
            <p:spPr bwMode="auto">
              <a:xfrm rot="16200000">
                <a:off x="3311" y="872"/>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124" name="Rectangle 288"/>
              <p:cNvSpPr>
                <a:spLocks noChangeArrowheads="1"/>
              </p:cNvSpPr>
              <p:nvPr/>
            </p:nvSpPr>
            <p:spPr bwMode="auto">
              <a:xfrm rot="16200000">
                <a:off x="3311" y="826"/>
                <a:ext cx="54" cy="100"/>
              </a:xfrm>
              <a:prstGeom prst="rect">
                <a:avLst/>
              </a:prstGeom>
              <a:noFill/>
              <a:ln w="9525">
                <a:noFill/>
                <a:miter lim="800000"/>
                <a:headEnd/>
                <a:tailEnd/>
              </a:ln>
            </p:spPr>
            <p:txBody>
              <a:bodyPr wrap="none" lIns="0" tIns="0" rIns="0" bIns="0">
                <a:spAutoFit/>
              </a:bodyPr>
              <a:lstStyle/>
              <a:p>
                <a:r>
                  <a:rPr lang="en-US" altLang="zh-CN" sz="1000">
                    <a:solidFill>
                      <a:srgbClr val="000000"/>
                    </a:solidFill>
                    <a:latin typeface="Arial" charset="0"/>
                  </a:rPr>
                  <a:t>1</a:t>
                </a:r>
                <a:endParaRPr lang="en-US" altLang="zh-CN"/>
              </a:p>
            </p:txBody>
          </p:sp>
          <p:sp>
            <p:nvSpPr>
              <p:cNvPr id="125" name="Line 289"/>
              <p:cNvSpPr>
                <a:spLocks noChangeShapeType="1"/>
              </p:cNvSpPr>
              <p:nvPr/>
            </p:nvSpPr>
            <p:spPr bwMode="auto">
              <a:xfrm flipV="1">
                <a:off x="703" y="1307"/>
                <a:ext cx="1680" cy="944"/>
              </a:xfrm>
              <a:prstGeom prst="line">
                <a:avLst/>
              </a:prstGeom>
              <a:noFill/>
              <a:ln w="38100">
                <a:solidFill>
                  <a:srgbClr val="1D01EB"/>
                </a:solidFill>
                <a:miter lim="800000"/>
                <a:headEnd/>
                <a:tailEnd type="triangle" w="med" len="med"/>
              </a:ln>
              <a:effectLst/>
            </p:spPr>
            <p:txBody>
              <a:bodyPr wrap="none"/>
              <a:lstStyle/>
              <a:p>
                <a:endParaRPr lang="zh-CN" altLang="en-US"/>
              </a:p>
            </p:txBody>
          </p:sp>
          <p:sp>
            <p:nvSpPr>
              <p:cNvPr id="126" name="Line 290"/>
              <p:cNvSpPr>
                <a:spLocks noChangeShapeType="1"/>
              </p:cNvSpPr>
              <p:nvPr/>
            </p:nvSpPr>
            <p:spPr bwMode="auto">
              <a:xfrm flipV="1">
                <a:off x="1828" y="1307"/>
                <a:ext cx="685" cy="989"/>
              </a:xfrm>
              <a:prstGeom prst="line">
                <a:avLst/>
              </a:prstGeom>
              <a:noFill/>
              <a:ln w="38100">
                <a:solidFill>
                  <a:srgbClr val="1D01EB"/>
                </a:solidFill>
                <a:miter lim="800000"/>
                <a:headEnd/>
                <a:tailEnd type="triangle" w="med" len="med"/>
              </a:ln>
              <a:effectLst/>
            </p:spPr>
            <p:txBody>
              <a:bodyPr wrap="none"/>
              <a:lstStyle/>
              <a:p>
                <a:endParaRPr lang="zh-CN" altLang="en-US"/>
              </a:p>
            </p:txBody>
          </p:sp>
        </p:grpSp>
        <p:sp>
          <p:nvSpPr>
            <p:cNvPr id="130" name="Freeform 178"/>
            <p:cNvSpPr>
              <a:spLocks/>
            </p:cNvSpPr>
            <p:nvPr/>
          </p:nvSpPr>
          <p:spPr bwMode="auto">
            <a:xfrm>
              <a:off x="4071934" y="1885940"/>
              <a:ext cx="214555" cy="858769"/>
            </a:xfrm>
            <a:custGeom>
              <a:avLst/>
              <a:gdLst>
                <a:gd name="T0" fmla="*/ 0 w 139"/>
                <a:gd name="T1" fmla="*/ 655 h 655"/>
                <a:gd name="T2" fmla="*/ 0 w 139"/>
                <a:gd name="T3" fmla="*/ 0 h 655"/>
                <a:gd name="T4" fmla="*/ 139 w 139"/>
                <a:gd name="T5" fmla="*/ 0 h 655"/>
                <a:gd name="T6" fmla="*/ 139 w 139"/>
                <a:gd name="T7" fmla="*/ 655 h 655"/>
                <a:gd name="T8" fmla="*/ 0 w 139"/>
                <a:gd name="T9" fmla="*/ 655 h 655"/>
                <a:gd name="T10" fmla="*/ 0 w 139"/>
                <a:gd name="T11" fmla="*/ 655 h 6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655">
                  <a:moveTo>
                    <a:pt x="0" y="655"/>
                  </a:moveTo>
                  <a:lnTo>
                    <a:pt x="0" y="0"/>
                  </a:lnTo>
                  <a:lnTo>
                    <a:pt x="139" y="0"/>
                  </a:lnTo>
                  <a:lnTo>
                    <a:pt x="139" y="655"/>
                  </a:lnTo>
                  <a:lnTo>
                    <a:pt x="0" y="655"/>
                  </a:lnTo>
                  <a:close/>
                </a:path>
              </a:pathLst>
            </a:custGeom>
            <a:solidFill>
              <a:srgbClr val="EB7500"/>
            </a:solidFill>
            <a:ln w="9525">
              <a:solidFill>
                <a:schemeClr val="tx1"/>
              </a:solidFill>
              <a:round/>
              <a:headEnd/>
              <a:tailEnd/>
            </a:ln>
          </p:spPr>
          <p:txBody>
            <a:bodyPr/>
            <a:lstStyle/>
            <a:p>
              <a:endParaRPr lang="zh-CN" altLang="en-US"/>
            </a:p>
          </p:txBody>
        </p:sp>
        <p:sp>
          <p:nvSpPr>
            <p:cNvPr id="131" name="Line 290"/>
            <p:cNvSpPr>
              <a:spLocks noChangeShapeType="1"/>
            </p:cNvSpPr>
            <p:nvPr/>
          </p:nvSpPr>
          <p:spPr bwMode="auto">
            <a:xfrm flipH="1" flipV="1">
              <a:off x="4143372" y="2214554"/>
              <a:ext cx="500066" cy="1214446"/>
            </a:xfrm>
            <a:prstGeom prst="line">
              <a:avLst/>
            </a:prstGeom>
            <a:noFill/>
            <a:ln w="38100">
              <a:solidFill>
                <a:srgbClr val="1D01EB"/>
              </a:solidFill>
              <a:miter lim="800000"/>
              <a:headEnd/>
              <a:tailEnd type="triangle" w="med" len="med"/>
            </a:ln>
            <a:effectLst/>
          </p:spPr>
          <p:txBody>
            <a:bodyPr wrap="none"/>
            <a:lstStyle/>
            <a:p>
              <a:endParaRPr lang="zh-CN" altLang="en-US"/>
            </a:p>
          </p:txBody>
        </p:sp>
      </p:grpSp>
    </p:spTree>
  </p:cSld>
  <p:clrMapOvr>
    <a:masterClrMapping/>
  </p:clrMapOvr>
  <p:transition spd="med">
    <p:random/>
    <p:sndAc>
      <p:stSnd>
        <p:snd r:embed="rId2" name="chimes.wav"/>
      </p:stSnd>
    </p:sndAc>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Fully associative structure</a:t>
            </a:r>
            <a:endParaRPr lang="zh-CN" altLang="en-US" sz="3200" dirty="0"/>
          </a:p>
        </p:txBody>
      </p:sp>
      <p:graphicFrame>
        <p:nvGraphicFramePr>
          <p:cNvPr id="8" name="表格 7"/>
          <p:cNvGraphicFramePr>
            <a:graphicFrameLocks noGrp="1"/>
          </p:cNvGraphicFramePr>
          <p:nvPr/>
        </p:nvGraphicFramePr>
        <p:xfrm>
          <a:off x="3524232" y="2500306"/>
          <a:ext cx="6715176" cy="2225040"/>
        </p:xfrm>
        <a:graphic>
          <a:graphicData uri="http://schemas.openxmlformats.org/drawingml/2006/table">
            <a:tbl>
              <a:tblPr firstRow="1" bandRow="1">
                <a:tableStyleId>{5940675A-B579-460E-94D1-54222C63F5DA}</a:tableStyleId>
              </a:tblPr>
              <a:tblGrid>
                <a:gridCol w="2571768"/>
                <a:gridCol w="285752"/>
                <a:gridCol w="3857656"/>
              </a:tblGrid>
              <a:tr h="370840">
                <a:tc>
                  <a:txBody>
                    <a:bodyPr/>
                    <a:lstStyle/>
                    <a:p>
                      <a:r>
                        <a:rPr lang="en-US" altLang="zh-CN" dirty="0" smtClean="0"/>
                        <a:t>                  tag</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V</a:t>
                      </a:r>
                      <a:endParaRPr lang="zh-CN" altLang="en-US" dirty="0" smtClean="0"/>
                    </a:p>
                  </a:txBody>
                  <a:tcPr/>
                </a:tc>
                <a:tc>
                  <a:txBody>
                    <a:bodyPr/>
                    <a:lstStyle/>
                    <a:p>
                      <a:r>
                        <a:rPr lang="en-US" altLang="zh-CN" dirty="0" smtClean="0"/>
                        <a:t>                   data block </a:t>
                      </a:r>
                      <a:endParaRPr lang="zh-CN" altLang="en-US" dirty="0"/>
                    </a:p>
                  </a:txBody>
                  <a:tcPr/>
                </a:tc>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r>
              <a:tr h="370840">
                <a:tc>
                  <a:txBody>
                    <a:bodyPr/>
                    <a:lstStyle/>
                    <a:p>
                      <a:endParaRPr lang="zh-CN" altLang="en-US"/>
                    </a:p>
                  </a:txBody>
                  <a:tcPr/>
                </a:tc>
                <a:tc>
                  <a:txBody>
                    <a:bodyPr/>
                    <a:lstStyle/>
                    <a:p>
                      <a:endParaRPr lang="zh-CN" altLang="en-US"/>
                    </a:p>
                  </a:txBody>
                  <a:tcPr/>
                </a:tc>
                <a:tc>
                  <a:txBody>
                    <a:bodyPr/>
                    <a:lstStyle/>
                    <a:p>
                      <a:endParaRPr lang="zh-CN" altLang="en-US" dirty="0"/>
                    </a:p>
                  </a:txBody>
                  <a:tcPr/>
                </a:tc>
              </a:tr>
            </a:tbl>
          </a:graphicData>
        </a:graphic>
      </p:graphicFrame>
      <p:graphicFrame>
        <p:nvGraphicFramePr>
          <p:cNvPr id="32" name="表格 31"/>
          <p:cNvGraphicFramePr>
            <a:graphicFrameLocks noGrp="1"/>
          </p:cNvGraphicFramePr>
          <p:nvPr/>
        </p:nvGraphicFramePr>
        <p:xfrm>
          <a:off x="3524232" y="5143512"/>
          <a:ext cx="6715172" cy="741680"/>
        </p:xfrm>
        <a:graphic>
          <a:graphicData uri="http://schemas.openxmlformats.org/drawingml/2006/table">
            <a:tbl>
              <a:tblPr firstRow="1" bandRow="1">
                <a:tableStyleId>{5940675A-B579-460E-94D1-54222C63F5DA}</a:tableStyleId>
              </a:tblPr>
              <a:tblGrid>
                <a:gridCol w="2544697"/>
                <a:gridCol w="282744"/>
                <a:gridCol w="3887731"/>
              </a:tblGrid>
              <a:tr h="370840">
                <a:tc>
                  <a:txBody>
                    <a:bodyPr/>
                    <a:lstStyle/>
                    <a:p>
                      <a:endParaRPr lang="zh-CN" altLang="en-US" dirty="0"/>
                    </a:p>
                  </a:txBody>
                  <a:tcPr/>
                </a:tc>
                <a:tc>
                  <a:txBody>
                    <a:bodyPr/>
                    <a:lstStyle/>
                    <a:p>
                      <a:endParaRPr lang="zh-CN" altLang="en-US"/>
                    </a:p>
                  </a:txBody>
                  <a:tcPr/>
                </a:tc>
                <a:tc>
                  <a:txBody>
                    <a:bodyPr/>
                    <a:lstStyle/>
                    <a:p>
                      <a:endParaRPr lang="zh-CN" altLang="en-US"/>
                    </a:p>
                  </a:txBody>
                  <a:tcPr/>
                </a:tc>
              </a:tr>
              <a:tr h="370840">
                <a:tc>
                  <a:txBody>
                    <a:bodyPr/>
                    <a:lstStyle/>
                    <a:p>
                      <a:endParaRPr lang="zh-CN" altLang="en-US"/>
                    </a:p>
                  </a:txBody>
                  <a:tcPr/>
                </a:tc>
                <a:tc>
                  <a:txBody>
                    <a:bodyPr/>
                    <a:lstStyle/>
                    <a:p>
                      <a:endParaRPr lang="zh-CN" altLang="en-US"/>
                    </a:p>
                  </a:txBody>
                  <a:tcPr/>
                </a:tc>
                <a:tc>
                  <a:txBody>
                    <a:bodyPr/>
                    <a:lstStyle/>
                    <a:p>
                      <a:endParaRPr lang="zh-CN" altLang="en-US" dirty="0"/>
                    </a:p>
                  </a:txBody>
                  <a:tcPr/>
                </a:tc>
              </a:tr>
            </a:tbl>
          </a:graphicData>
        </a:graphic>
      </p:graphicFrame>
      <p:sp>
        <p:nvSpPr>
          <p:cNvPr id="33" name="TextBox 32"/>
          <p:cNvSpPr txBox="1"/>
          <p:nvPr/>
        </p:nvSpPr>
        <p:spPr>
          <a:xfrm>
            <a:off x="3809984" y="4643446"/>
            <a:ext cx="6429420" cy="369332"/>
          </a:xfrm>
          <a:prstGeom prst="rect">
            <a:avLst/>
          </a:prstGeom>
          <a:noFill/>
        </p:spPr>
        <p:txBody>
          <a:bodyPr wrap="square" tIns="0" bIns="0" rtlCol="0">
            <a:spAutoFit/>
          </a:bodyPr>
          <a:lstStyle/>
          <a:p>
            <a:pPr algn="l"/>
            <a:r>
              <a:rPr lang="en-US" altLang="zh-CN" dirty="0"/>
              <a:t>         ……                                   ……   </a:t>
            </a:r>
            <a:endParaRPr lang="zh-CN" altLang="en-US" dirty="0"/>
          </a:p>
        </p:txBody>
      </p:sp>
      <p:grpSp>
        <p:nvGrpSpPr>
          <p:cNvPr id="60" name="组合 59"/>
          <p:cNvGrpSpPr/>
          <p:nvPr/>
        </p:nvGrpSpPr>
        <p:grpSpPr>
          <a:xfrm>
            <a:off x="1738282" y="1285861"/>
            <a:ext cx="6215106" cy="4637975"/>
            <a:chOff x="214282" y="1285860"/>
            <a:chExt cx="6215106" cy="4637975"/>
          </a:xfrm>
        </p:grpSpPr>
        <p:sp>
          <p:nvSpPr>
            <p:cNvPr id="4" name="矩形 3"/>
            <p:cNvSpPr/>
            <p:nvPr/>
          </p:nvSpPr>
          <p:spPr>
            <a:xfrm>
              <a:off x="2285984" y="1285860"/>
              <a:ext cx="4143404" cy="357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1857356" y="1285860"/>
              <a:ext cx="4572032" cy="380480"/>
            </a:xfrm>
            <a:prstGeom prst="rect">
              <a:avLst/>
            </a:prstGeom>
            <a:noFill/>
          </p:spPr>
          <p:txBody>
            <a:bodyPr wrap="square" tIns="36000" bIns="36000" rtlCol="0">
              <a:spAutoFit/>
            </a:bodyPr>
            <a:lstStyle/>
            <a:p>
              <a:r>
                <a:rPr lang="en-US" altLang="zh-CN" sz="2000" dirty="0"/>
                <a:t>                     Tag                    block offset</a:t>
              </a:r>
              <a:endParaRPr lang="zh-CN" altLang="en-US" sz="2000" dirty="0"/>
            </a:p>
          </p:txBody>
        </p:sp>
        <p:cxnSp>
          <p:nvCxnSpPr>
            <p:cNvPr id="7" name="直接连接符 6"/>
            <p:cNvCxnSpPr/>
            <p:nvPr/>
          </p:nvCxnSpPr>
          <p:spPr>
            <a:xfrm rot="5400000">
              <a:off x="4608513" y="1463661"/>
              <a:ext cx="35719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左大括号 8"/>
            <p:cNvSpPr/>
            <p:nvPr/>
          </p:nvSpPr>
          <p:spPr>
            <a:xfrm rot="16200000">
              <a:off x="3428992" y="571480"/>
              <a:ext cx="214314" cy="250033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7" name="直接箭头连接符 16"/>
            <p:cNvCxnSpPr>
              <a:stCxn id="9" idx="1"/>
            </p:cNvCxnSpPr>
            <p:nvPr/>
          </p:nvCxnSpPr>
          <p:spPr>
            <a:xfrm rot="5400000">
              <a:off x="3411132" y="2018101"/>
              <a:ext cx="214316" cy="3571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rot="10800000">
              <a:off x="214282" y="2143116"/>
              <a:ext cx="3286148"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5400000">
              <a:off x="-606461" y="2964653"/>
              <a:ext cx="1642280" cy="7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642910" y="2713032"/>
              <a:ext cx="500066" cy="3003572"/>
              <a:chOff x="642910" y="2713032"/>
              <a:chExt cx="500066" cy="3003572"/>
            </a:xfrm>
          </p:grpSpPr>
          <p:cxnSp>
            <p:nvCxnSpPr>
              <p:cNvPr id="25" name="直接箭头连接符 24"/>
              <p:cNvCxnSpPr/>
              <p:nvPr/>
            </p:nvCxnSpPr>
            <p:spPr>
              <a:xfrm>
                <a:off x="642910" y="2713032"/>
                <a:ext cx="500066"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642910" y="3070222"/>
                <a:ext cx="500066"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642910" y="3429000"/>
                <a:ext cx="500066"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642910" y="3786190"/>
                <a:ext cx="500066"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642910" y="4143380"/>
                <a:ext cx="500066"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642910" y="4498982"/>
                <a:ext cx="500066"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642910" y="5359414"/>
                <a:ext cx="500066"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642910" y="5715016"/>
                <a:ext cx="500066"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flipH="1">
              <a:off x="1500166" y="2714620"/>
              <a:ext cx="500066" cy="3003572"/>
              <a:chOff x="642910" y="2713032"/>
              <a:chExt cx="500066" cy="3003572"/>
            </a:xfrm>
          </p:grpSpPr>
          <p:cxnSp>
            <p:nvCxnSpPr>
              <p:cNvPr id="38" name="直接箭头连接符 37"/>
              <p:cNvCxnSpPr/>
              <p:nvPr/>
            </p:nvCxnSpPr>
            <p:spPr>
              <a:xfrm>
                <a:off x="642910" y="2713032"/>
                <a:ext cx="500066"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642910" y="3070222"/>
                <a:ext cx="500066"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642910" y="3429000"/>
                <a:ext cx="500066"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642910" y="3786190"/>
                <a:ext cx="500066"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642910" y="4143380"/>
                <a:ext cx="500066"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642910" y="4498982"/>
                <a:ext cx="500066"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642910" y="5359414"/>
                <a:ext cx="500066"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642910" y="5715016"/>
                <a:ext cx="500066"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1142976" y="2571744"/>
              <a:ext cx="396000" cy="353943"/>
            </a:xfrm>
            <a:prstGeom prst="rect">
              <a:avLst/>
            </a:prstGeom>
          </p:spPr>
          <p:style>
            <a:lnRef idx="2">
              <a:schemeClr val="accent2"/>
            </a:lnRef>
            <a:fillRef idx="1">
              <a:schemeClr val="lt1"/>
            </a:fillRef>
            <a:effectRef idx="0">
              <a:schemeClr val="accent2"/>
            </a:effectRef>
            <a:fontRef idx="minor">
              <a:schemeClr val="dk1"/>
            </a:fontRef>
          </p:style>
          <p:txBody>
            <a:bodyPr wrap="square" tIns="0" rtlCol="0">
              <a:spAutoFit/>
            </a:bodyPr>
            <a:lstStyle/>
            <a:p>
              <a:r>
                <a:rPr lang="en-US" altLang="zh-CN" sz="2000" dirty="0"/>
                <a:t>=</a:t>
              </a:r>
              <a:endParaRPr lang="zh-CN" altLang="en-US" sz="2000" dirty="0"/>
            </a:p>
          </p:txBody>
        </p:sp>
        <p:sp>
          <p:nvSpPr>
            <p:cNvPr id="48" name="TextBox 47"/>
            <p:cNvSpPr txBox="1"/>
            <p:nvPr/>
          </p:nvSpPr>
          <p:spPr>
            <a:xfrm>
              <a:off x="1142976" y="2926686"/>
              <a:ext cx="396000" cy="353943"/>
            </a:xfrm>
            <a:prstGeom prst="rect">
              <a:avLst/>
            </a:prstGeom>
          </p:spPr>
          <p:style>
            <a:lnRef idx="2">
              <a:schemeClr val="accent2"/>
            </a:lnRef>
            <a:fillRef idx="1">
              <a:schemeClr val="lt1"/>
            </a:fillRef>
            <a:effectRef idx="0">
              <a:schemeClr val="accent2"/>
            </a:effectRef>
            <a:fontRef idx="minor">
              <a:schemeClr val="dk1"/>
            </a:fontRef>
          </p:style>
          <p:txBody>
            <a:bodyPr wrap="square" tIns="0" rtlCol="0">
              <a:spAutoFit/>
            </a:bodyPr>
            <a:lstStyle/>
            <a:p>
              <a:r>
                <a:rPr lang="en-US" altLang="zh-CN" sz="2000" dirty="0"/>
                <a:t>=</a:t>
              </a:r>
              <a:endParaRPr lang="zh-CN" altLang="en-US" sz="2000" dirty="0"/>
            </a:p>
          </p:txBody>
        </p:sp>
        <p:sp>
          <p:nvSpPr>
            <p:cNvPr id="49" name="TextBox 48"/>
            <p:cNvSpPr txBox="1"/>
            <p:nvPr/>
          </p:nvSpPr>
          <p:spPr>
            <a:xfrm>
              <a:off x="1142976" y="3283876"/>
              <a:ext cx="396000" cy="353943"/>
            </a:xfrm>
            <a:prstGeom prst="rect">
              <a:avLst/>
            </a:prstGeom>
          </p:spPr>
          <p:style>
            <a:lnRef idx="2">
              <a:schemeClr val="accent2"/>
            </a:lnRef>
            <a:fillRef idx="1">
              <a:schemeClr val="lt1"/>
            </a:fillRef>
            <a:effectRef idx="0">
              <a:schemeClr val="accent2"/>
            </a:effectRef>
            <a:fontRef idx="minor">
              <a:schemeClr val="dk1"/>
            </a:fontRef>
          </p:style>
          <p:txBody>
            <a:bodyPr wrap="square" tIns="0" rtlCol="0">
              <a:spAutoFit/>
            </a:bodyPr>
            <a:lstStyle/>
            <a:p>
              <a:r>
                <a:rPr lang="en-US" altLang="zh-CN" sz="2000" dirty="0"/>
                <a:t>=</a:t>
              </a:r>
              <a:endParaRPr lang="zh-CN" altLang="en-US" sz="2000" dirty="0"/>
            </a:p>
          </p:txBody>
        </p:sp>
        <p:sp>
          <p:nvSpPr>
            <p:cNvPr id="50" name="TextBox 49"/>
            <p:cNvSpPr txBox="1"/>
            <p:nvPr/>
          </p:nvSpPr>
          <p:spPr>
            <a:xfrm>
              <a:off x="1142976" y="3641066"/>
              <a:ext cx="396000" cy="353943"/>
            </a:xfrm>
            <a:prstGeom prst="rect">
              <a:avLst/>
            </a:prstGeom>
          </p:spPr>
          <p:style>
            <a:lnRef idx="2">
              <a:schemeClr val="accent2"/>
            </a:lnRef>
            <a:fillRef idx="1">
              <a:schemeClr val="lt1"/>
            </a:fillRef>
            <a:effectRef idx="0">
              <a:schemeClr val="accent2"/>
            </a:effectRef>
            <a:fontRef idx="minor">
              <a:schemeClr val="dk1"/>
            </a:fontRef>
          </p:style>
          <p:txBody>
            <a:bodyPr wrap="square" tIns="0" rtlCol="0">
              <a:spAutoFit/>
            </a:bodyPr>
            <a:lstStyle/>
            <a:p>
              <a:r>
                <a:rPr lang="en-US" altLang="zh-CN" sz="2000" dirty="0"/>
                <a:t>=</a:t>
              </a:r>
              <a:endParaRPr lang="zh-CN" altLang="en-US" sz="2000" dirty="0"/>
            </a:p>
          </p:txBody>
        </p:sp>
        <p:sp>
          <p:nvSpPr>
            <p:cNvPr id="51" name="TextBox 50"/>
            <p:cNvSpPr txBox="1"/>
            <p:nvPr/>
          </p:nvSpPr>
          <p:spPr>
            <a:xfrm>
              <a:off x="1142976" y="4000504"/>
              <a:ext cx="396000" cy="353943"/>
            </a:xfrm>
            <a:prstGeom prst="rect">
              <a:avLst/>
            </a:prstGeom>
          </p:spPr>
          <p:style>
            <a:lnRef idx="2">
              <a:schemeClr val="accent2"/>
            </a:lnRef>
            <a:fillRef idx="1">
              <a:schemeClr val="lt1"/>
            </a:fillRef>
            <a:effectRef idx="0">
              <a:schemeClr val="accent2"/>
            </a:effectRef>
            <a:fontRef idx="minor">
              <a:schemeClr val="dk1"/>
            </a:fontRef>
          </p:style>
          <p:txBody>
            <a:bodyPr wrap="square" tIns="0" rtlCol="0">
              <a:spAutoFit/>
            </a:bodyPr>
            <a:lstStyle/>
            <a:p>
              <a:r>
                <a:rPr lang="en-US" altLang="zh-CN" sz="2000" dirty="0"/>
                <a:t>=</a:t>
              </a:r>
              <a:endParaRPr lang="zh-CN" altLang="en-US" sz="2000" dirty="0"/>
            </a:p>
          </p:txBody>
        </p:sp>
        <p:sp>
          <p:nvSpPr>
            <p:cNvPr id="52" name="TextBox 51"/>
            <p:cNvSpPr txBox="1"/>
            <p:nvPr/>
          </p:nvSpPr>
          <p:spPr>
            <a:xfrm>
              <a:off x="1142976" y="4355446"/>
              <a:ext cx="396000" cy="353943"/>
            </a:xfrm>
            <a:prstGeom prst="rect">
              <a:avLst/>
            </a:prstGeom>
          </p:spPr>
          <p:style>
            <a:lnRef idx="2">
              <a:schemeClr val="accent2"/>
            </a:lnRef>
            <a:fillRef idx="1">
              <a:schemeClr val="lt1"/>
            </a:fillRef>
            <a:effectRef idx="0">
              <a:schemeClr val="accent2"/>
            </a:effectRef>
            <a:fontRef idx="minor">
              <a:schemeClr val="dk1"/>
            </a:fontRef>
          </p:style>
          <p:txBody>
            <a:bodyPr wrap="square" tIns="0" rtlCol="0">
              <a:spAutoFit/>
            </a:bodyPr>
            <a:lstStyle/>
            <a:p>
              <a:r>
                <a:rPr lang="en-US" altLang="zh-CN" sz="2000" dirty="0"/>
                <a:t>=</a:t>
              </a:r>
              <a:endParaRPr lang="zh-CN" altLang="en-US" sz="2000" dirty="0"/>
            </a:p>
          </p:txBody>
        </p:sp>
        <p:sp>
          <p:nvSpPr>
            <p:cNvPr id="53" name="TextBox 52"/>
            <p:cNvSpPr txBox="1"/>
            <p:nvPr/>
          </p:nvSpPr>
          <p:spPr>
            <a:xfrm>
              <a:off x="1142976" y="5212702"/>
              <a:ext cx="396000" cy="353943"/>
            </a:xfrm>
            <a:prstGeom prst="rect">
              <a:avLst/>
            </a:prstGeom>
          </p:spPr>
          <p:style>
            <a:lnRef idx="2">
              <a:schemeClr val="accent2"/>
            </a:lnRef>
            <a:fillRef idx="1">
              <a:schemeClr val="lt1"/>
            </a:fillRef>
            <a:effectRef idx="0">
              <a:schemeClr val="accent2"/>
            </a:effectRef>
            <a:fontRef idx="minor">
              <a:schemeClr val="dk1"/>
            </a:fontRef>
          </p:style>
          <p:txBody>
            <a:bodyPr wrap="square" tIns="0" rtlCol="0">
              <a:spAutoFit/>
            </a:bodyPr>
            <a:lstStyle/>
            <a:p>
              <a:r>
                <a:rPr lang="en-US" altLang="zh-CN" sz="2000" dirty="0"/>
                <a:t>=</a:t>
              </a:r>
              <a:endParaRPr lang="zh-CN" altLang="en-US" sz="2000" dirty="0"/>
            </a:p>
          </p:txBody>
        </p:sp>
        <p:sp>
          <p:nvSpPr>
            <p:cNvPr id="54" name="TextBox 53"/>
            <p:cNvSpPr txBox="1"/>
            <p:nvPr/>
          </p:nvSpPr>
          <p:spPr>
            <a:xfrm>
              <a:off x="1142976" y="5569892"/>
              <a:ext cx="396000" cy="353943"/>
            </a:xfrm>
            <a:prstGeom prst="rect">
              <a:avLst/>
            </a:prstGeom>
          </p:spPr>
          <p:style>
            <a:lnRef idx="2">
              <a:schemeClr val="accent2"/>
            </a:lnRef>
            <a:fillRef idx="1">
              <a:schemeClr val="lt1"/>
            </a:fillRef>
            <a:effectRef idx="0">
              <a:schemeClr val="accent2"/>
            </a:effectRef>
            <a:fontRef idx="minor">
              <a:schemeClr val="dk1"/>
            </a:fontRef>
          </p:style>
          <p:txBody>
            <a:bodyPr wrap="square" tIns="0" rtlCol="0">
              <a:spAutoFit/>
            </a:bodyPr>
            <a:lstStyle/>
            <a:p>
              <a:r>
                <a:rPr lang="en-US" altLang="zh-CN" sz="2000" dirty="0"/>
                <a:t>=</a:t>
              </a:r>
              <a:endParaRPr lang="zh-CN" altLang="en-US" sz="2000" dirty="0"/>
            </a:p>
          </p:txBody>
        </p:sp>
        <p:cxnSp>
          <p:nvCxnSpPr>
            <p:cNvPr id="56" name="直接连接符 55"/>
            <p:cNvCxnSpPr/>
            <p:nvPr/>
          </p:nvCxnSpPr>
          <p:spPr>
            <a:xfrm>
              <a:off x="214282" y="3786190"/>
              <a:ext cx="42862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5400000">
              <a:off x="-857288" y="4214818"/>
              <a:ext cx="3000396"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random/>
    <p:sndAc>
      <p:stSnd>
        <p:snd r:embed="rId2" name="chimes.wav"/>
      </p:stSnd>
    </p:sndAc>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a:xfrm>
            <a:off x="4310050" y="0"/>
            <a:ext cx="6072230" cy="973138"/>
          </a:xfrm>
        </p:spPr>
        <p:txBody>
          <a:bodyPr/>
          <a:lstStyle/>
          <a:p>
            <a:pPr eaLnBrk="1" hangingPunct="1">
              <a:defRPr/>
            </a:pPr>
            <a:r>
              <a:rPr lang="en-US" altLang="zh-CN" sz="2400" dirty="0"/>
              <a:t>The basics of a set-associative cache</a:t>
            </a:r>
            <a:r>
              <a:rPr lang="zh-CN" altLang="en-US" sz="2400" dirty="0"/>
              <a:t>，</a:t>
            </a:r>
            <a:r>
              <a:rPr lang="en-US" altLang="zh-CN" sz="2400" dirty="0"/>
              <a:t>Decreasing miss ratio with associativity</a:t>
            </a:r>
          </a:p>
        </p:txBody>
      </p:sp>
      <p:sp>
        <p:nvSpPr>
          <p:cNvPr id="43011" name="AutoShape 3"/>
          <p:cNvSpPr>
            <a:spLocks noGrp="1" noChangeArrowheads="1"/>
          </p:cNvSpPr>
          <p:nvPr>
            <p:ph idx="1"/>
          </p:nvPr>
        </p:nvSpPr>
        <p:spPr>
          <a:xfrm>
            <a:off x="1055440" y="1231904"/>
            <a:ext cx="9721080" cy="4768865"/>
          </a:xfrm>
        </p:spPr>
        <p:txBody>
          <a:bodyPr/>
          <a:lstStyle/>
          <a:p>
            <a:pPr eaLnBrk="1" hangingPunct="1"/>
            <a:r>
              <a:rPr lang="en-US" altLang="zh-CN" sz="2000" dirty="0"/>
              <a:t>A set-associative cache is divided into some sets</a:t>
            </a:r>
            <a:r>
              <a:rPr lang="en-US" altLang="zh-CN" sz="2000" dirty="0">
                <a:solidFill>
                  <a:srgbClr val="1D01EB"/>
                </a:solidFill>
              </a:rPr>
              <a:t>. A set contains several blocks.</a:t>
            </a:r>
          </a:p>
          <a:p>
            <a:pPr eaLnBrk="1" hangingPunct="1"/>
            <a:r>
              <a:rPr lang="en-US" altLang="zh-CN" sz="2000" dirty="0"/>
              <a:t>A memory block is mapped to a set in the cache through a mapping algorithm. </a:t>
            </a:r>
          </a:p>
          <a:p>
            <a:pPr lvl="1" eaLnBrk="1" hangingPunct="1"/>
            <a:r>
              <a:rPr lang="en-US" altLang="zh-CN" sz="2400" dirty="0">
                <a:solidFill>
                  <a:srgbClr val="1D01EB"/>
                </a:solidFill>
              </a:rPr>
              <a:t>The memory block can be placed in any block in the corresponding  set.</a:t>
            </a:r>
          </a:p>
          <a:p>
            <a:pPr eaLnBrk="1" hangingPunct="1"/>
            <a:r>
              <a:rPr lang="en-US" altLang="zh-CN" sz="2000" dirty="0"/>
              <a:t>The mapping algorithm is: (set with direct-mapped)</a:t>
            </a:r>
          </a:p>
          <a:p>
            <a:pPr eaLnBrk="1" hangingPunct="1">
              <a:buFontTx/>
              <a:buNone/>
            </a:pPr>
            <a:r>
              <a:rPr lang="en-US" altLang="zh-CN" sz="2000" dirty="0"/>
              <a:t>       </a:t>
            </a:r>
            <a:endParaRPr lang="en-US" altLang="zh-CN" sz="1800" dirty="0"/>
          </a:p>
          <a:p>
            <a:pPr eaLnBrk="1" hangingPunct="1">
              <a:buFontTx/>
              <a:buNone/>
            </a:pPr>
            <a:r>
              <a:rPr lang="en-US" altLang="zh-CN" sz="1800" b="1" i="1" dirty="0">
                <a:solidFill>
                  <a:srgbClr val="1D01EB"/>
                </a:solidFill>
              </a:rPr>
              <a:t>      </a:t>
            </a:r>
            <a:r>
              <a:rPr lang="en-US" altLang="zh-CN" sz="1800" b="1" i="1" dirty="0">
                <a:solidFill>
                  <a:srgbClr val="FF0000"/>
                </a:solidFill>
              </a:rPr>
              <a:t>Set number </a:t>
            </a:r>
            <a:r>
              <a:rPr lang="en-US" altLang="zh-CN" sz="1800" b="1" i="1" dirty="0">
                <a:solidFill>
                  <a:srgbClr val="1D01EB"/>
                </a:solidFill>
              </a:rPr>
              <a:t>(Index) =</a:t>
            </a:r>
          </a:p>
          <a:p>
            <a:pPr eaLnBrk="1" hangingPunct="1">
              <a:buFontTx/>
              <a:buNone/>
            </a:pPr>
            <a:r>
              <a:rPr lang="en-US" altLang="zh-CN" sz="1800" b="1" i="1" dirty="0">
                <a:solidFill>
                  <a:srgbClr val="1D01EB"/>
                </a:solidFill>
              </a:rPr>
              <a:t>	              (Memory block number) modulo (Number of sets in the cache)</a:t>
            </a:r>
          </a:p>
          <a:p>
            <a:pPr eaLnBrk="1" hangingPunct="1"/>
            <a:endParaRPr lang="en-US" altLang="zh-CN" sz="1800" dirty="0"/>
          </a:p>
        </p:txBody>
      </p:sp>
      <p:sp>
        <p:nvSpPr>
          <p:cNvPr id="43012" name="Rectangle 4"/>
          <p:cNvSpPr>
            <a:spLocks noChangeArrowheads="1"/>
          </p:cNvSpPr>
          <p:nvPr/>
        </p:nvSpPr>
        <p:spPr bwMode="auto">
          <a:xfrm>
            <a:off x="1468584" y="4369553"/>
            <a:ext cx="8894792" cy="1631216"/>
          </a:xfrm>
          <a:prstGeom prst="rect">
            <a:avLst/>
          </a:prstGeom>
          <a:noFill/>
          <a:ln w="9525">
            <a:noFill/>
            <a:miter lim="800000"/>
            <a:headEnd/>
            <a:tailEnd/>
          </a:ln>
          <a:effectLst/>
        </p:spPr>
        <p:txBody>
          <a:bodyPr wrap="square">
            <a:spAutoFit/>
          </a:bodyPr>
          <a:lstStyle/>
          <a:p>
            <a:pPr algn="l">
              <a:buFontTx/>
              <a:buChar char="•"/>
            </a:pPr>
            <a:r>
              <a:rPr lang="en-US" altLang="zh-CN" sz="2800" dirty="0"/>
              <a:t>  </a:t>
            </a:r>
            <a:r>
              <a:rPr lang="en-US" altLang="zh-CN" dirty="0"/>
              <a:t>If a set has only one block, this set-associative cache is actually a </a:t>
            </a:r>
            <a:r>
              <a:rPr lang="en-US" altLang="zh-CN" dirty="0">
                <a:solidFill>
                  <a:srgbClr val="FF3300"/>
                </a:solidFill>
              </a:rPr>
              <a:t>direct-mapped</a:t>
            </a:r>
            <a:r>
              <a:rPr lang="en-US" altLang="zh-CN" dirty="0"/>
              <a:t> cache.</a:t>
            </a:r>
          </a:p>
          <a:p>
            <a:pPr algn="l">
              <a:buFontTx/>
              <a:buChar char="•"/>
            </a:pPr>
            <a:r>
              <a:rPr lang="en-US" altLang="zh-CN" dirty="0"/>
              <a:t>   If a set-associative cache has only one set, this </a:t>
            </a:r>
            <a:br>
              <a:rPr lang="en-US" altLang="zh-CN" dirty="0"/>
            </a:br>
            <a:r>
              <a:rPr lang="en-US" altLang="zh-CN" dirty="0"/>
              <a:t>set-associative cache is called a </a:t>
            </a:r>
            <a:r>
              <a:rPr lang="en-US" altLang="zh-CN" dirty="0">
                <a:solidFill>
                  <a:srgbClr val="FF3300"/>
                </a:solidFill>
              </a:rPr>
              <a:t>fully-associative</a:t>
            </a:r>
            <a:r>
              <a:rPr lang="en-US" altLang="zh-CN" dirty="0"/>
              <a:t> cache.</a:t>
            </a: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smtClean="0"/>
              <a:t>What’s </a:t>
            </a:r>
            <a:r>
              <a:rPr lang="en-US" altLang="zh-CN" dirty="0" err="1" smtClean="0"/>
              <a:t>DDR</a:t>
            </a:r>
            <a:endParaRPr lang="zh-CN" altLang="en-US" dirty="0"/>
          </a:p>
        </p:txBody>
      </p:sp>
      <p:sp>
        <p:nvSpPr>
          <p:cNvPr id="7" name="内容占位符 6"/>
          <p:cNvSpPr>
            <a:spLocks noGrp="1"/>
          </p:cNvSpPr>
          <p:nvPr>
            <p:ph idx="1"/>
          </p:nvPr>
        </p:nvSpPr>
        <p:spPr>
          <a:xfrm>
            <a:off x="1952596" y="1214423"/>
            <a:ext cx="8401080" cy="4768865"/>
          </a:xfrm>
        </p:spPr>
        <p:txBody>
          <a:bodyPr/>
          <a:lstStyle/>
          <a:p>
            <a:r>
              <a:rPr lang="en-US" sz="2000" b="1" dirty="0">
                <a:solidFill>
                  <a:srgbClr val="1D01EB"/>
                </a:solidFill>
              </a:rPr>
              <a:t>Classic DRAM </a:t>
            </a:r>
          </a:p>
          <a:p>
            <a:pPr lvl="1"/>
            <a:r>
              <a:rPr lang="en-US" sz="1800" dirty="0"/>
              <a:t>has an </a:t>
            </a:r>
            <a:r>
              <a:rPr lang="en-US" sz="1800" dirty="0">
                <a:solidFill>
                  <a:srgbClr val="1D01EB"/>
                </a:solidFill>
              </a:rPr>
              <a:t>asynchronous </a:t>
            </a:r>
            <a:r>
              <a:rPr lang="en-US" sz="1800" dirty="0"/>
              <a:t>interface, which means that it responds as quickly as possible to changes in control inputs. </a:t>
            </a:r>
          </a:p>
          <a:p>
            <a:r>
              <a:rPr lang="en-US" sz="2000" b="1" dirty="0" err="1">
                <a:solidFill>
                  <a:srgbClr val="1D01EB"/>
                </a:solidFill>
              </a:rPr>
              <a:t>SDRAM</a:t>
            </a:r>
            <a:r>
              <a:rPr lang="en-US" sz="2000" dirty="0"/>
              <a:t> (</a:t>
            </a:r>
            <a:r>
              <a:rPr lang="en-US" sz="2000" b="1" dirty="0"/>
              <a:t>Synchronous dynamic random access memory</a:t>
            </a:r>
            <a:r>
              <a:rPr lang="en-US" sz="2000" dirty="0"/>
              <a:t> ) </a:t>
            </a:r>
          </a:p>
          <a:p>
            <a:pPr lvl="1"/>
            <a:r>
              <a:rPr lang="en-US" sz="1800" dirty="0">
                <a:hlinkClick r:id="rId3" action="ppaction://hlinkfile" tooltip="Dynamic random access memory"/>
              </a:rPr>
              <a:t>dynamic random access memory</a:t>
            </a:r>
            <a:r>
              <a:rPr lang="en-US" sz="1800" dirty="0"/>
              <a:t> (DRAM) that is synchronized with the </a:t>
            </a:r>
            <a:r>
              <a:rPr lang="en-US" sz="1800" dirty="0">
                <a:hlinkClick r:id="rId4" action="ppaction://hlinkfile" tooltip="System bus"/>
              </a:rPr>
              <a:t>system bus</a:t>
            </a:r>
            <a:r>
              <a:rPr lang="en-US" sz="1800" dirty="0"/>
              <a:t>.</a:t>
            </a:r>
          </a:p>
          <a:p>
            <a:pPr lvl="1"/>
            <a:r>
              <a:rPr lang="en-US" sz="1800" dirty="0"/>
              <a:t>slower than the </a:t>
            </a:r>
            <a:r>
              <a:rPr lang="en-US" sz="1800" dirty="0" err="1">
                <a:solidFill>
                  <a:srgbClr val="1D01EB"/>
                </a:solidFill>
              </a:rPr>
              <a:t>DDR</a:t>
            </a:r>
            <a:r>
              <a:rPr lang="en-US" sz="1800" dirty="0"/>
              <a:t> variants, because only one word of data is transmitted per clock cycle (single data rate), called </a:t>
            </a:r>
            <a:r>
              <a:rPr lang="en-US" sz="1800" dirty="0" err="1"/>
              <a:t>SDR</a:t>
            </a:r>
            <a:r>
              <a:rPr lang="en-US" sz="1800" dirty="0"/>
              <a:t> </a:t>
            </a:r>
            <a:r>
              <a:rPr lang="en-US" sz="1800" dirty="0" err="1"/>
              <a:t>SDRAM</a:t>
            </a:r>
            <a:r>
              <a:rPr lang="en-US" sz="1800" dirty="0"/>
              <a:t>.</a:t>
            </a:r>
          </a:p>
          <a:p>
            <a:r>
              <a:rPr lang="en-US" sz="2000" b="1" dirty="0" err="1">
                <a:solidFill>
                  <a:srgbClr val="1D01EB"/>
                </a:solidFill>
              </a:rPr>
              <a:t>DDR</a:t>
            </a:r>
            <a:r>
              <a:rPr lang="en-US" sz="2000" b="1" dirty="0">
                <a:solidFill>
                  <a:srgbClr val="1D01EB"/>
                </a:solidFill>
              </a:rPr>
              <a:t> </a:t>
            </a:r>
            <a:r>
              <a:rPr lang="en-US" sz="2000" b="1" dirty="0" err="1">
                <a:solidFill>
                  <a:srgbClr val="1D01EB"/>
                </a:solidFill>
              </a:rPr>
              <a:t>SDRAM</a:t>
            </a:r>
            <a:r>
              <a:rPr lang="en-US" sz="2000" b="1" dirty="0">
                <a:solidFill>
                  <a:srgbClr val="1D01EB"/>
                </a:solidFill>
              </a:rPr>
              <a:t> </a:t>
            </a:r>
            <a:r>
              <a:rPr lang="en-US" sz="2000" b="1" dirty="0"/>
              <a:t>(</a:t>
            </a:r>
            <a:r>
              <a:rPr lang="en-US" sz="2000" b="1" i="1" dirty="0" err="1"/>
              <a:t>DDR1</a:t>
            </a:r>
            <a:r>
              <a:rPr lang="en-US" sz="2000" b="1" dirty="0"/>
              <a:t>)</a:t>
            </a:r>
          </a:p>
          <a:p>
            <a:pPr lvl="1"/>
            <a:r>
              <a:rPr lang="en-US" sz="1800" dirty="0"/>
              <a:t>Has a </a:t>
            </a:r>
            <a:r>
              <a:rPr lang="en-US" sz="1800" dirty="0">
                <a:hlinkClick r:id="rId5" action="ppaction://hlinkfile" tooltip="Double data rate"/>
              </a:rPr>
              <a:t>double data rate</a:t>
            </a:r>
            <a:r>
              <a:rPr lang="en-US" sz="1800" dirty="0"/>
              <a:t> interface. This uses the same commands, accepted once per cycle, but reads or writes </a:t>
            </a:r>
            <a:r>
              <a:rPr lang="en-US" sz="1800" dirty="0">
                <a:solidFill>
                  <a:srgbClr val="1D01EB"/>
                </a:solidFill>
              </a:rPr>
              <a:t>two words</a:t>
            </a:r>
            <a:r>
              <a:rPr lang="en-US" sz="1800" dirty="0"/>
              <a:t> of data per clock cycle.</a:t>
            </a:r>
          </a:p>
          <a:p>
            <a:r>
              <a:rPr lang="en-US" sz="2000" b="1" dirty="0" err="1">
                <a:solidFill>
                  <a:srgbClr val="1D01EB"/>
                </a:solidFill>
              </a:rPr>
              <a:t>DDR2</a:t>
            </a:r>
            <a:r>
              <a:rPr lang="en-US" sz="2000" b="1" dirty="0">
                <a:solidFill>
                  <a:srgbClr val="1D01EB"/>
                </a:solidFill>
              </a:rPr>
              <a:t>  </a:t>
            </a:r>
            <a:r>
              <a:rPr lang="en-US" sz="2000" b="1" dirty="0" err="1">
                <a:solidFill>
                  <a:srgbClr val="1D01EB"/>
                </a:solidFill>
              </a:rPr>
              <a:t>SDRAM</a:t>
            </a:r>
            <a:endParaRPr lang="en-US" sz="2000" b="1" dirty="0">
              <a:solidFill>
                <a:srgbClr val="1D01EB"/>
              </a:solidFill>
            </a:endParaRPr>
          </a:p>
          <a:p>
            <a:pPr lvl="1"/>
            <a:r>
              <a:rPr lang="en-US" sz="1800" dirty="0"/>
              <a:t>similar to </a:t>
            </a:r>
            <a:r>
              <a:rPr lang="en-US" sz="1800" dirty="0" err="1"/>
              <a:t>DDR</a:t>
            </a:r>
            <a:r>
              <a:rPr lang="en-US" sz="1800" dirty="0"/>
              <a:t> </a:t>
            </a:r>
            <a:r>
              <a:rPr lang="en-US" sz="1800" dirty="0" err="1"/>
              <a:t>SDRAM</a:t>
            </a:r>
            <a:r>
              <a:rPr lang="en-US" sz="1800" dirty="0"/>
              <a:t>, but doubles the minimum read or write unit again, to </a:t>
            </a:r>
            <a:r>
              <a:rPr lang="en-US" sz="1800" dirty="0">
                <a:solidFill>
                  <a:srgbClr val="1D01EB"/>
                </a:solidFill>
              </a:rPr>
              <a:t>4 consecutive words. </a:t>
            </a:r>
            <a:endParaRPr lang="en-US" sz="1800" b="1" dirty="0">
              <a:solidFill>
                <a:srgbClr val="1D01EB"/>
              </a:solidFill>
            </a:endParaRPr>
          </a:p>
          <a:p>
            <a:pPr lvl="1"/>
            <a:endParaRPr lang="en-US" sz="2000" dirty="0"/>
          </a:p>
          <a:p>
            <a:endParaRPr lang="zh-CN" altLang="en-US" sz="2400" dirty="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3935760" y="15841"/>
            <a:ext cx="7476292" cy="1189038"/>
          </a:xfrm>
        </p:spPr>
        <p:txBody>
          <a:bodyPr/>
          <a:lstStyle/>
          <a:p>
            <a:pPr eaLnBrk="1" hangingPunct="1">
              <a:defRPr/>
            </a:pPr>
            <a:r>
              <a:rPr lang="en-US" altLang="zh-CN" sz="2800" dirty="0"/>
              <a:t>Memory block whose address is 12 in a cache with 8 blocks for different mapping</a:t>
            </a:r>
          </a:p>
        </p:txBody>
      </p:sp>
      <p:sp>
        <p:nvSpPr>
          <p:cNvPr id="44035" name="Rectangle 3"/>
          <p:cNvSpPr>
            <a:spLocks noGrp="1" noChangeArrowheads="1"/>
          </p:cNvSpPr>
          <p:nvPr>
            <p:ph idx="1"/>
          </p:nvPr>
        </p:nvSpPr>
        <p:spPr/>
        <p:txBody>
          <a:bodyPr/>
          <a:lstStyle/>
          <a:p>
            <a:pPr eaLnBrk="1" hangingPunct="1"/>
            <a:endParaRPr lang="zh-CN" altLang="zh-CN" smtClean="0"/>
          </a:p>
        </p:txBody>
      </p:sp>
      <p:pic>
        <p:nvPicPr>
          <p:cNvPr id="9" name="Picture 3"/>
          <p:cNvPicPr>
            <a:picLocks noChangeAspect="1" noChangeArrowheads="1"/>
          </p:cNvPicPr>
          <p:nvPr/>
        </p:nvPicPr>
        <p:blipFill>
          <a:blip r:embed="rId3"/>
          <a:srcRect/>
          <a:stretch>
            <a:fillRect/>
          </a:stretch>
        </p:blipFill>
        <p:spPr bwMode="auto">
          <a:xfrm>
            <a:off x="1881158" y="1395434"/>
            <a:ext cx="8458200" cy="4819648"/>
          </a:xfrm>
          <a:prstGeom prst="rect">
            <a:avLst/>
          </a:prstGeom>
          <a:noFill/>
          <a:ln w="19050">
            <a:noFill/>
            <a:miter lim="800000"/>
            <a:headEnd/>
            <a:tailEnd/>
          </a:ln>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1749426" y="312739"/>
            <a:ext cx="2943225" cy="477837"/>
          </a:xfrm>
          <a:prstGeom prst="rect">
            <a:avLst/>
          </a:prstGeom>
          <a:noFill/>
          <a:ln w="9525">
            <a:noFill/>
            <a:miter lim="800000"/>
            <a:headEnd/>
            <a:tailEnd/>
          </a:ln>
          <a:effectLst/>
        </p:spPr>
        <p:txBody>
          <a:bodyPr wrap="none" anchor="ctr"/>
          <a:lstStyle/>
          <a:p>
            <a:endParaRPr lang="zh-CN" altLang="en-US"/>
          </a:p>
        </p:txBody>
      </p:sp>
      <p:sp>
        <p:nvSpPr>
          <p:cNvPr id="284676" name="Rectangle 4"/>
          <p:cNvSpPr>
            <a:spLocks noGrp="1" noChangeArrowheads="1"/>
          </p:cNvSpPr>
          <p:nvPr>
            <p:ph type="title"/>
          </p:nvPr>
        </p:nvSpPr>
        <p:spPr>
          <a:xfrm>
            <a:off x="4381489" y="0"/>
            <a:ext cx="6035687" cy="1125538"/>
          </a:xfrm>
        </p:spPr>
        <p:txBody>
          <a:bodyPr/>
          <a:lstStyle/>
          <a:p>
            <a:pPr eaLnBrk="1" hangingPunct="1">
              <a:defRPr/>
            </a:pPr>
            <a:r>
              <a:rPr lang="en-US" altLang="zh-CN" sz="3200" dirty="0"/>
              <a:t>An eight-block cache configured as variety-way</a:t>
            </a:r>
          </a:p>
        </p:txBody>
      </p:sp>
      <p:pic>
        <p:nvPicPr>
          <p:cNvPr id="45060" name="Picture 5"/>
          <p:cNvPicPr>
            <a:picLocks noChangeArrowheads="1"/>
          </p:cNvPicPr>
          <p:nvPr/>
        </p:nvPicPr>
        <p:blipFill>
          <a:blip r:embed="rId3"/>
          <a:srcRect/>
          <a:stretch>
            <a:fillRect/>
          </a:stretch>
        </p:blipFill>
        <p:spPr bwMode="auto">
          <a:xfrm>
            <a:off x="2238349" y="1142985"/>
            <a:ext cx="7561263" cy="5210175"/>
          </a:xfrm>
          <a:prstGeom prst="rect">
            <a:avLst/>
          </a:prstGeom>
          <a:noFill/>
          <a:ln w="9525">
            <a:noFill/>
            <a:miter lim="800000"/>
            <a:headEnd/>
            <a:tailEnd/>
          </a:ln>
          <a:effectLst/>
        </p:spPr>
      </p:pic>
    </p:spTree>
  </p:cSld>
  <p:clrMapOvr>
    <a:masterClrMapping/>
  </p:clrMapOvr>
  <p:transition spd="slow" advTm="2000"/>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a:xfrm>
            <a:off x="4238612" y="0"/>
            <a:ext cx="7329996" cy="1125538"/>
          </a:xfrm>
        </p:spPr>
        <p:txBody>
          <a:bodyPr/>
          <a:lstStyle/>
          <a:p>
            <a:pPr eaLnBrk="1" hangingPunct="1">
              <a:defRPr/>
            </a:pPr>
            <a:r>
              <a:rPr lang="en-US" altLang="zh-CN" sz="2800" dirty="0"/>
              <a:t>Miss rate versus set-associativity—8Blocks</a:t>
            </a:r>
          </a:p>
        </p:txBody>
      </p:sp>
      <p:sp>
        <p:nvSpPr>
          <p:cNvPr id="46083" name="AutoShape 3"/>
          <p:cNvSpPr>
            <a:spLocks noGrp="1" noChangeArrowheads="1"/>
          </p:cNvSpPr>
          <p:nvPr>
            <p:ph idx="1"/>
          </p:nvPr>
        </p:nvSpPr>
        <p:spPr>
          <a:xfrm>
            <a:off x="1738282" y="1142984"/>
            <a:ext cx="8382000" cy="3097212"/>
          </a:xfrm>
        </p:spPr>
        <p:txBody>
          <a:bodyPr/>
          <a:lstStyle/>
          <a:p>
            <a:pPr eaLnBrk="1" hangingPunct="1">
              <a:buFontTx/>
              <a:buNone/>
            </a:pPr>
            <a:r>
              <a:rPr lang="en-US" altLang="zh-CN" sz="1800" dirty="0">
                <a:solidFill>
                  <a:srgbClr val="FF3300"/>
                </a:solidFill>
              </a:rPr>
              <a:t>Assume:</a:t>
            </a:r>
            <a:r>
              <a:rPr lang="en-US" altLang="zh-CN" sz="1800" dirty="0"/>
              <a:t> there are three small caches, each consisting of </a:t>
            </a:r>
            <a:r>
              <a:rPr lang="en-US" altLang="zh-CN" sz="1800" dirty="0">
                <a:solidFill>
                  <a:srgbClr val="FF3300"/>
                </a:solidFill>
              </a:rPr>
              <a:t>four</a:t>
            </a:r>
            <a:r>
              <a:rPr lang="en-US" altLang="zh-CN" sz="1800" dirty="0"/>
              <a:t> one-word blocks. </a:t>
            </a:r>
          </a:p>
          <a:p>
            <a:pPr eaLnBrk="1" hangingPunct="1">
              <a:buFontTx/>
              <a:buNone/>
            </a:pPr>
            <a:r>
              <a:rPr lang="en-US" altLang="zh-CN" sz="1800" dirty="0"/>
              <a:t>	One cache is direct-mapped, </a:t>
            </a:r>
          </a:p>
          <a:p>
            <a:pPr eaLnBrk="1" hangingPunct="1">
              <a:buFontTx/>
              <a:buNone/>
            </a:pPr>
            <a:r>
              <a:rPr lang="en-US" altLang="zh-CN" sz="1800" dirty="0"/>
              <a:t>	the second is two-way set associative</a:t>
            </a:r>
          </a:p>
          <a:p>
            <a:pPr eaLnBrk="1" hangingPunct="1">
              <a:buFontTx/>
              <a:buNone/>
            </a:pPr>
            <a:r>
              <a:rPr lang="en-US" altLang="zh-CN" sz="1800" dirty="0"/>
              <a:t>	and the third is fully associative. </a:t>
            </a:r>
          </a:p>
          <a:p>
            <a:pPr eaLnBrk="1" hangingPunct="1">
              <a:buFontTx/>
              <a:buNone/>
            </a:pPr>
            <a:r>
              <a:rPr lang="en-US" altLang="zh-CN" sz="1800" dirty="0">
                <a:solidFill>
                  <a:srgbClr val="FF3300"/>
                </a:solidFill>
              </a:rPr>
              <a:t>Question: </a:t>
            </a:r>
            <a:r>
              <a:rPr lang="en-US" altLang="zh-CN" sz="1800" dirty="0"/>
              <a:t>Given the following sequence of block addresses: 0,8,0,6,8, find the number of misses for each cache organization.</a:t>
            </a:r>
          </a:p>
          <a:p>
            <a:pPr eaLnBrk="1" hangingPunct="1">
              <a:buFontTx/>
              <a:buNone/>
            </a:pPr>
            <a:r>
              <a:rPr lang="en-US" altLang="zh-CN" sz="1800" dirty="0">
                <a:solidFill>
                  <a:srgbClr val="FF3300"/>
                </a:solidFill>
              </a:rPr>
              <a:t>Answer:  </a:t>
            </a:r>
            <a:r>
              <a:rPr lang="en-US" altLang="zh-CN" sz="1800" dirty="0"/>
              <a:t>for direct-mapped	</a:t>
            </a:r>
            <a:r>
              <a:rPr lang="en-US" altLang="zh-CN" sz="1800" dirty="0">
                <a:solidFill>
                  <a:srgbClr val="FF3300"/>
                </a:solidFill>
              </a:rPr>
              <a:t>5 misses</a:t>
            </a:r>
          </a:p>
        </p:txBody>
      </p:sp>
      <p:graphicFrame>
        <p:nvGraphicFramePr>
          <p:cNvPr id="391234" name="Group 66"/>
          <p:cNvGraphicFramePr>
            <a:graphicFrameLocks noGrp="1"/>
          </p:cNvGraphicFramePr>
          <p:nvPr/>
        </p:nvGraphicFramePr>
        <p:xfrm>
          <a:off x="2095473" y="3500439"/>
          <a:ext cx="8135937" cy="2955153"/>
        </p:xfrm>
        <a:graphic>
          <a:graphicData uri="http://schemas.openxmlformats.org/drawingml/2006/table">
            <a:tbl>
              <a:tblPr/>
              <a:tblGrid>
                <a:gridCol w="1441450"/>
                <a:gridCol w="1016000"/>
                <a:gridCol w="1441450"/>
                <a:gridCol w="1355725"/>
                <a:gridCol w="1439862"/>
                <a:gridCol w="1441450"/>
              </a:tblGrid>
              <a:tr h="374650">
                <a:tc rowSpan="3">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en-US" altLang="zh-CN" sz="1800" b="1" i="0" u="none" strike="noStrike" cap="none" normalizeH="0" baseline="0" dirty="0" smtClean="0">
                        <a:ln>
                          <a:noFill/>
                        </a:ln>
                        <a:solidFill>
                          <a:schemeClr val="bg1"/>
                        </a:solidFill>
                        <a:effectLst/>
                        <a:latin typeface="Arial" charset="0"/>
                        <a:ea typeface="宋体" pitchFamily="2" charset="-122"/>
                      </a:endParaRPr>
                    </a:p>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dirty="0" smtClean="0">
                          <a:ln>
                            <a:noFill/>
                          </a:ln>
                          <a:solidFill>
                            <a:schemeClr val="bg1"/>
                          </a:solidFill>
                          <a:effectLst/>
                          <a:latin typeface="Arial" charset="0"/>
                          <a:ea typeface="宋体" pitchFamily="2" charset="-122"/>
                        </a:rPr>
                        <a:t>Memory block </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2C67FC"/>
                    </a:solidFill>
                  </a:tcPr>
                </a:tc>
                <a:tc rowSpan="3">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en-US" altLang="zh-CN" sz="1800" b="1" i="0" u="none" strike="noStrike" cap="none" normalizeH="0" baseline="0" smtClean="0">
                        <a:ln>
                          <a:noFill/>
                        </a:ln>
                        <a:solidFill>
                          <a:schemeClr val="bg1"/>
                        </a:solidFill>
                        <a:effectLst/>
                        <a:latin typeface="Arial" charset="0"/>
                        <a:ea typeface="宋体" pitchFamily="2" charset="-122"/>
                      </a:endParaRPr>
                    </a:p>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bg1"/>
                          </a:solidFill>
                          <a:effectLst/>
                          <a:latin typeface="Arial" charset="0"/>
                          <a:ea typeface="宋体" pitchFamily="2" charset="-122"/>
                        </a:rPr>
                        <a:t>Hit or miss</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2C67FC"/>
                    </a:solidFill>
                  </a:tcPr>
                </a:tc>
                <a:tc gridSpan="4">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bg1"/>
                          </a:solidFill>
                          <a:effectLst/>
                          <a:latin typeface="Arial" charset="0"/>
                          <a:ea typeface="宋体" pitchFamily="2" charset="-122"/>
                        </a:rPr>
                        <a:t>Contents after each reference</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C67FC"/>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65125">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bg1"/>
                          </a:solidFill>
                          <a:effectLst/>
                          <a:latin typeface="Arial" charset="0"/>
                          <a:ea typeface="宋体" pitchFamily="2" charset="-122"/>
                        </a:rPr>
                        <a:t>Set 0</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C67FC"/>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bg1"/>
                          </a:solidFill>
                          <a:effectLst/>
                          <a:latin typeface="Arial" charset="0"/>
                          <a:ea typeface="宋体" pitchFamily="2" charset="-122"/>
                        </a:rPr>
                        <a:t>Set 1</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C67FC"/>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bg1"/>
                          </a:solidFill>
                          <a:effectLst/>
                          <a:latin typeface="Arial" charset="0"/>
                          <a:ea typeface="宋体" pitchFamily="2" charset="-122"/>
                        </a:rPr>
                        <a:t>Set 2</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C67FC"/>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bg1"/>
                          </a:solidFill>
                          <a:effectLst/>
                          <a:latin typeface="Arial" charset="0"/>
                          <a:ea typeface="宋体" pitchFamily="2" charset="-122"/>
                        </a:rPr>
                        <a:t>Set 3</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C67FC"/>
                    </a:solidFill>
                  </a:tcPr>
                </a:tc>
              </a:tr>
              <a:tr h="365125">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bg1"/>
                          </a:solidFill>
                          <a:effectLst/>
                          <a:latin typeface="Arial" charset="0"/>
                          <a:ea typeface="宋体" pitchFamily="2" charset="-122"/>
                        </a:rPr>
                        <a:t>Block 0</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2C67FC"/>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bg1"/>
                          </a:solidFill>
                          <a:effectLst/>
                          <a:latin typeface="Arial" charset="0"/>
                          <a:ea typeface="宋体" pitchFamily="2" charset="-122"/>
                        </a:rPr>
                        <a:t>Block 1</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2C67FC"/>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bg1"/>
                          </a:solidFill>
                          <a:effectLst/>
                          <a:latin typeface="Arial" charset="0"/>
                          <a:ea typeface="宋体" pitchFamily="2" charset="-122"/>
                        </a:rPr>
                        <a:t>Block 2</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2C67FC"/>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bg1"/>
                          </a:solidFill>
                          <a:effectLst/>
                          <a:latin typeface="Arial" charset="0"/>
                          <a:ea typeface="宋体" pitchFamily="2" charset="-122"/>
                        </a:rPr>
                        <a:t>Block 3</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2C67FC"/>
                    </a:solidFill>
                  </a:tcPr>
                </a:tc>
              </a:tr>
              <a:tr h="385763">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0</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DED"/>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Miss</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DED"/>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rgbClr val="FF3300"/>
                          </a:solidFill>
                          <a:effectLst/>
                          <a:latin typeface="Arial" charset="0"/>
                          <a:ea typeface="宋体" pitchFamily="2" charset="-122"/>
                        </a:rPr>
                        <a:t>M[0]</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DED"/>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DED"/>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DED"/>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DED"/>
                    </a:solidFill>
                  </a:tcPr>
                </a:tc>
              </a:tr>
              <a:tr h="36512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8</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DED"/>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Miss</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DED"/>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rgbClr val="FF3300"/>
                          </a:solidFill>
                          <a:effectLst/>
                          <a:latin typeface="Arial" charset="0"/>
                          <a:ea typeface="宋体" pitchFamily="2" charset="-122"/>
                        </a:rPr>
                        <a:t>M[8]</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DED"/>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DED"/>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DED"/>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DED"/>
                    </a:solidFill>
                  </a:tcPr>
                </a:tc>
              </a:tr>
              <a:tr h="36512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0</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DED"/>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Miss</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DED"/>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rgbClr val="FF3300"/>
                          </a:solidFill>
                          <a:effectLst/>
                          <a:latin typeface="Arial" charset="0"/>
                          <a:ea typeface="宋体" pitchFamily="2" charset="-122"/>
                        </a:rPr>
                        <a:t>M[0]</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DED"/>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dirty="0" smtClean="0">
                        <a:ln>
                          <a:noFill/>
                        </a:ln>
                        <a:solidFill>
                          <a:schemeClr val="tx1"/>
                        </a:solidFill>
                        <a:effectLst/>
                        <a:latin typeface="Arial" charset="0"/>
                        <a:ea typeface="宋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DED"/>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DED"/>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DED"/>
                    </a:solidFill>
                  </a:tcPr>
                </a:tc>
              </a:tr>
              <a:tr h="36512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6</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DED"/>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Miss</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DED"/>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dirty="0" smtClean="0">
                          <a:ln>
                            <a:noFill/>
                          </a:ln>
                          <a:solidFill>
                            <a:schemeClr val="tx1"/>
                          </a:solidFill>
                          <a:effectLst/>
                          <a:latin typeface="Arial" charset="0"/>
                          <a:ea typeface="宋体" pitchFamily="2" charset="-122"/>
                        </a:rPr>
                        <a:t>M[0]</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DED"/>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DED"/>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rgbClr val="FF3300"/>
                          </a:solidFill>
                          <a:effectLst/>
                          <a:latin typeface="Arial" charset="0"/>
                          <a:ea typeface="宋体" pitchFamily="2" charset="-122"/>
                        </a:rPr>
                        <a:t>M[6]</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DED"/>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8</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EDED"/>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Miss</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EDED"/>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dirty="0" smtClean="0">
                          <a:ln>
                            <a:noFill/>
                          </a:ln>
                          <a:solidFill>
                            <a:srgbClr val="FF3300"/>
                          </a:solidFill>
                          <a:effectLst/>
                          <a:latin typeface="Arial" charset="0"/>
                          <a:ea typeface="宋体" pitchFamily="2" charset="-122"/>
                        </a:rPr>
                        <a:t>M[8]</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EDED"/>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dirty="0" smtClean="0">
                        <a:ln>
                          <a:noFill/>
                        </a:ln>
                        <a:solidFill>
                          <a:schemeClr val="tx1"/>
                        </a:solidFill>
                        <a:effectLst/>
                        <a:latin typeface="Arial" charset="0"/>
                        <a:ea typeface="宋体"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EDED"/>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M[6]</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EDED"/>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dirty="0" smtClean="0">
                        <a:ln>
                          <a:noFill/>
                        </a:ln>
                        <a:solidFill>
                          <a:schemeClr val="tx1"/>
                        </a:solidFill>
                        <a:effectLst/>
                        <a:latin typeface="Arial" charset="0"/>
                        <a:ea typeface="宋体" pitchFamily="2" charset="-122"/>
                      </a:endParaRP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med">
    <p:random/>
    <p:sndAc>
      <p:stSnd>
        <p:snd r:embed="rId2" name="chimes.wav"/>
      </p:stSnd>
    </p:sndAc>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pPr eaLnBrk="1" hangingPunct="1">
              <a:defRPr/>
            </a:pPr>
            <a:endParaRPr lang="zh-CN" altLang="zh-CN"/>
          </a:p>
        </p:txBody>
      </p:sp>
      <p:sp>
        <p:nvSpPr>
          <p:cNvPr id="47107" name="AutoShape 3"/>
          <p:cNvSpPr>
            <a:spLocks noGrp="1" noChangeArrowheads="1"/>
          </p:cNvSpPr>
          <p:nvPr>
            <p:ph idx="1"/>
          </p:nvPr>
        </p:nvSpPr>
        <p:spPr>
          <a:xfrm>
            <a:off x="1752600" y="44451"/>
            <a:ext cx="8382000" cy="1152525"/>
          </a:xfrm>
        </p:spPr>
        <p:txBody>
          <a:bodyPr/>
          <a:lstStyle/>
          <a:p>
            <a:pPr eaLnBrk="1" hangingPunct="1">
              <a:buFontTx/>
              <a:buNone/>
            </a:pPr>
            <a:r>
              <a:rPr lang="en-US" altLang="zh-CN" sz="2000" dirty="0"/>
              <a:t>Second, for the two-way set associative cache.     </a:t>
            </a:r>
            <a:r>
              <a:rPr lang="en-US" altLang="zh-CN" sz="2000" dirty="0">
                <a:solidFill>
                  <a:srgbClr val="FF3300"/>
                </a:solidFill>
              </a:rPr>
              <a:t>4 misses</a:t>
            </a:r>
            <a:r>
              <a:rPr lang="en-US" altLang="zh-CN" sz="2000" dirty="0"/>
              <a:t>	</a:t>
            </a:r>
          </a:p>
        </p:txBody>
      </p:sp>
      <p:graphicFrame>
        <p:nvGraphicFramePr>
          <p:cNvPr id="392316" name="Group 124"/>
          <p:cNvGraphicFramePr>
            <a:graphicFrameLocks noGrp="1"/>
          </p:cNvGraphicFramePr>
          <p:nvPr/>
        </p:nvGraphicFramePr>
        <p:xfrm>
          <a:off x="1919288" y="476250"/>
          <a:ext cx="8280400" cy="2895600"/>
        </p:xfrm>
        <a:graphic>
          <a:graphicData uri="http://schemas.openxmlformats.org/drawingml/2006/table">
            <a:tbl>
              <a:tblPr/>
              <a:tblGrid>
                <a:gridCol w="1362075"/>
                <a:gridCol w="1050925"/>
                <a:gridCol w="1487487"/>
                <a:gridCol w="1401763"/>
                <a:gridCol w="1489075"/>
                <a:gridCol w="1489075"/>
              </a:tblGrid>
              <a:tr h="309563">
                <a:tc rowSpan="3">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en-US" altLang="zh-CN" sz="1800" b="1" i="0" u="none" strike="noStrike" cap="none" normalizeH="0" baseline="0" smtClean="0">
                        <a:ln>
                          <a:noFill/>
                        </a:ln>
                        <a:solidFill>
                          <a:schemeClr val="bg1"/>
                        </a:solidFill>
                        <a:effectLst/>
                        <a:latin typeface="Arial" charset="0"/>
                        <a:ea typeface="宋体" pitchFamily="2" charset="-122"/>
                      </a:endParaRPr>
                    </a:p>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bg1"/>
                          </a:solidFill>
                          <a:effectLst/>
                          <a:latin typeface="Arial" charset="0"/>
                          <a:ea typeface="宋体" pitchFamily="2" charset="-122"/>
                        </a:rPr>
                        <a:t>Memory block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2C67FC"/>
                    </a:solidFill>
                  </a:tcPr>
                </a:tc>
                <a:tc rowSpan="3">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en-US" altLang="zh-CN" sz="1800" b="1" i="0" u="none" strike="noStrike" cap="none" normalizeH="0" baseline="0" smtClean="0">
                        <a:ln>
                          <a:noFill/>
                        </a:ln>
                        <a:solidFill>
                          <a:schemeClr val="bg1"/>
                        </a:solidFill>
                        <a:effectLst/>
                        <a:latin typeface="Arial" charset="0"/>
                        <a:ea typeface="宋体" pitchFamily="2" charset="-122"/>
                      </a:endParaRPr>
                    </a:p>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bg1"/>
                          </a:solidFill>
                          <a:effectLst/>
                          <a:latin typeface="Arial" charset="0"/>
                          <a:ea typeface="宋体" pitchFamily="2" charset="-122"/>
                        </a:rPr>
                        <a:t>Hit or miss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2C67FC"/>
                    </a:solidFill>
                  </a:tcPr>
                </a:tc>
                <a:tc gridSpan="4">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bg1"/>
                          </a:solidFill>
                          <a:effectLst/>
                          <a:latin typeface="Arial" charset="0"/>
                          <a:ea typeface="宋体" pitchFamily="2" charset="-122"/>
                        </a:rPr>
                        <a:t>Contents after each reference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C67FC"/>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09563">
                <a:tc vMerge="1">
                  <a:txBody>
                    <a:bodyPr/>
                    <a:lstStyle/>
                    <a:p>
                      <a:endParaRPr lang="zh-CN" altLang="en-US"/>
                    </a:p>
                  </a:txBody>
                  <a:tcPr/>
                </a:tc>
                <a:tc vMerge="1">
                  <a:txBody>
                    <a:bodyPr/>
                    <a:lstStyle/>
                    <a:p>
                      <a:endParaRPr lang="zh-CN" altLang="en-US"/>
                    </a:p>
                  </a:txBody>
                  <a:tcPr/>
                </a:tc>
                <a:tc gridSpan="2">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bg1"/>
                          </a:solidFill>
                          <a:effectLst/>
                          <a:latin typeface="Arial" charset="0"/>
                          <a:ea typeface="宋体" pitchFamily="2" charset="-122"/>
                        </a:rPr>
                        <a:t>Set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C67FC"/>
                    </a:solidFill>
                  </a:tcPr>
                </a:tc>
                <a:tc hMerge="1">
                  <a:txBody>
                    <a:bodyPr/>
                    <a:lstStyle/>
                    <a:p>
                      <a:endParaRPr lang="zh-CN" altLang="en-US"/>
                    </a:p>
                  </a:txBody>
                  <a:tcPr/>
                </a:tc>
                <a:tc gridSpan="2">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bg1"/>
                          </a:solidFill>
                          <a:effectLst/>
                          <a:latin typeface="Arial" charset="0"/>
                          <a:ea typeface="宋体" pitchFamily="2" charset="-122"/>
                        </a:rPr>
                        <a:t>Set 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C67FC"/>
                    </a:solidFill>
                  </a:tcPr>
                </a:tc>
                <a:tc hMerge="1">
                  <a:txBody>
                    <a:bodyPr/>
                    <a:lstStyle/>
                    <a:p>
                      <a:endParaRPr lang="zh-CN" altLang="en-US"/>
                    </a:p>
                  </a:txBody>
                  <a:tcPr/>
                </a:tc>
              </a:tr>
              <a:tr h="282575">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600" b="1" i="0" u="none" strike="noStrike" cap="none" normalizeH="0" baseline="0" smtClean="0">
                          <a:ln>
                            <a:noFill/>
                          </a:ln>
                          <a:solidFill>
                            <a:schemeClr val="bg1"/>
                          </a:solidFill>
                          <a:effectLst/>
                          <a:latin typeface="Arial" charset="0"/>
                          <a:ea typeface="宋体" pitchFamily="2" charset="-122"/>
                        </a:rPr>
                        <a:t>Block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2C67FC"/>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600" b="1" i="0" u="none" strike="noStrike" cap="none" normalizeH="0" baseline="0" smtClean="0">
                          <a:ln>
                            <a:noFill/>
                          </a:ln>
                          <a:solidFill>
                            <a:schemeClr val="bg1"/>
                          </a:solidFill>
                          <a:effectLst/>
                          <a:latin typeface="Arial" charset="0"/>
                          <a:ea typeface="宋体" pitchFamily="2" charset="-122"/>
                        </a:rPr>
                        <a:t>Block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2C67FC"/>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600" b="1" i="0" u="none" strike="noStrike" cap="none" normalizeH="0" baseline="0" smtClean="0">
                          <a:ln>
                            <a:noFill/>
                          </a:ln>
                          <a:solidFill>
                            <a:schemeClr val="bg1"/>
                          </a:solidFill>
                          <a:effectLst/>
                          <a:latin typeface="Arial" charset="0"/>
                          <a:ea typeface="宋体" pitchFamily="2" charset="-122"/>
                        </a:rPr>
                        <a:t>Block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2C67FC"/>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600" b="1" i="0" u="none" strike="noStrike" cap="none" normalizeH="0" baseline="0" smtClean="0">
                          <a:ln>
                            <a:noFill/>
                          </a:ln>
                          <a:solidFill>
                            <a:schemeClr val="bg1"/>
                          </a:solidFill>
                          <a:effectLst/>
                          <a:latin typeface="Arial" charset="0"/>
                          <a:ea typeface="宋体" pitchFamily="2" charset="-122"/>
                        </a:rPr>
                        <a:t>Block 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2C67FC"/>
                    </a:solidFill>
                  </a:tcPr>
                </a:tc>
              </a:tr>
              <a:tr h="309563">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Miss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rgbClr val="FF3300"/>
                          </a:solidFill>
                          <a:effectLst/>
                          <a:latin typeface="Arial" charset="0"/>
                          <a:ea typeface="宋体" pitchFamily="2" charset="-122"/>
                        </a:rPr>
                        <a:t>M[0]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Miss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M[0]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rgbClr val="FF3300"/>
                          </a:solidFill>
                          <a:effectLst/>
                          <a:latin typeface="Arial" charset="0"/>
                          <a:ea typeface="宋体" pitchFamily="2" charset="-122"/>
                        </a:rPr>
                        <a:t>M[8]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797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Hit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bg1"/>
                          </a:solidFill>
                          <a:effectLst/>
                          <a:latin typeface="Arial" charset="0"/>
                          <a:ea typeface="宋体" pitchFamily="2" charset="-122"/>
                        </a:rPr>
                        <a:t>M[0]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dirty="0" smtClean="0">
                          <a:ln>
                            <a:noFill/>
                          </a:ln>
                          <a:solidFill>
                            <a:schemeClr val="tx1"/>
                          </a:solidFill>
                          <a:effectLst/>
                          <a:latin typeface="Arial" charset="0"/>
                          <a:ea typeface="宋体" pitchFamily="2" charset="-122"/>
                        </a:rPr>
                        <a:t>M[8]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r>
              <a:tr h="309563">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Miss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M[0]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dirty="0" smtClean="0">
                          <a:ln>
                            <a:noFill/>
                          </a:ln>
                          <a:solidFill>
                            <a:srgbClr val="FF3300"/>
                          </a:solidFill>
                          <a:effectLst/>
                          <a:latin typeface="Arial" charset="0"/>
                          <a:ea typeface="宋体" pitchFamily="2" charset="-122"/>
                        </a:rPr>
                        <a:t>M[6]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accent2"/>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Miss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rgbClr val="FF3300"/>
                          </a:solidFill>
                          <a:effectLst/>
                          <a:latin typeface="Arial" charset="0"/>
                          <a:ea typeface="宋体" pitchFamily="2" charset="-122"/>
                        </a:rPr>
                        <a:t>M[8]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M[6]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92320" name="Group 128"/>
          <p:cNvGraphicFramePr>
            <a:graphicFrameLocks noGrp="1"/>
          </p:cNvGraphicFramePr>
          <p:nvPr/>
        </p:nvGraphicFramePr>
        <p:xfrm>
          <a:off x="1919289" y="3789363"/>
          <a:ext cx="8353425" cy="2925888"/>
        </p:xfrm>
        <a:graphic>
          <a:graphicData uri="http://schemas.openxmlformats.org/drawingml/2006/table">
            <a:tbl>
              <a:tblPr/>
              <a:tblGrid>
                <a:gridCol w="1479550"/>
                <a:gridCol w="1044575"/>
                <a:gridCol w="1477962"/>
                <a:gridCol w="1392238"/>
                <a:gridCol w="1479550"/>
                <a:gridCol w="1479550"/>
              </a:tblGrid>
              <a:tr h="365125">
                <a:tc rowSpan="3">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en-US" altLang="zh-CN" sz="1800" b="1" i="0" u="none" strike="noStrike" cap="none" normalizeH="0" baseline="0" smtClean="0">
                        <a:ln>
                          <a:noFill/>
                        </a:ln>
                        <a:solidFill>
                          <a:schemeClr val="tx1"/>
                        </a:solidFill>
                        <a:effectLst/>
                        <a:latin typeface="Arial" charset="0"/>
                        <a:ea typeface="宋体" pitchFamily="2" charset="-122"/>
                      </a:endParaRPr>
                    </a:p>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Memory block </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en-US" altLang="zh-CN" sz="1800" b="1" i="0" u="none" strike="noStrike" cap="none" normalizeH="0" baseline="0" smtClean="0">
                        <a:ln>
                          <a:noFill/>
                        </a:ln>
                        <a:solidFill>
                          <a:schemeClr val="tx1"/>
                        </a:solidFill>
                        <a:effectLst/>
                        <a:latin typeface="Arial" charset="0"/>
                        <a:ea typeface="宋体" pitchFamily="2" charset="-122"/>
                      </a:endParaRPr>
                    </a:p>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Hit or miss</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Contents after each reference</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65125">
                <a:tc vMerge="1">
                  <a:txBody>
                    <a:bodyPr/>
                    <a:lstStyle/>
                    <a:p>
                      <a:endParaRPr lang="zh-CN" altLang="en-US"/>
                    </a:p>
                  </a:txBody>
                  <a:tcPr/>
                </a:tc>
                <a:tc vMerge="1">
                  <a:txBody>
                    <a:bodyPr/>
                    <a:lstStyle/>
                    <a:p>
                      <a:endParaRPr lang="zh-CN" altLang="en-US"/>
                    </a:p>
                  </a:txBody>
                  <a:tcPr/>
                </a:tc>
                <a:tc gridSpan="4">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Only one set</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65125">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Block 0</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Block 1</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Block 2</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Block 3</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0</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Miss</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rgbClr val="FF3300"/>
                          </a:solidFill>
                          <a:effectLst/>
                          <a:latin typeface="Arial" charset="0"/>
                          <a:ea typeface="宋体" pitchFamily="2" charset="-122"/>
                        </a:rPr>
                        <a:t>M[0]</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8</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Miss</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M[0]</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rgbClr val="FF3300"/>
                          </a:solidFill>
                          <a:effectLst/>
                          <a:latin typeface="Arial" charset="0"/>
                          <a:ea typeface="宋体" pitchFamily="2" charset="-122"/>
                        </a:rPr>
                        <a:t>M[8]</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0</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Hit</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bg1"/>
                          </a:solidFill>
                          <a:effectLst/>
                          <a:latin typeface="Arial" charset="0"/>
                          <a:ea typeface="宋体" pitchFamily="2" charset="-122"/>
                        </a:rPr>
                        <a:t>M[0]</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M[8]</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r>
              <a:tr h="36512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6</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Miss</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M[0]</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M[8]</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rgbClr val="FF3300"/>
                          </a:solidFill>
                          <a:effectLst/>
                          <a:latin typeface="Arial" charset="0"/>
                          <a:ea typeface="宋体" pitchFamily="2" charset="-122"/>
                        </a:rPr>
                        <a:t>M[6]</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8</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Hit</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M[0]</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bg1"/>
                          </a:solidFill>
                          <a:effectLst/>
                          <a:latin typeface="Arial" charset="0"/>
                          <a:ea typeface="宋体" pitchFamily="2" charset="-122"/>
                        </a:rPr>
                        <a:t>M[8]</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M[6]</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tx1"/>
                        </a:solidFill>
                        <a:effectLst/>
                        <a:latin typeface="Arial" charset="0"/>
                        <a:ea typeface="宋体"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r>
            </a:tbl>
          </a:graphicData>
        </a:graphic>
      </p:graphicFrame>
      <p:sp>
        <p:nvSpPr>
          <p:cNvPr id="47219" name="AutoShape 126"/>
          <p:cNvSpPr>
            <a:spLocks noChangeArrowheads="1"/>
          </p:cNvSpPr>
          <p:nvPr/>
        </p:nvSpPr>
        <p:spPr bwMode="auto">
          <a:xfrm>
            <a:off x="1774825" y="3357564"/>
            <a:ext cx="8382000" cy="1152525"/>
          </a:xfrm>
          <a:prstGeom prst="roundRect">
            <a:avLst>
              <a:gd name="adj" fmla="val 12486"/>
            </a:avLst>
          </a:prstGeom>
          <a:noFill/>
          <a:ln w="12700">
            <a:noFill/>
            <a:round/>
            <a:headEnd/>
            <a:tailEnd/>
          </a:ln>
          <a:effectLst/>
        </p:spPr>
        <p:txBody>
          <a:bodyPr lIns="90488" tIns="44450" rIns="90488" bIns="44450"/>
          <a:lstStyle/>
          <a:p>
            <a:pPr marL="342900" indent="-342900" algn="l">
              <a:spcBef>
                <a:spcPct val="20000"/>
              </a:spcBef>
              <a:buSzPct val="100000"/>
            </a:pPr>
            <a:r>
              <a:rPr lang="en-US" altLang="zh-CN" sz="2000" b="1">
                <a:latin typeface="Arial" charset="0"/>
              </a:rPr>
              <a:t>Finally, for the fully associative cache.                </a:t>
            </a:r>
            <a:r>
              <a:rPr lang="en-US" altLang="zh-CN" sz="2000" b="1">
                <a:solidFill>
                  <a:srgbClr val="FF3300"/>
                </a:solidFill>
                <a:latin typeface="Arial" charset="0"/>
              </a:rPr>
              <a:t>3 misses</a:t>
            </a:r>
            <a:r>
              <a:rPr lang="en-US" altLang="zh-CN" sz="2000" b="1">
                <a:latin typeface="Arial" charset="0"/>
              </a:rPr>
              <a:t>	</a:t>
            </a: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a:xfrm>
            <a:off x="4367808" y="-1860"/>
            <a:ext cx="5819786" cy="1127148"/>
          </a:xfrm>
        </p:spPr>
        <p:txBody>
          <a:bodyPr/>
          <a:lstStyle/>
          <a:p>
            <a:pPr eaLnBrk="1" hangingPunct="1">
              <a:defRPr/>
            </a:pPr>
            <a:r>
              <a:rPr lang="en-US" altLang="zh-CN" sz="2400" dirty="0"/>
              <a:t>How much of a reduction in the miss rate is achieved by </a:t>
            </a:r>
            <a:r>
              <a:rPr lang="en-US" altLang="zh-CN" sz="2400" dirty="0" err="1"/>
              <a:t>associativity</a:t>
            </a:r>
            <a:r>
              <a:rPr lang="en-US" altLang="zh-CN" sz="2400" dirty="0"/>
              <a:t>?</a:t>
            </a:r>
          </a:p>
        </p:txBody>
      </p:sp>
      <p:sp>
        <p:nvSpPr>
          <p:cNvPr id="48131" name="AutoShape 3"/>
          <p:cNvSpPr>
            <a:spLocks noGrp="1" noChangeArrowheads="1"/>
          </p:cNvSpPr>
          <p:nvPr>
            <p:ph idx="1"/>
          </p:nvPr>
        </p:nvSpPr>
        <p:spPr>
          <a:xfrm>
            <a:off x="1890713" y="4149726"/>
            <a:ext cx="8597900" cy="1871663"/>
          </a:xfrm>
        </p:spPr>
        <p:txBody>
          <a:bodyPr/>
          <a:lstStyle/>
          <a:p>
            <a:pPr eaLnBrk="1" hangingPunct="1">
              <a:buFontTx/>
              <a:buNone/>
            </a:pPr>
            <a:r>
              <a:rPr lang="en-US" altLang="zh-CN" sz="2000" dirty="0">
                <a:latin typeface="Comic Sans MS" pitchFamily="66" charset="0"/>
              </a:rPr>
              <a:t>	  The data cache miss rates for organization like the </a:t>
            </a:r>
            <a:r>
              <a:rPr lang="en-US" altLang="zh-CN" sz="2000" dirty="0" err="1">
                <a:latin typeface="Comic Sans MS" pitchFamily="66" charset="0"/>
              </a:rPr>
              <a:t>Intrinsuty</a:t>
            </a:r>
            <a:r>
              <a:rPr lang="en-US" altLang="zh-CN" sz="2000" dirty="0">
                <a:latin typeface="Comic Sans MS" pitchFamily="66" charset="0"/>
              </a:rPr>
              <a:t> </a:t>
            </a:r>
            <a:r>
              <a:rPr lang="en-US" altLang="zh-CN" sz="2000" dirty="0" err="1">
                <a:latin typeface="Comic Sans MS" pitchFamily="66" charset="0"/>
              </a:rPr>
              <a:t>FastMATH</a:t>
            </a:r>
            <a:r>
              <a:rPr lang="en-US" altLang="zh-CN" sz="2000" dirty="0">
                <a:latin typeface="Comic Sans MS" pitchFamily="66" charset="0"/>
              </a:rPr>
              <a:t> processor for </a:t>
            </a:r>
            <a:r>
              <a:rPr lang="en-US" altLang="zh-CN" sz="2000" dirty="0" err="1">
                <a:latin typeface="Comic Sans MS" pitchFamily="66" charset="0"/>
              </a:rPr>
              <a:t>SPEC2000</a:t>
            </a:r>
            <a:r>
              <a:rPr lang="en-US" altLang="zh-CN" sz="2000" dirty="0">
                <a:latin typeface="Comic Sans MS" pitchFamily="66" charset="0"/>
              </a:rPr>
              <a:t> benchmarks with </a:t>
            </a:r>
            <a:r>
              <a:rPr lang="en-US" altLang="zh-CN" sz="2000" dirty="0" err="1">
                <a:latin typeface="Comic Sans MS" pitchFamily="66" charset="0"/>
              </a:rPr>
              <a:t>associativity</a:t>
            </a:r>
            <a:r>
              <a:rPr lang="en-US" altLang="zh-CN" sz="2000" dirty="0">
                <a:latin typeface="Comic Sans MS" pitchFamily="66" charset="0"/>
              </a:rPr>
              <a:t> varying form one-way to eight-way .</a:t>
            </a:r>
          </a:p>
          <a:p>
            <a:pPr eaLnBrk="1" hangingPunct="1"/>
            <a:r>
              <a:rPr lang="en-US" altLang="zh-CN" sz="2000" dirty="0">
                <a:latin typeface="Comic Sans MS" pitchFamily="66" charset="0"/>
              </a:rPr>
              <a:t>Data cache organization is </a:t>
            </a:r>
            <a:r>
              <a:rPr lang="en-US" altLang="zh-CN" sz="2000" dirty="0" err="1">
                <a:latin typeface="Comic Sans MS" pitchFamily="66" charset="0"/>
              </a:rPr>
              <a:t>64KB</a:t>
            </a:r>
            <a:r>
              <a:rPr lang="en-US" altLang="zh-CN" sz="2000" dirty="0">
                <a:latin typeface="Comic Sans MS" pitchFamily="66" charset="0"/>
              </a:rPr>
              <a:t> data cache and 16-word block</a:t>
            </a:r>
          </a:p>
        </p:txBody>
      </p:sp>
      <p:graphicFrame>
        <p:nvGraphicFramePr>
          <p:cNvPr id="393241" name="Group 25"/>
          <p:cNvGraphicFramePr>
            <a:graphicFrameLocks noGrp="1"/>
          </p:cNvGraphicFramePr>
          <p:nvPr/>
        </p:nvGraphicFramePr>
        <p:xfrm>
          <a:off x="1992313" y="1397000"/>
          <a:ext cx="8424862" cy="2392364"/>
        </p:xfrm>
        <a:graphic>
          <a:graphicData uri="http://schemas.openxmlformats.org/drawingml/2006/table">
            <a:tbl>
              <a:tblPr/>
              <a:tblGrid>
                <a:gridCol w="4213225"/>
                <a:gridCol w="4211637"/>
              </a:tblGrid>
              <a:tr h="477838">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2400" b="1" i="0" u="none" strike="noStrike" cap="none" normalizeH="0" baseline="0" smtClean="0">
                          <a:ln>
                            <a:noFill/>
                          </a:ln>
                          <a:solidFill>
                            <a:schemeClr val="bg1"/>
                          </a:solidFill>
                          <a:effectLst/>
                          <a:latin typeface="Arial" charset="0"/>
                          <a:ea typeface="宋体" pitchFamily="2" charset="-122"/>
                        </a:rPr>
                        <a:t>Associativity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2C67FC"/>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2400" b="1" i="0" u="none" strike="noStrike" cap="none" normalizeH="0" baseline="0" smtClean="0">
                          <a:ln>
                            <a:noFill/>
                          </a:ln>
                          <a:solidFill>
                            <a:schemeClr val="bg1"/>
                          </a:solidFill>
                          <a:effectLst/>
                          <a:latin typeface="Arial" charset="0"/>
                          <a:ea typeface="宋体" pitchFamily="2" charset="-122"/>
                        </a:rPr>
                        <a:t>Data miss rate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2C67FC"/>
                    </a:solidFill>
                  </a:tcPr>
                </a:tc>
              </a:tr>
              <a:tr h="47942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2400" b="1" i="0" u="none" strike="noStrike" cap="none" normalizeH="0" baseline="0" smtClean="0">
                          <a:ln>
                            <a:noFill/>
                          </a:ln>
                          <a:solidFill>
                            <a:schemeClr val="tx1"/>
                          </a:solidFill>
                          <a:effectLst/>
                          <a:latin typeface="Arial" charset="0"/>
                          <a:ea typeface="宋体" pitchFamily="2" charset="-122"/>
                        </a:rPr>
                        <a:t>10.3%</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77838">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2400" b="1" i="0" u="none" strike="noStrike" cap="none" normalizeH="0" baseline="0" smtClean="0">
                          <a:ln>
                            <a:noFill/>
                          </a:ln>
                          <a:solidFill>
                            <a:schemeClr val="tx1"/>
                          </a:solidFill>
                          <a:effectLst/>
                          <a:latin typeface="Arial" charset="0"/>
                          <a:ea typeface="宋体" pitchFamily="2" charset="-122"/>
                        </a:rPr>
                        <a:t>8.6%</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7942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2400" b="1" i="0" u="none" strike="noStrike" cap="none" normalizeH="0" baseline="0" smtClean="0">
                          <a:ln>
                            <a:noFill/>
                          </a:ln>
                          <a:solidFill>
                            <a:schemeClr val="tx1"/>
                          </a:solidFill>
                          <a:effectLst/>
                          <a:latin typeface="Arial" charset="0"/>
                          <a:ea typeface="宋体" pitchFamily="2" charset="-122"/>
                        </a:rPr>
                        <a:t>8.3%</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77838">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2400" b="1" i="0" u="none" strike="noStrike" cap="none" normalizeH="0" baseline="0" smtClean="0">
                          <a:ln>
                            <a:noFill/>
                          </a:ln>
                          <a:solidFill>
                            <a:schemeClr val="tx1"/>
                          </a:solidFill>
                          <a:effectLst/>
                          <a:latin typeface="Arial" charset="0"/>
                          <a:ea typeface="宋体" pitchFamily="2" charset="-122"/>
                        </a:rPr>
                        <a:t>8.1%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Tree>
  </p:cSld>
  <p:clrMapOvr>
    <a:masterClrMapping/>
  </p:clrMapOvr>
  <p:transition spd="med">
    <p:random/>
    <p:sndAc>
      <p:stSnd>
        <p:snd r:embed="rId2" name="chimes.wav"/>
      </p:stSnd>
    </p:sndAc>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4452926" y="214290"/>
            <a:ext cx="5962662" cy="911248"/>
          </a:xfrm>
        </p:spPr>
        <p:txBody>
          <a:bodyPr/>
          <a:lstStyle/>
          <a:p>
            <a:pPr eaLnBrk="1" hangingPunct="1">
              <a:defRPr/>
            </a:pPr>
            <a:r>
              <a:rPr lang="en-US" altLang="zh-CN" sz="3400" dirty="0"/>
              <a:t>Locating a block in the set-associative cache</a:t>
            </a:r>
          </a:p>
        </p:txBody>
      </p:sp>
      <p:sp>
        <p:nvSpPr>
          <p:cNvPr id="49155" name="AutoShape 3"/>
          <p:cNvSpPr>
            <a:spLocks noGrp="1" noChangeArrowheads="1"/>
          </p:cNvSpPr>
          <p:nvPr>
            <p:ph idx="1"/>
          </p:nvPr>
        </p:nvSpPr>
        <p:spPr>
          <a:xfrm>
            <a:off x="8040688" y="1412875"/>
            <a:ext cx="2519362" cy="5238750"/>
          </a:xfrm>
        </p:spPr>
        <p:txBody>
          <a:bodyPr/>
          <a:lstStyle/>
          <a:p>
            <a:pPr eaLnBrk="1" hangingPunct="1"/>
            <a:r>
              <a:rPr lang="en-US" altLang="zh-CN" sz="2200">
                <a:latin typeface="Comic Sans MS" pitchFamily="66" charset="0"/>
              </a:rPr>
              <a:t>The implementation of a four-way set-associative cache requires four comparators and a 4-to-1 multiplexor.</a:t>
            </a:r>
          </a:p>
        </p:txBody>
      </p:sp>
      <p:pic>
        <p:nvPicPr>
          <p:cNvPr id="49156" name="Picture 4"/>
          <p:cNvPicPr>
            <a:picLocks noChangeArrowheads="1"/>
          </p:cNvPicPr>
          <p:nvPr/>
        </p:nvPicPr>
        <p:blipFill>
          <a:blip r:embed="rId3"/>
          <a:srcRect/>
          <a:stretch>
            <a:fillRect/>
          </a:stretch>
        </p:blipFill>
        <p:spPr bwMode="auto">
          <a:xfrm>
            <a:off x="1881159" y="1142984"/>
            <a:ext cx="6119813" cy="5186362"/>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pPr eaLnBrk="1" hangingPunct="1">
              <a:defRPr/>
            </a:pPr>
            <a:r>
              <a:rPr lang="en-US" altLang="zh-CN" sz="3400" dirty="0"/>
              <a:t>Size of tags versus set associativity</a:t>
            </a:r>
          </a:p>
        </p:txBody>
      </p:sp>
      <p:sp>
        <p:nvSpPr>
          <p:cNvPr id="50179" name="AutoShape 3"/>
          <p:cNvSpPr>
            <a:spLocks noGrp="1" noChangeArrowheads="1"/>
          </p:cNvSpPr>
          <p:nvPr>
            <p:ph idx="1"/>
          </p:nvPr>
        </p:nvSpPr>
        <p:spPr>
          <a:xfrm>
            <a:off x="1415480" y="1207736"/>
            <a:ext cx="8736013" cy="5884863"/>
          </a:xfrm>
        </p:spPr>
        <p:txBody>
          <a:bodyPr/>
          <a:lstStyle/>
          <a:p>
            <a:pPr eaLnBrk="1" hangingPunct="1">
              <a:buFontTx/>
              <a:buNone/>
            </a:pPr>
            <a:r>
              <a:rPr lang="en-US" altLang="zh-CN" sz="2000" dirty="0">
                <a:solidFill>
                  <a:srgbClr val="FF3300"/>
                </a:solidFill>
              </a:rPr>
              <a:t>Assume </a:t>
            </a:r>
          </a:p>
          <a:p>
            <a:pPr lvl="1" eaLnBrk="1" hangingPunct="1">
              <a:buFontTx/>
              <a:buNone/>
            </a:pPr>
            <a:r>
              <a:rPr lang="en-US" altLang="zh-CN" sz="1800" dirty="0">
                <a:latin typeface="Comic Sans MS" pitchFamily="66" charset="0"/>
              </a:rPr>
              <a:t>Cache size is </a:t>
            </a:r>
            <a:r>
              <a:rPr lang="en-US" altLang="zh-CN" sz="1800" dirty="0" err="1">
                <a:latin typeface="Comic Sans MS" pitchFamily="66" charset="0"/>
              </a:rPr>
              <a:t>4K</a:t>
            </a:r>
            <a:r>
              <a:rPr lang="en-US" altLang="zh-CN" sz="1800" dirty="0">
                <a:latin typeface="Comic Sans MS" pitchFamily="66" charset="0"/>
              </a:rPr>
              <a:t> Block </a:t>
            </a:r>
          </a:p>
          <a:p>
            <a:pPr lvl="1" eaLnBrk="1" hangingPunct="1">
              <a:buFontTx/>
              <a:buNone/>
            </a:pPr>
            <a:r>
              <a:rPr lang="en-US" altLang="zh-CN" sz="1800" dirty="0">
                <a:latin typeface="Comic Sans MS" pitchFamily="66" charset="0"/>
              </a:rPr>
              <a:t>Block size is 4 words</a:t>
            </a:r>
          </a:p>
          <a:p>
            <a:pPr lvl="1" eaLnBrk="1" hangingPunct="1">
              <a:buFontTx/>
              <a:buNone/>
            </a:pPr>
            <a:r>
              <a:rPr lang="en-US" altLang="zh-CN" sz="1800" dirty="0">
                <a:latin typeface="Comic Sans MS" pitchFamily="66" charset="0"/>
              </a:rPr>
              <a:t>Physical address is </a:t>
            </a:r>
            <a:r>
              <a:rPr lang="en-US" altLang="zh-CN" sz="1800" dirty="0" err="1">
                <a:latin typeface="Comic Sans MS" pitchFamily="66" charset="0"/>
              </a:rPr>
              <a:t>32bits</a:t>
            </a:r>
            <a:endParaRPr lang="en-US" altLang="zh-CN" sz="1800" dirty="0">
              <a:latin typeface="Comic Sans MS" pitchFamily="66" charset="0"/>
            </a:endParaRPr>
          </a:p>
          <a:p>
            <a:pPr eaLnBrk="1" hangingPunct="1">
              <a:buFontTx/>
              <a:buNone/>
            </a:pPr>
            <a:r>
              <a:rPr lang="en-US" altLang="zh-CN" sz="2000" dirty="0">
                <a:solidFill>
                  <a:srgbClr val="FF3300"/>
                </a:solidFill>
                <a:latin typeface="Comic Sans MS" pitchFamily="66" charset="0"/>
              </a:rPr>
              <a:t>Question</a:t>
            </a:r>
          </a:p>
          <a:p>
            <a:pPr eaLnBrk="1" hangingPunct="1">
              <a:buFontTx/>
              <a:buNone/>
            </a:pPr>
            <a:r>
              <a:rPr lang="en-US" altLang="zh-CN" sz="1800" dirty="0">
                <a:latin typeface="Comic Sans MS" pitchFamily="66" charset="0"/>
              </a:rPr>
              <a:t>	Find the total number of set and total number of tag bits for variety </a:t>
            </a:r>
            <a:r>
              <a:rPr lang="en-US" altLang="zh-CN" sz="1800" dirty="0" err="1">
                <a:latin typeface="Comic Sans MS" pitchFamily="66" charset="0"/>
              </a:rPr>
              <a:t>associativity</a:t>
            </a:r>
            <a:endParaRPr lang="en-US" altLang="zh-CN" sz="1800" dirty="0">
              <a:latin typeface="Comic Sans MS" pitchFamily="66" charset="0"/>
            </a:endParaRPr>
          </a:p>
          <a:p>
            <a:pPr eaLnBrk="1" hangingPunct="1">
              <a:buFontTx/>
              <a:buNone/>
            </a:pPr>
            <a:r>
              <a:rPr lang="en-US" altLang="zh-CN" sz="2000" dirty="0">
                <a:solidFill>
                  <a:srgbClr val="FF3300"/>
                </a:solidFill>
                <a:latin typeface="Comic Sans MS" pitchFamily="66" charset="0"/>
              </a:rPr>
              <a:t>Answer</a:t>
            </a:r>
          </a:p>
          <a:p>
            <a:pPr eaLnBrk="1" hangingPunct="1">
              <a:buFontTx/>
              <a:buNone/>
            </a:pPr>
            <a:r>
              <a:rPr lang="en-US" altLang="zh-CN" sz="2000" dirty="0">
                <a:latin typeface="Comic Sans MS" pitchFamily="66" charset="0"/>
              </a:rPr>
              <a:t>	</a:t>
            </a:r>
            <a:r>
              <a:rPr lang="en-US" altLang="zh-CN" sz="1800" dirty="0">
                <a:latin typeface="Comic Sans MS" pitchFamily="66" charset="0"/>
              </a:rPr>
              <a:t>Offset size (Byte) = 16= 2</a:t>
            </a:r>
            <a:r>
              <a:rPr lang="en-US" altLang="zh-CN" sz="1800" baseline="30000" dirty="0">
                <a:latin typeface="Comic Sans MS" pitchFamily="66" charset="0"/>
              </a:rPr>
              <a:t>4 </a:t>
            </a:r>
            <a:r>
              <a:rPr lang="en-US" altLang="zh-CN" sz="1800" dirty="0">
                <a:latin typeface="Comic Sans MS" pitchFamily="66" charset="0"/>
              </a:rPr>
              <a:t>  		</a:t>
            </a:r>
            <a:r>
              <a:rPr lang="en-US" altLang="zh-CN" sz="1800" dirty="0">
                <a:solidFill>
                  <a:srgbClr val="FF3300"/>
                </a:solidFill>
                <a:latin typeface="Comic Sans MS" pitchFamily="66" charset="0"/>
              </a:rPr>
              <a:t>4 bits for block offset</a:t>
            </a:r>
          </a:p>
          <a:p>
            <a:pPr eaLnBrk="1" hangingPunct="1">
              <a:buFontTx/>
              <a:buNone/>
            </a:pPr>
            <a:r>
              <a:rPr lang="en-US" altLang="zh-CN" sz="1800" dirty="0">
                <a:latin typeface="Comic Sans MS" pitchFamily="66" charset="0"/>
              </a:rPr>
              <a:t>   Number of memory block = 2</a:t>
            </a:r>
            <a:r>
              <a:rPr lang="en-US" altLang="zh-CN" sz="1800" baseline="30000" dirty="0">
                <a:latin typeface="Comic Sans MS" pitchFamily="66" charset="0"/>
              </a:rPr>
              <a:t>32</a:t>
            </a:r>
            <a:r>
              <a:rPr lang="en-US" altLang="zh-CN" sz="1800" dirty="0">
                <a:latin typeface="Comic Sans MS" pitchFamily="66" charset="0"/>
              </a:rPr>
              <a:t>÷2</a:t>
            </a:r>
            <a:r>
              <a:rPr lang="en-US" altLang="zh-CN" sz="1800" baseline="30000" dirty="0">
                <a:latin typeface="Comic Sans MS" pitchFamily="66" charset="0"/>
              </a:rPr>
              <a:t>4</a:t>
            </a:r>
            <a:r>
              <a:rPr lang="en-US" altLang="zh-CN" sz="1800" dirty="0">
                <a:latin typeface="Comic Sans MS" pitchFamily="66" charset="0"/>
              </a:rPr>
              <a:t>=2</a:t>
            </a:r>
            <a:r>
              <a:rPr lang="en-US" altLang="zh-CN" sz="1800" baseline="30000" dirty="0">
                <a:latin typeface="Comic Sans MS" pitchFamily="66" charset="0"/>
              </a:rPr>
              <a:t>28	</a:t>
            </a:r>
            <a:r>
              <a:rPr lang="en-US" altLang="zh-CN" sz="1400" dirty="0">
                <a:solidFill>
                  <a:srgbClr val="FF3300"/>
                </a:solidFill>
                <a:latin typeface="Comic Sans MS" pitchFamily="66" charset="0"/>
              </a:rPr>
              <a:t>28 bits</a:t>
            </a:r>
            <a:r>
              <a:rPr lang="en-US" altLang="zh-CN" sz="1800" dirty="0">
                <a:solidFill>
                  <a:srgbClr val="FF3300"/>
                </a:solidFill>
                <a:latin typeface="Comic Sans MS" pitchFamily="66" charset="0"/>
              </a:rPr>
              <a:t> </a:t>
            </a:r>
            <a:r>
              <a:rPr lang="en-US" altLang="zh-CN" sz="1400" dirty="0">
                <a:solidFill>
                  <a:srgbClr val="FF3300"/>
                </a:solidFill>
                <a:latin typeface="Comic Sans MS" pitchFamily="66" charset="0"/>
              </a:rPr>
              <a:t>for Block address</a:t>
            </a:r>
            <a:endParaRPr lang="en-US" altLang="zh-CN" sz="1400" baseline="30000" dirty="0">
              <a:latin typeface="Comic Sans MS" pitchFamily="66" charset="0"/>
            </a:endParaRPr>
          </a:p>
          <a:p>
            <a:pPr eaLnBrk="1" hangingPunct="1">
              <a:buFontTx/>
              <a:buNone/>
            </a:pPr>
            <a:r>
              <a:rPr lang="en-US" altLang="zh-CN" sz="2000" dirty="0">
                <a:latin typeface="Comic Sans MS" pitchFamily="66" charset="0"/>
              </a:rPr>
              <a:t> 	</a:t>
            </a:r>
            <a:r>
              <a:rPr lang="en-US" altLang="zh-CN" sz="1800" dirty="0">
                <a:latin typeface="Comic Sans MS" pitchFamily="66" charset="0"/>
              </a:rPr>
              <a:t>Number of cache block = 2</a:t>
            </a:r>
            <a:r>
              <a:rPr lang="en-US" altLang="zh-CN" sz="1800" baseline="30000" dirty="0">
                <a:latin typeface="Comic Sans MS" pitchFamily="66" charset="0"/>
              </a:rPr>
              <a:t>12</a:t>
            </a:r>
            <a:r>
              <a:rPr lang="en-US" altLang="zh-CN" sz="1800" dirty="0">
                <a:latin typeface="Comic Sans MS" pitchFamily="66" charset="0"/>
              </a:rPr>
              <a:t> 	</a:t>
            </a:r>
            <a:r>
              <a:rPr lang="en-US" altLang="zh-CN" sz="1800" baseline="30000" dirty="0">
                <a:latin typeface="Comic Sans MS" pitchFamily="66" charset="0"/>
              </a:rPr>
              <a:t>	</a:t>
            </a:r>
            <a:r>
              <a:rPr lang="en-US" altLang="zh-CN" sz="1400" dirty="0">
                <a:solidFill>
                  <a:srgbClr val="FF3300"/>
                </a:solidFill>
                <a:latin typeface="Comic Sans MS" pitchFamily="66" charset="0"/>
              </a:rPr>
              <a:t>12 bits</a:t>
            </a:r>
            <a:r>
              <a:rPr lang="en-US" altLang="zh-CN" sz="1800" dirty="0">
                <a:solidFill>
                  <a:srgbClr val="FF3300"/>
                </a:solidFill>
                <a:latin typeface="Comic Sans MS" pitchFamily="66" charset="0"/>
              </a:rPr>
              <a:t> </a:t>
            </a:r>
            <a:r>
              <a:rPr lang="en-US" altLang="zh-CN" sz="1400" dirty="0">
                <a:solidFill>
                  <a:srgbClr val="FF3300"/>
                </a:solidFill>
                <a:latin typeface="Comic Sans MS" pitchFamily="66" charset="0"/>
              </a:rPr>
              <a:t>for Block address</a:t>
            </a:r>
            <a:endParaRPr lang="en-US" altLang="zh-CN" sz="2000" dirty="0">
              <a:latin typeface="Comic Sans MS" pitchFamily="66" charset="0"/>
            </a:endParaRPr>
          </a:p>
          <a:p>
            <a:pPr eaLnBrk="1" hangingPunct="1">
              <a:buFontTx/>
              <a:buNone/>
            </a:pPr>
            <a:r>
              <a:rPr lang="en-US" altLang="zh-CN" sz="1800" dirty="0">
                <a:solidFill>
                  <a:srgbClr val="FF3300"/>
                </a:solidFill>
                <a:latin typeface="Comic Sans MS" pitchFamily="66" charset="0"/>
              </a:rPr>
              <a:t>For direct-mapped</a:t>
            </a:r>
          </a:p>
          <a:p>
            <a:pPr eaLnBrk="1" hangingPunct="1">
              <a:buFontTx/>
              <a:buNone/>
            </a:pPr>
            <a:r>
              <a:rPr lang="en-US" altLang="zh-CN" sz="1800" dirty="0">
                <a:latin typeface="Comic Sans MS" pitchFamily="66" charset="0"/>
              </a:rPr>
              <a:t>	Bits of index = 12 bits</a:t>
            </a:r>
          </a:p>
          <a:p>
            <a:pPr eaLnBrk="1" hangingPunct="1">
              <a:buFontTx/>
              <a:buNone/>
            </a:pPr>
            <a:r>
              <a:rPr lang="en-US" altLang="zh-CN" sz="1800" dirty="0">
                <a:latin typeface="Comic Sans MS" pitchFamily="66" charset="0"/>
              </a:rPr>
              <a:t>	bits of Tag   = (28-12) ×</a:t>
            </a:r>
            <a:r>
              <a:rPr lang="en-US" altLang="zh-CN" sz="1800" dirty="0" err="1">
                <a:latin typeface="Comic Sans MS" pitchFamily="66" charset="0"/>
              </a:rPr>
              <a:t>4K</a:t>
            </a:r>
            <a:r>
              <a:rPr lang="en-US" altLang="zh-CN" sz="1800" dirty="0">
                <a:latin typeface="Comic Sans MS" pitchFamily="66" charset="0"/>
              </a:rPr>
              <a:t>=</a:t>
            </a:r>
            <a:r>
              <a:rPr lang="en-US" altLang="zh-CN" sz="1800" dirty="0" err="1">
                <a:latin typeface="Comic Sans MS" pitchFamily="66" charset="0"/>
              </a:rPr>
              <a:t>16×4K</a:t>
            </a:r>
            <a:r>
              <a:rPr lang="en-US" altLang="zh-CN" sz="1800" dirty="0">
                <a:latin typeface="Comic Sans MS" pitchFamily="66" charset="0"/>
              </a:rPr>
              <a:t>=64 Kbits </a:t>
            </a: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pPr eaLnBrk="1" hangingPunct="1">
              <a:defRPr/>
            </a:pPr>
            <a:endParaRPr lang="zh-CN" altLang="zh-CN"/>
          </a:p>
        </p:txBody>
      </p:sp>
      <p:sp>
        <p:nvSpPr>
          <p:cNvPr id="51203" name="AutoShape 3"/>
          <p:cNvSpPr>
            <a:spLocks noGrp="1" noChangeArrowheads="1"/>
          </p:cNvSpPr>
          <p:nvPr>
            <p:ph idx="1"/>
          </p:nvPr>
        </p:nvSpPr>
        <p:spPr>
          <a:xfrm>
            <a:off x="1809720" y="1"/>
            <a:ext cx="8382000" cy="4857760"/>
          </a:xfrm>
          <a:solidFill>
            <a:srgbClr val="FFEDED"/>
          </a:solidFill>
        </p:spPr>
        <p:txBody>
          <a:bodyPr/>
          <a:lstStyle/>
          <a:p>
            <a:pPr eaLnBrk="1" hangingPunct="1">
              <a:lnSpc>
                <a:spcPct val="90000"/>
              </a:lnSpc>
              <a:buFontTx/>
              <a:buNone/>
            </a:pPr>
            <a:r>
              <a:rPr lang="en-US" altLang="zh-CN" sz="2000" dirty="0">
                <a:solidFill>
                  <a:srgbClr val="FF3300"/>
                </a:solidFill>
                <a:latin typeface="Comic Sans MS" pitchFamily="66" charset="0"/>
              </a:rPr>
              <a:t>For two-way associative</a:t>
            </a:r>
          </a:p>
          <a:p>
            <a:pPr eaLnBrk="1" hangingPunct="1">
              <a:lnSpc>
                <a:spcPct val="90000"/>
              </a:lnSpc>
              <a:buFontTx/>
              <a:buNone/>
            </a:pPr>
            <a:r>
              <a:rPr lang="en-US" altLang="zh-CN" sz="2000" dirty="0">
                <a:solidFill>
                  <a:srgbClr val="FF3300"/>
                </a:solidFill>
                <a:latin typeface="Comic Sans MS" pitchFamily="66" charset="0"/>
              </a:rPr>
              <a:t>	 </a:t>
            </a:r>
            <a:r>
              <a:rPr lang="en-US" altLang="zh-CN" sz="2000" dirty="0">
                <a:latin typeface="Comic Sans MS" pitchFamily="66" charset="0"/>
              </a:rPr>
              <a:t>Number of cache set = 2</a:t>
            </a:r>
            <a:r>
              <a:rPr lang="en-US" altLang="zh-CN" sz="2000" baseline="30000" dirty="0">
                <a:latin typeface="Comic Sans MS" pitchFamily="66" charset="0"/>
              </a:rPr>
              <a:t>12</a:t>
            </a:r>
            <a:r>
              <a:rPr lang="en-US" altLang="zh-CN" sz="2000" dirty="0">
                <a:latin typeface="Comic Sans MS" pitchFamily="66" charset="0"/>
              </a:rPr>
              <a:t> ÷ 2= 2</a:t>
            </a:r>
            <a:r>
              <a:rPr lang="en-US" altLang="zh-CN" sz="2000" baseline="30000" dirty="0">
                <a:latin typeface="Comic Sans MS" pitchFamily="66" charset="0"/>
              </a:rPr>
              <a:t>11</a:t>
            </a:r>
            <a:endParaRPr lang="en-US" altLang="zh-CN" sz="2000" dirty="0">
              <a:solidFill>
                <a:srgbClr val="FF3300"/>
              </a:solidFill>
              <a:latin typeface="Comic Sans MS" pitchFamily="66" charset="0"/>
            </a:endParaRPr>
          </a:p>
          <a:p>
            <a:pPr eaLnBrk="1" hangingPunct="1">
              <a:lnSpc>
                <a:spcPct val="90000"/>
              </a:lnSpc>
              <a:buFontTx/>
              <a:buNone/>
            </a:pPr>
            <a:r>
              <a:rPr lang="en-US" altLang="zh-CN" sz="2000" dirty="0">
                <a:solidFill>
                  <a:srgbClr val="FF3300"/>
                </a:solidFill>
                <a:latin typeface="Comic Sans MS" pitchFamily="66" charset="0"/>
              </a:rPr>
              <a:t>	 </a:t>
            </a:r>
            <a:r>
              <a:rPr lang="en-US" altLang="zh-CN" sz="2000" dirty="0">
                <a:latin typeface="Comic Sans MS" pitchFamily="66" charset="0"/>
              </a:rPr>
              <a:t>Bits of index = 12-1=11 bits</a:t>
            </a:r>
          </a:p>
          <a:p>
            <a:pPr eaLnBrk="1" hangingPunct="1">
              <a:lnSpc>
                <a:spcPct val="90000"/>
              </a:lnSpc>
              <a:buFontTx/>
              <a:buNone/>
            </a:pPr>
            <a:r>
              <a:rPr lang="en-US" altLang="zh-CN" sz="2000" dirty="0">
                <a:latin typeface="Comic Sans MS" pitchFamily="66" charset="0"/>
              </a:rPr>
              <a:t>	 Bits of Tag   = (28-11) ×</a:t>
            </a:r>
            <a:r>
              <a:rPr lang="en-US" altLang="zh-CN" sz="2000" dirty="0" err="1">
                <a:latin typeface="Comic Sans MS" pitchFamily="66" charset="0"/>
              </a:rPr>
              <a:t>2×2K</a:t>
            </a:r>
            <a:r>
              <a:rPr lang="en-US" altLang="zh-CN" sz="2000" dirty="0">
                <a:latin typeface="Comic Sans MS" pitchFamily="66" charset="0"/>
              </a:rPr>
              <a:t> = </a:t>
            </a:r>
            <a:r>
              <a:rPr lang="en-US" altLang="zh-CN" sz="2000" dirty="0" err="1">
                <a:latin typeface="Comic Sans MS" pitchFamily="66" charset="0"/>
              </a:rPr>
              <a:t>17×2×2K</a:t>
            </a:r>
            <a:r>
              <a:rPr lang="en-US" altLang="zh-CN" sz="2000" dirty="0">
                <a:latin typeface="Comic Sans MS" pitchFamily="66" charset="0"/>
              </a:rPr>
              <a:t>=68 Kbits </a:t>
            </a:r>
            <a:endParaRPr lang="en-US" altLang="zh-CN" sz="2000" dirty="0">
              <a:solidFill>
                <a:srgbClr val="FF3300"/>
              </a:solidFill>
              <a:latin typeface="Comic Sans MS" pitchFamily="66" charset="0"/>
            </a:endParaRPr>
          </a:p>
          <a:p>
            <a:pPr eaLnBrk="1" hangingPunct="1">
              <a:lnSpc>
                <a:spcPct val="90000"/>
              </a:lnSpc>
              <a:buFontTx/>
              <a:buNone/>
            </a:pPr>
            <a:endParaRPr lang="en-US" altLang="zh-CN" sz="2000" dirty="0">
              <a:solidFill>
                <a:srgbClr val="FF3300"/>
              </a:solidFill>
              <a:latin typeface="Comic Sans MS" pitchFamily="66" charset="0"/>
            </a:endParaRPr>
          </a:p>
          <a:p>
            <a:pPr eaLnBrk="1" hangingPunct="1">
              <a:lnSpc>
                <a:spcPct val="90000"/>
              </a:lnSpc>
              <a:buFontTx/>
              <a:buNone/>
            </a:pPr>
            <a:r>
              <a:rPr lang="en-US" altLang="zh-CN" sz="2000" dirty="0">
                <a:solidFill>
                  <a:srgbClr val="FF3300"/>
                </a:solidFill>
                <a:latin typeface="Comic Sans MS" pitchFamily="66" charset="0"/>
              </a:rPr>
              <a:t>For four-way associative</a:t>
            </a:r>
          </a:p>
          <a:p>
            <a:pPr eaLnBrk="1" hangingPunct="1">
              <a:lnSpc>
                <a:spcPct val="90000"/>
              </a:lnSpc>
              <a:buFontTx/>
              <a:buNone/>
            </a:pPr>
            <a:r>
              <a:rPr lang="en-US" altLang="zh-CN" sz="2000" dirty="0">
                <a:solidFill>
                  <a:srgbClr val="FF3300"/>
                </a:solidFill>
                <a:latin typeface="Comic Sans MS" pitchFamily="66" charset="0"/>
              </a:rPr>
              <a:t>	 </a:t>
            </a:r>
            <a:r>
              <a:rPr lang="en-US" altLang="zh-CN" sz="2000" dirty="0">
                <a:latin typeface="Comic Sans MS" pitchFamily="66" charset="0"/>
              </a:rPr>
              <a:t>Number of cache set = 2</a:t>
            </a:r>
            <a:r>
              <a:rPr lang="en-US" altLang="zh-CN" sz="2000" baseline="30000" dirty="0">
                <a:latin typeface="Comic Sans MS" pitchFamily="66" charset="0"/>
              </a:rPr>
              <a:t>12</a:t>
            </a:r>
            <a:r>
              <a:rPr lang="en-US" altLang="zh-CN" sz="2000" dirty="0">
                <a:latin typeface="Comic Sans MS" pitchFamily="66" charset="0"/>
              </a:rPr>
              <a:t> ÷ 4= 2</a:t>
            </a:r>
            <a:r>
              <a:rPr lang="en-US" altLang="zh-CN" sz="2000" baseline="30000" dirty="0">
                <a:latin typeface="Comic Sans MS" pitchFamily="66" charset="0"/>
              </a:rPr>
              <a:t>10</a:t>
            </a:r>
            <a:endParaRPr lang="en-US" altLang="zh-CN" sz="2000" dirty="0">
              <a:solidFill>
                <a:srgbClr val="FF3300"/>
              </a:solidFill>
              <a:latin typeface="Comic Sans MS" pitchFamily="66" charset="0"/>
            </a:endParaRPr>
          </a:p>
          <a:p>
            <a:pPr eaLnBrk="1" hangingPunct="1">
              <a:lnSpc>
                <a:spcPct val="90000"/>
              </a:lnSpc>
              <a:buFontTx/>
              <a:buNone/>
            </a:pPr>
            <a:r>
              <a:rPr lang="en-US" altLang="zh-CN" sz="2000" dirty="0">
                <a:solidFill>
                  <a:srgbClr val="FF3300"/>
                </a:solidFill>
                <a:latin typeface="Comic Sans MS" pitchFamily="66" charset="0"/>
              </a:rPr>
              <a:t>	 </a:t>
            </a:r>
            <a:r>
              <a:rPr lang="en-US" altLang="zh-CN" sz="2000" dirty="0">
                <a:latin typeface="Comic Sans MS" pitchFamily="66" charset="0"/>
              </a:rPr>
              <a:t>Bits of index = 12-2=10 bits</a:t>
            </a:r>
          </a:p>
          <a:p>
            <a:pPr eaLnBrk="1" hangingPunct="1">
              <a:lnSpc>
                <a:spcPct val="90000"/>
              </a:lnSpc>
              <a:buFontTx/>
              <a:buNone/>
            </a:pPr>
            <a:r>
              <a:rPr lang="en-US" altLang="zh-CN" sz="2000" dirty="0">
                <a:latin typeface="Comic Sans MS" pitchFamily="66" charset="0"/>
              </a:rPr>
              <a:t>	 Bits of Tag   = (28-10) ×</a:t>
            </a:r>
            <a:r>
              <a:rPr lang="en-US" altLang="zh-CN" sz="2000" dirty="0" err="1">
                <a:latin typeface="Comic Sans MS" pitchFamily="66" charset="0"/>
              </a:rPr>
              <a:t>4×1K</a:t>
            </a:r>
            <a:r>
              <a:rPr lang="en-US" altLang="zh-CN" sz="2000" dirty="0">
                <a:latin typeface="Comic Sans MS" pitchFamily="66" charset="0"/>
              </a:rPr>
              <a:t> = </a:t>
            </a:r>
            <a:r>
              <a:rPr lang="en-US" altLang="zh-CN" sz="2000" dirty="0" err="1">
                <a:latin typeface="Comic Sans MS" pitchFamily="66" charset="0"/>
              </a:rPr>
              <a:t>18×4×1K</a:t>
            </a:r>
            <a:r>
              <a:rPr lang="en-US" altLang="zh-CN" sz="2000" dirty="0">
                <a:latin typeface="Comic Sans MS" pitchFamily="66" charset="0"/>
              </a:rPr>
              <a:t>=72 Kbits </a:t>
            </a:r>
          </a:p>
          <a:p>
            <a:pPr eaLnBrk="1" hangingPunct="1">
              <a:lnSpc>
                <a:spcPct val="90000"/>
              </a:lnSpc>
              <a:buFontTx/>
              <a:buNone/>
            </a:pPr>
            <a:endParaRPr lang="en-US" altLang="zh-CN" sz="2000" dirty="0">
              <a:latin typeface="Comic Sans MS" pitchFamily="66" charset="0"/>
            </a:endParaRPr>
          </a:p>
          <a:p>
            <a:pPr eaLnBrk="1" hangingPunct="1">
              <a:lnSpc>
                <a:spcPct val="90000"/>
              </a:lnSpc>
              <a:buFontTx/>
              <a:buNone/>
            </a:pPr>
            <a:r>
              <a:rPr lang="en-US" altLang="zh-CN" sz="2000" dirty="0">
                <a:solidFill>
                  <a:srgbClr val="FF3300"/>
                </a:solidFill>
                <a:latin typeface="Comic Sans MS" pitchFamily="66" charset="0"/>
              </a:rPr>
              <a:t>For full associative</a:t>
            </a:r>
          </a:p>
          <a:p>
            <a:pPr eaLnBrk="1" hangingPunct="1">
              <a:lnSpc>
                <a:spcPct val="90000"/>
              </a:lnSpc>
              <a:buFontTx/>
              <a:buNone/>
            </a:pPr>
            <a:r>
              <a:rPr lang="en-US" altLang="zh-CN" sz="2000" dirty="0">
                <a:solidFill>
                  <a:srgbClr val="FF3300"/>
                </a:solidFill>
                <a:latin typeface="Comic Sans MS" pitchFamily="66" charset="0"/>
              </a:rPr>
              <a:t>	 </a:t>
            </a:r>
            <a:r>
              <a:rPr lang="en-US" altLang="zh-CN" sz="2000" dirty="0">
                <a:latin typeface="Comic Sans MS" pitchFamily="66" charset="0"/>
              </a:rPr>
              <a:t>Number of cache set = 2</a:t>
            </a:r>
            <a:r>
              <a:rPr lang="en-US" altLang="zh-CN" sz="2000" baseline="30000" dirty="0">
                <a:latin typeface="Comic Sans MS" pitchFamily="66" charset="0"/>
              </a:rPr>
              <a:t>12</a:t>
            </a:r>
            <a:r>
              <a:rPr lang="en-US" altLang="zh-CN" sz="2000" dirty="0">
                <a:latin typeface="Comic Sans MS" pitchFamily="66" charset="0"/>
              </a:rPr>
              <a:t> ÷ 2</a:t>
            </a:r>
            <a:r>
              <a:rPr lang="en-US" altLang="zh-CN" sz="2000" baseline="30000" dirty="0">
                <a:latin typeface="Comic Sans MS" pitchFamily="66" charset="0"/>
              </a:rPr>
              <a:t>12</a:t>
            </a:r>
            <a:r>
              <a:rPr lang="en-US" altLang="zh-CN" sz="2000" dirty="0">
                <a:latin typeface="Comic Sans MS" pitchFamily="66" charset="0"/>
              </a:rPr>
              <a:t> = 2</a:t>
            </a:r>
            <a:r>
              <a:rPr lang="en-US" altLang="zh-CN" sz="2000" baseline="30000" dirty="0">
                <a:latin typeface="Comic Sans MS" pitchFamily="66" charset="0"/>
              </a:rPr>
              <a:t>0</a:t>
            </a:r>
            <a:endParaRPr lang="en-US" altLang="zh-CN" sz="2000" dirty="0">
              <a:solidFill>
                <a:srgbClr val="FF3300"/>
              </a:solidFill>
              <a:latin typeface="Comic Sans MS" pitchFamily="66" charset="0"/>
            </a:endParaRPr>
          </a:p>
          <a:p>
            <a:pPr eaLnBrk="1" hangingPunct="1">
              <a:lnSpc>
                <a:spcPct val="90000"/>
              </a:lnSpc>
              <a:buFontTx/>
              <a:buNone/>
            </a:pPr>
            <a:r>
              <a:rPr lang="en-US" altLang="zh-CN" sz="2000" dirty="0">
                <a:solidFill>
                  <a:srgbClr val="FF3300"/>
                </a:solidFill>
                <a:latin typeface="Comic Sans MS" pitchFamily="66" charset="0"/>
              </a:rPr>
              <a:t>	 </a:t>
            </a:r>
            <a:r>
              <a:rPr lang="en-US" altLang="zh-CN" sz="2000" dirty="0">
                <a:latin typeface="Comic Sans MS" pitchFamily="66" charset="0"/>
              </a:rPr>
              <a:t>Bits of index = 12-12=0 bits</a:t>
            </a:r>
          </a:p>
          <a:p>
            <a:pPr eaLnBrk="1" hangingPunct="1">
              <a:lnSpc>
                <a:spcPct val="90000"/>
              </a:lnSpc>
              <a:buFontTx/>
              <a:buNone/>
            </a:pPr>
            <a:r>
              <a:rPr lang="en-US" altLang="zh-CN" sz="2000" dirty="0">
                <a:latin typeface="Comic Sans MS" pitchFamily="66" charset="0"/>
              </a:rPr>
              <a:t>	 Bits of Tag   = (28-0) ×</a:t>
            </a:r>
            <a:r>
              <a:rPr lang="en-US" altLang="zh-CN" sz="2000" dirty="0" err="1">
                <a:latin typeface="Comic Sans MS" pitchFamily="66" charset="0"/>
              </a:rPr>
              <a:t>4K×1</a:t>
            </a:r>
            <a:r>
              <a:rPr lang="en-US" altLang="zh-CN" sz="2000" dirty="0">
                <a:latin typeface="Comic Sans MS" pitchFamily="66" charset="0"/>
              </a:rPr>
              <a:t>=128 Kbits</a:t>
            </a:r>
            <a:endParaRPr lang="en-US" altLang="zh-CN" sz="2000" dirty="0">
              <a:solidFill>
                <a:srgbClr val="FF3300"/>
              </a:solidFill>
              <a:latin typeface="Comic Sans MS" pitchFamily="66" charset="0"/>
            </a:endParaRPr>
          </a:p>
          <a:p>
            <a:pPr eaLnBrk="1" hangingPunct="1">
              <a:lnSpc>
                <a:spcPct val="90000"/>
              </a:lnSpc>
              <a:buFontTx/>
              <a:buNone/>
            </a:pPr>
            <a:endParaRPr lang="en-US" altLang="zh-CN" sz="2000" dirty="0">
              <a:solidFill>
                <a:srgbClr val="FF3300"/>
              </a:solidFill>
              <a:latin typeface="Comic Sans MS" pitchFamily="66" charset="0"/>
            </a:endParaRPr>
          </a:p>
        </p:txBody>
      </p:sp>
      <p:graphicFrame>
        <p:nvGraphicFramePr>
          <p:cNvPr id="396319" name="Group 31"/>
          <p:cNvGraphicFramePr>
            <a:graphicFrameLocks noGrp="1"/>
          </p:cNvGraphicFramePr>
          <p:nvPr/>
        </p:nvGraphicFramePr>
        <p:xfrm>
          <a:off x="2595539" y="5000636"/>
          <a:ext cx="6786563" cy="1097100"/>
        </p:xfrm>
        <a:graphic>
          <a:graphicData uri="http://schemas.openxmlformats.org/drawingml/2006/table">
            <a:tbl>
              <a:tblPr/>
              <a:tblGrid>
                <a:gridCol w="1357313"/>
                <a:gridCol w="1357312"/>
                <a:gridCol w="1357313"/>
                <a:gridCol w="1357312"/>
                <a:gridCol w="1357313"/>
              </a:tblGrid>
              <a:tr h="36512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1" lang="zh-CN" altLang="zh-CN" sz="1800" b="1" i="0" u="none" strike="noStrike" cap="none" normalizeH="0" baseline="0" smtClean="0">
                        <a:ln>
                          <a:noFill/>
                        </a:ln>
                        <a:solidFill>
                          <a:schemeClr val="bg1"/>
                        </a:solidFill>
                        <a:effectLst/>
                        <a:latin typeface="Arial" charset="0"/>
                        <a:ea typeface="宋体" pitchFamily="2" charset="-122"/>
                      </a:endParaRP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C67FC"/>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bg1"/>
                          </a:solidFill>
                          <a:effectLst/>
                          <a:latin typeface="Arial" charset="0"/>
                          <a:ea typeface="宋体" pitchFamily="2" charset="-122"/>
                        </a:rPr>
                        <a:t>Direct</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C67FC"/>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bg1"/>
                          </a:solidFill>
                          <a:effectLst/>
                          <a:latin typeface="Arial" charset="0"/>
                          <a:ea typeface="宋体" pitchFamily="2" charset="-122"/>
                        </a:rPr>
                        <a:t>2-way</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C67FC"/>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bg1"/>
                          </a:solidFill>
                          <a:effectLst/>
                          <a:latin typeface="Arial" charset="0"/>
                          <a:ea typeface="宋体" pitchFamily="2" charset="-122"/>
                        </a:rPr>
                        <a:t>4-way</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C67FC"/>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bg1"/>
                          </a:solidFill>
                          <a:effectLst/>
                          <a:latin typeface="Arial" charset="0"/>
                          <a:ea typeface="宋体" pitchFamily="2" charset="-122"/>
                        </a:rPr>
                        <a:t>Fully</a:t>
                      </a:r>
                    </a:p>
                  </a:txBody>
                  <a:tcPr marT="45690" marB="456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C67FC"/>
                    </a:solidFill>
                  </a:tcPr>
                </a:tc>
              </a:tr>
              <a:tr h="36512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Index(bit)</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12</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11</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10</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0</a:t>
                      </a:r>
                    </a:p>
                  </a:txBody>
                  <a:tcPr marT="45690" marB="456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Tag(bit)</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16</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17</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smtClean="0">
                          <a:ln>
                            <a:noFill/>
                          </a:ln>
                          <a:solidFill>
                            <a:schemeClr val="tx1"/>
                          </a:solidFill>
                          <a:effectLst/>
                          <a:latin typeface="Arial" charset="0"/>
                          <a:ea typeface="宋体" pitchFamily="2" charset="-122"/>
                        </a:rPr>
                        <a:t>18</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1" lang="en-US" altLang="zh-CN" sz="1800" b="1" i="0" u="none" strike="noStrike" cap="none" normalizeH="0" baseline="0" dirty="0" smtClean="0">
                          <a:ln>
                            <a:noFill/>
                          </a:ln>
                          <a:solidFill>
                            <a:schemeClr val="tx1"/>
                          </a:solidFill>
                          <a:effectLst/>
                          <a:latin typeface="Arial" charset="0"/>
                          <a:ea typeface="宋体" pitchFamily="2" charset="-122"/>
                        </a:rPr>
                        <a:t>28</a:t>
                      </a:r>
                    </a:p>
                  </a:txBody>
                  <a:tcPr marT="45690" marB="456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med">
    <p:random/>
    <p:sndAc>
      <p:stSnd>
        <p:snd r:embed="rId2" name="chimes.wav"/>
      </p:stSnd>
    </p:sndAc>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pPr eaLnBrk="1" hangingPunct="1">
              <a:defRPr/>
            </a:pPr>
            <a:r>
              <a:rPr lang="en-US" altLang="zh-CN" sz="3400" dirty="0"/>
              <a:t>Choosing which block to replace</a:t>
            </a:r>
          </a:p>
        </p:txBody>
      </p:sp>
      <p:sp>
        <p:nvSpPr>
          <p:cNvPr id="52227" name="AutoShape 3"/>
          <p:cNvSpPr>
            <a:spLocks noGrp="1" noChangeArrowheads="1"/>
          </p:cNvSpPr>
          <p:nvPr>
            <p:ph idx="1"/>
          </p:nvPr>
        </p:nvSpPr>
        <p:spPr>
          <a:xfrm>
            <a:off x="1631504" y="1052736"/>
            <a:ext cx="8820150" cy="5383212"/>
          </a:xfrm>
        </p:spPr>
        <p:txBody>
          <a:bodyPr/>
          <a:lstStyle/>
          <a:p>
            <a:pPr eaLnBrk="1" hangingPunct="1"/>
            <a:r>
              <a:rPr lang="en-US" altLang="zh-CN" sz="2000" dirty="0">
                <a:latin typeface="Comic Sans MS" pitchFamily="66" charset="0"/>
              </a:rPr>
              <a:t>In an associative cache, we must decide </a:t>
            </a:r>
            <a:r>
              <a:rPr lang="en-US" altLang="zh-CN" sz="2000" dirty="0">
                <a:solidFill>
                  <a:srgbClr val="1D01EB"/>
                </a:solidFill>
                <a:latin typeface="Comic Sans MS" pitchFamily="66" charset="0"/>
              </a:rPr>
              <a:t>which block to replace when a miss happens and the corresponding set is full.</a:t>
            </a:r>
          </a:p>
          <a:p>
            <a:pPr eaLnBrk="1" hangingPunct="1"/>
            <a:endParaRPr lang="en-US" altLang="zh-CN" sz="2000" dirty="0">
              <a:solidFill>
                <a:srgbClr val="1D01EB"/>
              </a:solidFill>
              <a:latin typeface="Comic Sans MS" pitchFamily="66" charset="0"/>
            </a:endParaRPr>
          </a:p>
          <a:p>
            <a:pPr eaLnBrk="1" hangingPunct="1"/>
            <a:r>
              <a:rPr lang="en-US" altLang="zh-CN" sz="2000" dirty="0">
                <a:solidFill>
                  <a:srgbClr val="1D01EB"/>
                </a:solidFill>
                <a:latin typeface="Comic Sans MS" pitchFamily="66" charset="0"/>
              </a:rPr>
              <a:t>Random,   FIFO,  LRU </a:t>
            </a:r>
          </a:p>
          <a:p>
            <a:pPr eaLnBrk="1" hangingPunct="1"/>
            <a:endParaRPr lang="en-US" altLang="zh-CN" sz="2000" dirty="0">
              <a:latin typeface="Comic Sans MS" pitchFamily="66" charset="0"/>
            </a:endParaRPr>
          </a:p>
          <a:p>
            <a:pPr eaLnBrk="1" hangingPunct="1"/>
            <a:r>
              <a:rPr lang="en-US" altLang="zh-CN" sz="2000" dirty="0">
                <a:latin typeface="Comic Sans MS" pitchFamily="66" charset="0"/>
              </a:rPr>
              <a:t>The most commonly used scheme is </a:t>
            </a:r>
            <a:r>
              <a:rPr lang="en-US" altLang="zh-CN" sz="2000" dirty="0">
                <a:solidFill>
                  <a:srgbClr val="FF3300"/>
                </a:solidFill>
                <a:latin typeface="Comic Sans MS" pitchFamily="66" charset="0"/>
              </a:rPr>
              <a:t>least recently used</a:t>
            </a:r>
            <a:r>
              <a:rPr lang="en-US" altLang="zh-CN" sz="2000" dirty="0">
                <a:latin typeface="Comic Sans MS" pitchFamily="66" charset="0"/>
              </a:rPr>
              <a:t> (</a:t>
            </a:r>
            <a:r>
              <a:rPr lang="en-US" altLang="zh-CN" sz="2000" dirty="0" err="1">
                <a:latin typeface="Comic Sans MS" pitchFamily="66" charset="0"/>
              </a:rPr>
              <a:t>LRU</a:t>
            </a:r>
            <a:r>
              <a:rPr lang="en-US" altLang="zh-CN" sz="2000" dirty="0">
                <a:latin typeface="Comic Sans MS" pitchFamily="66" charset="0"/>
              </a:rPr>
              <a:t>), which we used in the previous example. In an </a:t>
            </a:r>
            <a:r>
              <a:rPr lang="en-US" altLang="zh-CN" sz="2000" dirty="0" err="1">
                <a:latin typeface="Comic Sans MS" pitchFamily="66" charset="0"/>
              </a:rPr>
              <a:t>LRU</a:t>
            </a:r>
            <a:r>
              <a:rPr lang="en-US" altLang="zh-CN" sz="2000" dirty="0">
                <a:latin typeface="Comic Sans MS" pitchFamily="66" charset="0"/>
              </a:rPr>
              <a:t> scheme, the block replaced is the one that has been unused for the longest time.</a:t>
            </a:r>
          </a:p>
          <a:p>
            <a:pPr eaLnBrk="1" hangingPunct="1"/>
            <a:endParaRPr lang="en-US" altLang="zh-CN" sz="2000" dirty="0">
              <a:latin typeface="Comic Sans MS" pitchFamily="66" charset="0"/>
            </a:endParaRPr>
          </a:p>
          <a:p>
            <a:pPr eaLnBrk="1" hangingPunct="1"/>
            <a:r>
              <a:rPr lang="en-US" altLang="zh-CN" sz="2000" dirty="0">
                <a:latin typeface="Comic Sans MS" pitchFamily="66" charset="0"/>
              </a:rPr>
              <a:t>For a two-way set associative cache, the </a:t>
            </a:r>
            <a:r>
              <a:rPr lang="en-US" altLang="zh-CN" sz="2000" dirty="0" err="1">
                <a:latin typeface="Comic Sans MS" pitchFamily="66" charset="0"/>
              </a:rPr>
              <a:t>LRU</a:t>
            </a:r>
            <a:r>
              <a:rPr lang="en-US" altLang="zh-CN" sz="2000" dirty="0">
                <a:latin typeface="Comic Sans MS" pitchFamily="66" charset="0"/>
              </a:rPr>
              <a:t> can be implemented easily. We could keep a single bit in each set. We set the bit whenever a specific block in the set is referenced, and reset the bit whenever another block is referenced.</a:t>
            </a:r>
          </a:p>
          <a:p>
            <a:pPr eaLnBrk="1" hangingPunct="1"/>
            <a:endParaRPr lang="en-US" altLang="zh-CN" sz="2000" dirty="0">
              <a:latin typeface="Comic Sans MS" pitchFamily="66" charset="0"/>
            </a:endParaRPr>
          </a:p>
          <a:p>
            <a:pPr eaLnBrk="1" hangingPunct="1"/>
            <a:r>
              <a:rPr lang="en-US" altLang="zh-CN" sz="2000" dirty="0">
                <a:latin typeface="Comic Sans MS" pitchFamily="66" charset="0"/>
              </a:rPr>
              <a:t>As associativity increases, implementing LRU gets harder.</a:t>
            </a:r>
          </a:p>
          <a:p>
            <a:pPr eaLnBrk="1" hangingPunct="1"/>
            <a:endParaRPr lang="en-US" altLang="zh-CN" sz="2000" dirty="0">
              <a:latin typeface="Comic Sans MS" pitchFamily="66" charset="0"/>
            </a:endParaRP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p:txBody>
          <a:bodyPr/>
          <a:lstStyle/>
          <a:p>
            <a:pPr eaLnBrk="1" hangingPunct="1">
              <a:defRPr/>
            </a:pPr>
            <a:r>
              <a:rPr lang="en-US" altLang="zh-CN" sz="3400" dirty="0"/>
              <a:t>Decreasing miss penalty with multilevel caches</a:t>
            </a:r>
          </a:p>
        </p:txBody>
      </p:sp>
      <p:sp>
        <p:nvSpPr>
          <p:cNvPr id="53251" name="AutoShape 3"/>
          <p:cNvSpPr>
            <a:spLocks noGrp="1" noChangeArrowheads="1"/>
          </p:cNvSpPr>
          <p:nvPr>
            <p:ph idx="1"/>
          </p:nvPr>
        </p:nvSpPr>
        <p:spPr>
          <a:xfrm>
            <a:off x="1809720" y="1214422"/>
            <a:ext cx="8382000" cy="5454650"/>
          </a:xfrm>
        </p:spPr>
        <p:txBody>
          <a:bodyPr/>
          <a:lstStyle/>
          <a:p>
            <a:pPr eaLnBrk="1" hangingPunct="1">
              <a:lnSpc>
                <a:spcPct val="90000"/>
              </a:lnSpc>
            </a:pPr>
            <a:r>
              <a:rPr lang="en-US" altLang="zh-CN" sz="1800" dirty="0"/>
              <a:t>Add a second level cache:</a:t>
            </a:r>
          </a:p>
          <a:p>
            <a:pPr lvl="1" eaLnBrk="1" hangingPunct="1">
              <a:lnSpc>
                <a:spcPct val="90000"/>
              </a:lnSpc>
            </a:pPr>
            <a:r>
              <a:rPr lang="en-US" altLang="zh-CN" sz="1800" dirty="0"/>
              <a:t>often primary cache is on the same chip as the processor</a:t>
            </a:r>
          </a:p>
          <a:p>
            <a:pPr lvl="1" eaLnBrk="1" hangingPunct="1">
              <a:lnSpc>
                <a:spcPct val="90000"/>
              </a:lnSpc>
            </a:pPr>
            <a:r>
              <a:rPr lang="en-US" altLang="zh-CN" sz="1800" dirty="0"/>
              <a:t>use </a:t>
            </a:r>
            <a:r>
              <a:rPr lang="en-US" altLang="zh-CN" sz="1800" dirty="0" err="1"/>
              <a:t>SRAMs</a:t>
            </a:r>
            <a:r>
              <a:rPr lang="en-US" altLang="zh-CN" sz="1800" dirty="0"/>
              <a:t> to add another cache above primary memory (DRAM)</a:t>
            </a:r>
          </a:p>
          <a:p>
            <a:pPr lvl="1" eaLnBrk="1" hangingPunct="1">
              <a:lnSpc>
                <a:spcPct val="90000"/>
              </a:lnSpc>
            </a:pPr>
            <a:r>
              <a:rPr lang="en-US" altLang="zh-CN" sz="1800" dirty="0"/>
              <a:t>miss penalty goes down if data is in 2nd level cache</a:t>
            </a:r>
          </a:p>
          <a:p>
            <a:pPr eaLnBrk="1" hangingPunct="1">
              <a:lnSpc>
                <a:spcPct val="90000"/>
              </a:lnSpc>
            </a:pPr>
            <a:r>
              <a:rPr lang="en-US" altLang="zh-CN" sz="1800" dirty="0"/>
              <a:t>Example:</a:t>
            </a:r>
          </a:p>
          <a:p>
            <a:pPr lvl="1" eaLnBrk="1" hangingPunct="1">
              <a:lnSpc>
                <a:spcPct val="90000"/>
              </a:lnSpc>
            </a:pPr>
            <a:r>
              <a:rPr lang="en-US" altLang="zh-CN" sz="1600" dirty="0"/>
              <a:t>CPI of 1.0 on a </a:t>
            </a:r>
            <a:r>
              <a:rPr lang="en-US" altLang="zh-CN" sz="1600" dirty="0" err="1"/>
              <a:t>5GHz</a:t>
            </a:r>
            <a:r>
              <a:rPr lang="en-US" altLang="zh-CN" sz="1600" dirty="0"/>
              <a:t> machine with a 2% miss rate, </a:t>
            </a:r>
            <a:r>
              <a:rPr lang="en-US" altLang="zh-CN" sz="1600" dirty="0" err="1"/>
              <a:t>100ns</a:t>
            </a:r>
            <a:r>
              <a:rPr lang="en-US" altLang="zh-CN" sz="1600" dirty="0"/>
              <a:t> DRAM access</a:t>
            </a:r>
          </a:p>
          <a:p>
            <a:pPr lvl="1" eaLnBrk="1" hangingPunct="1">
              <a:lnSpc>
                <a:spcPct val="90000"/>
              </a:lnSpc>
            </a:pPr>
            <a:r>
              <a:rPr lang="en-US" altLang="zh-CN" sz="1600" dirty="0"/>
              <a:t>Adding 2nd level cache with </a:t>
            </a:r>
            <a:r>
              <a:rPr lang="en-US" altLang="zh-CN" sz="1600" dirty="0" err="1"/>
              <a:t>5ns</a:t>
            </a:r>
            <a:r>
              <a:rPr lang="en-US" altLang="zh-CN" sz="1600" dirty="0"/>
              <a:t> access time decreases miss rate to 0.5%</a:t>
            </a:r>
            <a:br>
              <a:rPr lang="en-US" altLang="zh-CN" sz="1600" dirty="0"/>
            </a:br>
            <a:endParaRPr lang="en-US" altLang="zh-CN" sz="1600" dirty="0"/>
          </a:p>
          <a:p>
            <a:pPr eaLnBrk="1" hangingPunct="1">
              <a:lnSpc>
                <a:spcPct val="90000"/>
              </a:lnSpc>
            </a:pPr>
            <a:r>
              <a:rPr lang="en-US" altLang="zh-CN" sz="1800" dirty="0"/>
              <a:t>Miss penalty to main memory is</a:t>
            </a:r>
          </a:p>
          <a:p>
            <a:pPr eaLnBrk="1" hangingPunct="1">
              <a:lnSpc>
                <a:spcPct val="90000"/>
              </a:lnSpc>
            </a:pPr>
            <a:endParaRPr lang="en-US" altLang="zh-CN" sz="1800" dirty="0"/>
          </a:p>
          <a:p>
            <a:pPr eaLnBrk="1" hangingPunct="1">
              <a:lnSpc>
                <a:spcPct val="90000"/>
              </a:lnSpc>
            </a:pPr>
            <a:endParaRPr lang="en-US" altLang="zh-CN" sz="1800" dirty="0"/>
          </a:p>
          <a:p>
            <a:pPr>
              <a:lnSpc>
                <a:spcPct val="90000"/>
              </a:lnSpc>
            </a:pPr>
            <a:r>
              <a:rPr lang="en-US" altLang="zh-CN" sz="1800" dirty="0"/>
              <a:t>The CPI with one level of caching</a:t>
            </a:r>
          </a:p>
          <a:p>
            <a:pPr eaLnBrk="1" hangingPunct="1">
              <a:lnSpc>
                <a:spcPct val="90000"/>
              </a:lnSpc>
              <a:buFontTx/>
              <a:buNone/>
            </a:pPr>
            <a:r>
              <a:rPr lang="en-US" altLang="zh-CN" sz="1800" dirty="0"/>
              <a:t>		Total CPI = 1.0 + Memory-stall cycles per instruction</a:t>
            </a:r>
          </a:p>
          <a:p>
            <a:pPr lvl="2">
              <a:lnSpc>
                <a:spcPct val="90000"/>
              </a:lnSpc>
              <a:buNone/>
            </a:pPr>
            <a:r>
              <a:rPr lang="en-US" altLang="zh-CN" sz="1800" dirty="0"/>
              <a:t>   		 = 1.0 + </a:t>
            </a:r>
            <a:r>
              <a:rPr lang="en-US" altLang="zh-CN" sz="1800" dirty="0">
                <a:solidFill>
                  <a:srgbClr val="FF0000"/>
                </a:solidFill>
              </a:rPr>
              <a:t>1.3 </a:t>
            </a:r>
            <a:r>
              <a:rPr lang="en-US" altLang="zh-CN" sz="1800" dirty="0"/>
              <a:t>× 2% × 500 = </a:t>
            </a:r>
            <a:r>
              <a:rPr lang="en-US" altLang="zh-CN" sz="1800" dirty="0">
                <a:solidFill>
                  <a:srgbClr val="FF0000"/>
                </a:solidFill>
              </a:rPr>
              <a:t>14.0</a:t>
            </a:r>
          </a:p>
          <a:p>
            <a:pPr eaLnBrk="1" hangingPunct="1">
              <a:lnSpc>
                <a:spcPct val="90000"/>
              </a:lnSpc>
              <a:buFontTx/>
              <a:buNone/>
            </a:pPr>
            <a:r>
              <a:rPr lang="en-US" altLang="zh-CN" sz="1800" dirty="0"/>
              <a:t>        Miss penalty with levels of cache without access main memory</a:t>
            </a:r>
          </a:p>
          <a:p>
            <a:pPr lvl="1" eaLnBrk="1" hangingPunct="1">
              <a:lnSpc>
                <a:spcPct val="90000"/>
              </a:lnSpc>
            </a:pPr>
            <a:endParaRPr lang="en-US" altLang="zh-CN" sz="1600" dirty="0"/>
          </a:p>
        </p:txBody>
      </p:sp>
      <p:grpSp>
        <p:nvGrpSpPr>
          <p:cNvPr id="53252" name="Group 4"/>
          <p:cNvGrpSpPr>
            <a:grpSpLocks/>
          </p:cNvGrpSpPr>
          <p:nvPr/>
        </p:nvGrpSpPr>
        <p:grpSpPr bwMode="auto">
          <a:xfrm>
            <a:off x="3952860" y="3714752"/>
            <a:ext cx="1117600" cy="696912"/>
            <a:chOff x="1020" y="2069"/>
            <a:chExt cx="1860" cy="439"/>
          </a:xfrm>
        </p:grpSpPr>
        <p:sp>
          <p:nvSpPr>
            <p:cNvPr id="53259" name="Text Box 5"/>
            <p:cNvSpPr txBox="1">
              <a:spLocks noChangeArrowheads="1"/>
            </p:cNvSpPr>
            <p:nvPr/>
          </p:nvSpPr>
          <p:spPr bwMode="auto">
            <a:xfrm>
              <a:off x="1205" y="2069"/>
              <a:ext cx="1445" cy="231"/>
            </a:xfrm>
            <a:prstGeom prst="rect">
              <a:avLst/>
            </a:prstGeom>
            <a:noFill/>
            <a:ln w="9525">
              <a:noFill/>
              <a:miter lim="800000"/>
              <a:headEnd/>
              <a:tailEnd/>
            </a:ln>
            <a:effectLst/>
          </p:spPr>
          <p:txBody>
            <a:bodyPr>
              <a:spAutoFit/>
            </a:bodyPr>
            <a:lstStyle/>
            <a:p>
              <a:pPr>
                <a:spcBef>
                  <a:spcPct val="50000"/>
                </a:spcBef>
              </a:pPr>
              <a:r>
                <a:rPr lang="en-US" altLang="zh-CN" sz="1800" b="1" dirty="0" err="1">
                  <a:latin typeface="Arial" charset="0"/>
                </a:rPr>
                <a:t>100ns</a:t>
              </a:r>
              <a:endParaRPr lang="en-US" altLang="zh-CN" sz="1800" b="1" dirty="0">
                <a:latin typeface="Arial" charset="0"/>
              </a:endParaRPr>
            </a:p>
          </p:txBody>
        </p:sp>
        <p:sp>
          <p:nvSpPr>
            <p:cNvPr id="53260" name="Line 6"/>
            <p:cNvSpPr>
              <a:spLocks noChangeShapeType="1"/>
            </p:cNvSpPr>
            <p:nvPr/>
          </p:nvSpPr>
          <p:spPr bwMode="auto">
            <a:xfrm>
              <a:off x="1250" y="2296"/>
              <a:ext cx="1358" cy="0"/>
            </a:xfrm>
            <a:prstGeom prst="line">
              <a:avLst/>
            </a:prstGeom>
            <a:noFill/>
            <a:ln w="28575">
              <a:solidFill>
                <a:schemeClr val="tx1"/>
              </a:solidFill>
              <a:miter lim="800000"/>
              <a:headEnd/>
              <a:tailEnd/>
            </a:ln>
            <a:effectLst/>
          </p:spPr>
          <p:txBody>
            <a:bodyPr wrap="none"/>
            <a:lstStyle/>
            <a:p>
              <a:endParaRPr lang="zh-CN" altLang="en-US"/>
            </a:p>
          </p:txBody>
        </p:sp>
        <p:sp>
          <p:nvSpPr>
            <p:cNvPr id="53261" name="Text Box 7"/>
            <p:cNvSpPr txBox="1">
              <a:spLocks noChangeArrowheads="1"/>
            </p:cNvSpPr>
            <p:nvPr/>
          </p:nvSpPr>
          <p:spPr bwMode="auto">
            <a:xfrm>
              <a:off x="1020" y="2277"/>
              <a:ext cx="1860" cy="231"/>
            </a:xfrm>
            <a:prstGeom prst="rect">
              <a:avLst/>
            </a:prstGeom>
            <a:noFill/>
            <a:ln w="9525">
              <a:noFill/>
              <a:miter lim="800000"/>
              <a:headEnd/>
              <a:tailEnd/>
            </a:ln>
            <a:effectLst/>
          </p:spPr>
          <p:txBody>
            <a:bodyPr>
              <a:spAutoFit/>
            </a:bodyPr>
            <a:lstStyle/>
            <a:p>
              <a:pPr>
                <a:spcBef>
                  <a:spcPct val="50000"/>
                </a:spcBef>
              </a:pPr>
              <a:r>
                <a:rPr lang="en-US" altLang="zh-CN" sz="1800" b="1" dirty="0">
                  <a:latin typeface="Arial" charset="0"/>
                </a:rPr>
                <a:t>0.2</a:t>
              </a:r>
              <a:endParaRPr lang="en-US" altLang="zh-CN" sz="1800" b="1" baseline="-25000" dirty="0">
                <a:latin typeface="Arial" charset="0"/>
              </a:endParaRPr>
            </a:p>
          </p:txBody>
        </p:sp>
      </p:grpSp>
      <p:sp>
        <p:nvSpPr>
          <p:cNvPr id="53253" name="Text Box 8"/>
          <p:cNvSpPr txBox="1">
            <a:spLocks noChangeArrowheads="1"/>
          </p:cNvSpPr>
          <p:nvPr/>
        </p:nvSpPr>
        <p:spPr bwMode="auto">
          <a:xfrm>
            <a:off x="4881555" y="3857628"/>
            <a:ext cx="2951163" cy="457200"/>
          </a:xfrm>
          <a:prstGeom prst="rect">
            <a:avLst/>
          </a:prstGeom>
          <a:noFill/>
          <a:ln w="9525">
            <a:noFill/>
            <a:miter lim="800000"/>
            <a:headEnd/>
            <a:tailEnd/>
          </a:ln>
          <a:effectLst/>
        </p:spPr>
        <p:txBody>
          <a:bodyPr>
            <a:spAutoFit/>
          </a:bodyPr>
          <a:lstStyle/>
          <a:p>
            <a:pPr>
              <a:spcBef>
                <a:spcPct val="50000"/>
              </a:spcBef>
            </a:pPr>
            <a:r>
              <a:rPr lang="en-US" altLang="zh-CN" dirty="0"/>
              <a:t>= 500 clock cycles</a:t>
            </a:r>
          </a:p>
        </p:txBody>
      </p:sp>
      <p:grpSp>
        <p:nvGrpSpPr>
          <p:cNvPr id="53254" name="Group 9"/>
          <p:cNvGrpSpPr>
            <a:grpSpLocks/>
          </p:cNvGrpSpPr>
          <p:nvPr/>
        </p:nvGrpSpPr>
        <p:grpSpPr bwMode="auto">
          <a:xfrm>
            <a:off x="4024298" y="5572141"/>
            <a:ext cx="1117600" cy="696913"/>
            <a:chOff x="1020" y="2069"/>
            <a:chExt cx="1860" cy="439"/>
          </a:xfrm>
        </p:grpSpPr>
        <p:sp>
          <p:nvSpPr>
            <p:cNvPr id="53256" name="Text Box 10"/>
            <p:cNvSpPr txBox="1">
              <a:spLocks noChangeArrowheads="1"/>
            </p:cNvSpPr>
            <p:nvPr/>
          </p:nvSpPr>
          <p:spPr bwMode="auto">
            <a:xfrm>
              <a:off x="1205" y="2069"/>
              <a:ext cx="1445" cy="231"/>
            </a:xfrm>
            <a:prstGeom prst="rect">
              <a:avLst/>
            </a:prstGeom>
            <a:noFill/>
            <a:ln w="9525">
              <a:noFill/>
              <a:miter lim="800000"/>
              <a:headEnd/>
              <a:tailEnd/>
            </a:ln>
            <a:effectLst/>
          </p:spPr>
          <p:txBody>
            <a:bodyPr>
              <a:spAutoFit/>
            </a:bodyPr>
            <a:lstStyle/>
            <a:p>
              <a:pPr>
                <a:spcBef>
                  <a:spcPct val="50000"/>
                </a:spcBef>
              </a:pPr>
              <a:r>
                <a:rPr lang="en-US" altLang="zh-CN" sz="1800" b="1" dirty="0" err="1">
                  <a:latin typeface="Arial" charset="0"/>
                </a:rPr>
                <a:t>5ns</a:t>
              </a:r>
              <a:endParaRPr lang="en-US" altLang="zh-CN" sz="1800" b="1" dirty="0">
                <a:latin typeface="Arial" charset="0"/>
              </a:endParaRPr>
            </a:p>
          </p:txBody>
        </p:sp>
        <p:sp>
          <p:nvSpPr>
            <p:cNvPr id="53257" name="Line 11"/>
            <p:cNvSpPr>
              <a:spLocks noChangeShapeType="1"/>
            </p:cNvSpPr>
            <p:nvPr/>
          </p:nvSpPr>
          <p:spPr bwMode="auto">
            <a:xfrm>
              <a:off x="1250" y="2296"/>
              <a:ext cx="1358" cy="0"/>
            </a:xfrm>
            <a:prstGeom prst="line">
              <a:avLst/>
            </a:prstGeom>
            <a:noFill/>
            <a:ln w="28575">
              <a:solidFill>
                <a:schemeClr val="tx1"/>
              </a:solidFill>
              <a:miter lim="800000"/>
              <a:headEnd/>
              <a:tailEnd/>
            </a:ln>
            <a:effectLst/>
          </p:spPr>
          <p:txBody>
            <a:bodyPr wrap="none"/>
            <a:lstStyle/>
            <a:p>
              <a:endParaRPr lang="zh-CN" altLang="en-US"/>
            </a:p>
          </p:txBody>
        </p:sp>
        <p:sp>
          <p:nvSpPr>
            <p:cNvPr id="53258" name="Text Box 12"/>
            <p:cNvSpPr txBox="1">
              <a:spLocks noChangeArrowheads="1"/>
            </p:cNvSpPr>
            <p:nvPr/>
          </p:nvSpPr>
          <p:spPr bwMode="auto">
            <a:xfrm>
              <a:off x="1020" y="2277"/>
              <a:ext cx="1860" cy="231"/>
            </a:xfrm>
            <a:prstGeom prst="rect">
              <a:avLst/>
            </a:prstGeom>
            <a:noFill/>
            <a:ln w="9525">
              <a:noFill/>
              <a:miter lim="800000"/>
              <a:headEnd/>
              <a:tailEnd/>
            </a:ln>
            <a:effectLst/>
          </p:spPr>
          <p:txBody>
            <a:bodyPr>
              <a:spAutoFit/>
            </a:bodyPr>
            <a:lstStyle/>
            <a:p>
              <a:pPr>
                <a:spcBef>
                  <a:spcPct val="50000"/>
                </a:spcBef>
              </a:pPr>
              <a:r>
                <a:rPr lang="en-US" altLang="zh-CN" sz="1800" b="1" dirty="0">
                  <a:latin typeface="Arial" charset="0"/>
                </a:rPr>
                <a:t>0.2</a:t>
              </a:r>
              <a:endParaRPr lang="en-US" altLang="zh-CN" sz="1800" b="1" baseline="-25000" dirty="0">
                <a:latin typeface="Arial" charset="0"/>
              </a:endParaRPr>
            </a:p>
          </p:txBody>
        </p:sp>
      </p:grpSp>
      <p:sp>
        <p:nvSpPr>
          <p:cNvPr id="53255" name="Text Box 13"/>
          <p:cNvSpPr txBox="1">
            <a:spLocks noChangeArrowheads="1"/>
          </p:cNvSpPr>
          <p:nvPr/>
        </p:nvSpPr>
        <p:spPr bwMode="auto">
          <a:xfrm>
            <a:off x="4881554" y="5643578"/>
            <a:ext cx="2951162" cy="457200"/>
          </a:xfrm>
          <a:prstGeom prst="rect">
            <a:avLst/>
          </a:prstGeom>
          <a:noFill/>
          <a:ln w="9525">
            <a:noFill/>
            <a:miter lim="800000"/>
            <a:headEnd/>
            <a:tailEnd/>
          </a:ln>
          <a:effectLst/>
        </p:spPr>
        <p:txBody>
          <a:bodyPr>
            <a:spAutoFit/>
          </a:bodyPr>
          <a:lstStyle/>
          <a:p>
            <a:pPr>
              <a:spcBef>
                <a:spcPct val="50000"/>
              </a:spcBef>
            </a:pPr>
            <a:r>
              <a:rPr lang="en-US" altLang="zh-CN" dirty="0"/>
              <a:t>= 25 clock cycles</a:t>
            </a: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smtClean="0"/>
              <a:t>DDR3</a:t>
            </a:r>
            <a:endParaRPr lang="zh-CN" altLang="en-US" dirty="0"/>
          </a:p>
        </p:txBody>
      </p:sp>
      <p:sp>
        <p:nvSpPr>
          <p:cNvPr id="8195" name="内容占位符 2"/>
          <p:cNvSpPr>
            <a:spLocks noGrp="1"/>
          </p:cNvSpPr>
          <p:nvPr>
            <p:ph idx="1"/>
          </p:nvPr>
        </p:nvSpPr>
        <p:spPr/>
        <p:txBody>
          <a:bodyPr/>
          <a:lstStyle/>
          <a:p>
            <a:pPr eaLnBrk="1" hangingPunct="1"/>
            <a:r>
              <a:rPr lang="zh-CN" altLang="en-US" sz="2400" dirty="0"/>
              <a:t>酷睿</a:t>
            </a:r>
            <a:r>
              <a:rPr lang="en-US" altLang="zh-CN" sz="2400" dirty="0" err="1"/>
              <a:t>i</a:t>
            </a:r>
            <a:r>
              <a:rPr lang="zh-CN" altLang="en-US" sz="2400" dirty="0"/>
              <a:t>以后的笔记本都采用</a:t>
            </a:r>
            <a:r>
              <a:rPr lang="en-US" altLang="zh-CN" sz="2400" dirty="0" err="1"/>
              <a:t>DDR3</a:t>
            </a:r>
            <a:r>
              <a:rPr lang="zh-CN" altLang="en-US" sz="2400" dirty="0"/>
              <a:t>（</a:t>
            </a:r>
            <a:r>
              <a:rPr lang="en-US" altLang="zh-CN" sz="2400" dirty="0"/>
              <a:t>1600</a:t>
            </a:r>
            <a:r>
              <a:rPr lang="zh-CN" altLang="en-US" sz="2400" dirty="0"/>
              <a:t>或</a:t>
            </a:r>
            <a:r>
              <a:rPr lang="en-US" altLang="zh-CN" sz="2400" dirty="0"/>
              <a:t>1333</a:t>
            </a:r>
            <a:r>
              <a:rPr lang="zh-CN" altLang="en-US" sz="2400" dirty="0"/>
              <a:t>）</a:t>
            </a:r>
            <a:endParaRPr lang="en-US" altLang="zh-CN" sz="2400" dirty="0"/>
          </a:p>
          <a:p>
            <a:pPr eaLnBrk="1" hangingPunct="1"/>
            <a:endParaRPr lang="zh-CN" altLang="en-US" dirty="0" smtClean="0"/>
          </a:p>
        </p:txBody>
      </p:sp>
      <p:pic>
        <p:nvPicPr>
          <p:cNvPr id="8196" name="Picture 2"/>
          <p:cNvPicPr>
            <a:picLocks noChangeAspect="1" noChangeArrowheads="1"/>
          </p:cNvPicPr>
          <p:nvPr/>
        </p:nvPicPr>
        <p:blipFill>
          <a:blip r:embed="rId3"/>
          <a:srcRect l="4286" t="22920" r="8299" b="21259"/>
          <a:stretch>
            <a:fillRect/>
          </a:stretch>
        </p:blipFill>
        <p:spPr bwMode="auto">
          <a:xfrm>
            <a:off x="1851026" y="1928803"/>
            <a:ext cx="8816975" cy="4408487"/>
          </a:xfrm>
          <a:prstGeom prst="rect">
            <a:avLst/>
          </a:prstGeom>
          <a:noFill/>
          <a:ln w="9525">
            <a:noFill/>
            <a:miter lim="800000"/>
            <a:headEnd/>
            <a:tailEnd/>
          </a:ln>
          <a:effectLst/>
        </p:spPr>
      </p:pic>
      <p:sp>
        <p:nvSpPr>
          <p:cNvPr id="8197" name="矩形 4"/>
          <p:cNvSpPr>
            <a:spLocks noChangeArrowheads="1"/>
          </p:cNvSpPr>
          <p:nvPr/>
        </p:nvSpPr>
        <p:spPr bwMode="auto">
          <a:xfrm>
            <a:off x="9197242" y="1214423"/>
            <a:ext cx="1107996" cy="830997"/>
          </a:xfrm>
          <a:prstGeom prst="rect">
            <a:avLst/>
          </a:prstGeom>
          <a:noFill/>
          <a:ln w="9525">
            <a:noFill/>
            <a:miter lim="800000"/>
            <a:headEnd/>
            <a:tailEnd/>
          </a:ln>
        </p:spPr>
        <p:txBody>
          <a:bodyPr wrap="none">
            <a:spAutoFit/>
          </a:bodyPr>
          <a:lstStyle/>
          <a:p>
            <a:r>
              <a:rPr lang="en-US" altLang="zh-CN" dirty="0" err="1">
                <a:solidFill>
                  <a:srgbClr val="FF0000"/>
                </a:solidFill>
              </a:rPr>
              <a:t>DDR3</a:t>
            </a:r>
            <a:r>
              <a:rPr lang="en-US" altLang="zh-CN" dirty="0">
                <a:solidFill>
                  <a:srgbClr val="FF0000"/>
                </a:solidFill>
              </a:rPr>
              <a:t> </a:t>
            </a:r>
          </a:p>
          <a:p>
            <a:r>
              <a:rPr lang="en-US" altLang="zh-CN" dirty="0">
                <a:solidFill>
                  <a:srgbClr val="FF0000"/>
                </a:solidFill>
              </a:rPr>
              <a:t>2133</a:t>
            </a:r>
            <a:r>
              <a:rPr lang="zh-CN" altLang="en-US" dirty="0">
                <a:solidFill>
                  <a:srgbClr val="FF0000"/>
                </a:solidFill>
              </a:rPr>
              <a:t>？</a:t>
            </a: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pPr eaLnBrk="1" hangingPunct="1">
              <a:defRPr/>
            </a:pPr>
            <a:r>
              <a:rPr lang="en-US" altLang="zh-CN" dirty="0" smtClean="0"/>
              <a:t>Example (Cont.)</a:t>
            </a:r>
            <a:endParaRPr lang="zh-CN" altLang="zh-CN" dirty="0"/>
          </a:p>
        </p:txBody>
      </p:sp>
      <p:sp>
        <p:nvSpPr>
          <p:cNvPr id="54275" name="AutoShape 3"/>
          <p:cNvSpPr>
            <a:spLocks noGrp="1" noChangeArrowheads="1"/>
          </p:cNvSpPr>
          <p:nvPr>
            <p:ph idx="1"/>
          </p:nvPr>
        </p:nvSpPr>
        <p:spPr>
          <a:xfrm>
            <a:off x="1860550" y="1358900"/>
            <a:ext cx="8915400" cy="5310188"/>
          </a:xfrm>
        </p:spPr>
        <p:txBody>
          <a:bodyPr/>
          <a:lstStyle/>
          <a:p>
            <a:pPr eaLnBrk="1" hangingPunct="1"/>
            <a:r>
              <a:rPr lang="en-US" altLang="zh-CN" sz="2400" dirty="0"/>
              <a:t>The CPI with Two level of cache with 0.5% miss rate for main memory</a:t>
            </a:r>
          </a:p>
          <a:p>
            <a:pPr>
              <a:lnSpc>
                <a:spcPct val="90000"/>
              </a:lnSpc>
            </a:pPr>
            <a:r>
              <a:rPr lang="en-US" altLang="zh-CN" sz="1600" dirty="0"/>
              <a:t>Total CPI = 1.0 + Primary stalls per instruction +  Secondary stalls per instruction</a:t>
            </a:r>
          </a:p>
          <a:p>
            <a:pPr>
              <a:lnSpc>
                <a:spcPct val="90000"/>
              </a:lnSpc>
              <a:buNone/>
            </a:pPr>
            <a:r>
              <a:rPr lang="en-US" altLang="zh-CN" sz="1600" dirty="0"/>
              <a:t>		= 1 + </a:t>
            </a:r>
            <a:r>
              <a:rPr lang="en-US" altLang="zh-CN" sz="1600" dirty="0">
                <a:solidFill>
                  <a:srgbClr val="FF0000"/>
                </a:solidFill>
              </a:rPr>
              <a:t>1.3</a:t>
            </a:r>
            <a:r>
              <a:rPr lang="en-US" altLang="zh-CN" sz="1600" dirty="0"/>
              <a:t> ×(2% ×25 + 0.5% × 500) </a:t>
            </a:r>
          </a:p>
          <a:p>
            <a:pPr eaLnBrk="1" hangingPunct="1">
              <a:lnSpc>
                <a:spcPct val="90000"/>
              </a:lnSpc>
              <a:buFontTx/>
              <a:buNone/>
            </a:pPr>
            <a:r>
              <a:rPr lang="en-US" altLang="zh-CN" sz="1600" dirty="0"/>
              <a:t>		= 1.0 + 1.3 ( 0. 5 +2.5 ) = </a:t>
            </a:r>
            <a:r>
              <a:rPr lang="en-US" altLang="zh-CN" sz="1600" dirty="0">
                <a:solidFill>
                  <a:srgbClr val="FF0000"/>
                </a:solidFill>
              </a:rPr>
              <a:t>4.9</a:t>
            </a:r>
          </a:p>
          <a:p>
            <a:pPr eaLnBrk="1" hangingPunct="1"/>
            <a:r>
              <a:rPr lang="en-US" altLang="zh-CN" sz="2000" dirty="0"/>
              <a:t>The processor with secondary cache is faster by</a:t>
            </a:r>
          </a:p>
          <a:p>
            <a:pPr eaLnBrk="1" hangingPunct="1"/>
            <a:endParaRPr lang="en-US" altLang="zh-CN" dirty="0" smtClean="0"/>
          </a:p>
          <a:p>
            <a:endParaRPr lang="en-US" altLang="zh-CN" sz="2400" dirty="0"/>
          </a:p>
          <a:p>
            <a:r>
              <a:rPr lang="en-US" altLang="zh-CN" sz="2400" dirty="0"/>
              <a:t>Using multilevel caches:</a:t>
            </a:r>
          </a:p>
          <a:p>
            <a:pPr lvl="1"/>
            <a:r>
              <a:rPr lang="en-US" altLang="zh-CN" sz="2000" dirty="0"/>
              <a:t>try and optimize the </a:t>
            </a:r>
            <a:r>
              <a:rPr lang="en-US" altLang="zh-CN" sz="2000" dirty="0">
                <a:solidFill>
                  <a:srgbClr val="1D01EB"/>
                </a:solidFill>
              </a:rPr>
              <a:t>hit time</a:t>
            </a:r>
            <a:r>
              <a:rPr lang="en-US" altLang="zh-CN" sz="2000" dirty="0"/>
              <a:t> on the 1st level cache</a:t>
            </a:r>
          </a:p>
          <a:p>
            <a:pPr lvl="1"/>
            <a:r>
              <a:rPr lang="en-US" altLang="zh-CN" sz="2000" dirty="0"/>
              <a:t>try and optimize the </a:t>
            </a:r>
            <a:r>
              <a:rPr lang="en-US" altLang="zh-CN" sz="2000" dirty="0">
                <a:solidFill>
                  <a:srgbClr val="1D01EB"/>
                </a:solidFill>
              </a:rPr>
              <a:t>miss rate </a:t>
            </a:r>
            <a:r>
              <a:rPr lang="en-US" altLang="zh-CN" sz="2000" dirty="0"/>
              <a:t>on the 2nd level cache</a:t>
            </a:r>
          </a:p>
          <a:p>
            <a:endParaRPr lang="en-US" altLang="zh-CN" sz="2400" dirty="0"/>
          </a:p>
          <a:p>
            <a:pPr eaLnBrk="1" hangingPunct="1"/>
            <a:endParaRPr lang="en-US" altLang="zh-CN" dirty="0" smtClean="0"/>
          </a:p>
        </p:txBody>
      </p:sp>
      <p:grpSp>
        <p:nvGrpSpPr>
          <p:cNvPr id="54276" name="Group 4"/>
          <p:cNvGrpSpPr>
            <a:grpSpLocks/>
          </p:cNvGrpSpPr>
          <p:nvPr/>
        </p:nvGrpSpPr>
        <p:grpSpPr bwMode="auto">
          <a:xfrm>
            <a:off x="3952860" y="3500438"/>
            <a:ext cx="1117600" cy="696912"/>
            <a:chOff x="1020" y="2069"/>
            <a:chExt cx="1860" cy="439"/>
          </a:xfrm>
        </p:grpSpPr>
        <p:sp>
          <p:nvSpPr>
            <p:cNvPr id="54278" name="Text Box 5"/>
            <p:cNvSpPr txBox="1">
              <a:spLocks noChangeArrowheads="1"/>
            </p:cNvSpPr>
            <p:nvPr/>
          </p:nvSpPr>
          <p:spPr bwMode="auto">
            <a:xfrm>
              <a:off x="1205" y="2069"/>
              <a:ext cx="1445" cy="231"/>
            </a:xfrm>
            <a:prstGeom prst="rect">
              <a:avLst/>
            </a:prstGeom>
            <a:noFill/>
            <a:ln w="9525">
              <a:noFill/>
              <a:miter lim="800000"/>
              <a:headEnd/>
              <a:tailEnd/>
            </a:ln>
            <a:effectLst/>
          </p:spPr>
          <p:txBody>
            <a:bodyPr>
              <a:spAutoFit/>
            </a:bodyPr>
            <a:lstStyle/>
            <a:p>
              <a:pPr>
                <a:spcBef>
                  <a:spcPct val="50000"/>
                </a:spcBef>
              </a:pPr>
              <a:r>
                <a:rPr lang="en-US" altLang="zh-CN" sz="1800" b="1" dirty="0">
                  <a:latin typeface="Arial" charset="0"/>
                </a:rPr>
                <a:t>14.0</a:t>
              </a:r>
            </a:p>
          </p:txBody>
        </p:sp>
        <p:sp>
          <p:nvSpPr>
            <p:cNvPr id="54279" name="Line 6"/>
            <p:cNvSpPr>
              <a:spLocks noChangeShapeType="1"/>
            </p:cNvSpPr>
            <p:nvPr/>
          </p:nvSpPr>
          <p:spPr bwMode="auto">
            <a:xfrm>
              <a:off x="1250" y="2296"/>
              <a:ext cx="1358" cy="0"/>
            </a:xfrm>
            <a:prstGeom prst="line">
              <a:avLst/>
            </a:prstGeom>
            <a:noFill/>
            <a:ln w="28575">
              <a:solidFill>
                <a:schemeClr val="tx1"/>
              </a:solidFill>
              <a:miter lim="800000"/>
              <a:headEnd/>
              <a:tailEnd/>
            </a:ln>
            <a:effectLst/>
          </p:spPr>
          <p:txBody>
            <a:bodyPr wrap="none"/>
            <a:lstStyle/>
            <a:p>
              <a:endParaRPr lang="zh-CN" altLang="en-US"/>
            </a:p>
          </p:txBody>
        </p:sp>
        <p:sp>
          <p:nvSpPr>
            <p:cNvPr id="54280" name="Text Box 7"/>
            <p:cNvSpPr txBox="1">
              <a:spLocks noChangeArrowheads="1"/>
            </p:cNvSpPr>
            <p:nvPr/>
          </p:nvSpPr>
          <p:spPr bwMode="auto">
            <a:xfrm>
              <a:off x="1020" y="2277"/>
              <a:ext cx="1860" cy="231"/>
            </a:xfrm>
            <a:prstGeom prst="rect">
              <a:avLst/>
            </a:prstGeom>
            <a:noFill/>
            <a:ln w="9525">
              <a:noFill/>
              <a:miter lim="800000"/>
              <a:headEnd/>
              <a:tailEnd/>
            </a:ln>
            <a:effectLst/>
          </p:spPr>
          <p:txBody>
            <a:bodyPr>
              <a:spAutoFit/>
            </a:bodyPr>
            <a:lstStyle/>
            <a:p>
              <a:pPr>
                <a:spcBef>
                  <a:spcPct val="50000"/>
                </a:spcBef>
              </a:pPr>
              <a:r>
                <a:rPr lang="en-US" altLang="zh-CN" sz="1800" b="1" dirty="0">
                  <a:latin typeface="Arial" charset="0"/>
                </a:rPr>
                <a:t>4.9</a:t>
              </a:r>
              <a:endParaRPr lang="en-US" altLang="zh-CN" sz="1800" b="1" baseline="-25000" dirty="0">
                <a:latin typeface="Arial" charset="0"/>
              </a:endParaRPr>
            </a:p>
          </p:txBody>
        </p:sp>
      </p:grpSp>
      <p:sp>
        <p:nvSpPr>
          <p:cNvPr id="54277" name="Text Box 8"/>
          <p:cNvSpPr txBox="1">
            <a:spLocks noChangeArrowheads="1"/>
          </p:cNvSpPr>
          <p:nvPr/>
        </p:nvSpPr>
        <p:spPr bwMode="auto">
          <a:xfrm>
            <a:off x="4952993" y="3643314"/>
            <a:ext cx="1008063" cy="457200"/>
          </a:xfrm>
          <a:prstGeom prst="rect">
            <a:avLst/>
          </a:prstGeom>
          <a:noFill/>
          <a:ln w="9525">
            <a:noFill/>
            <a:miter lim="800000"/>
            <a:headEnd/>
            <a:tailEnd/>
          </a:ln>
          <a:effectLst/>
        </p:spPr>
        <p:txBody>
          <a:bodyPr>
            <a:spAutoFit/>
          </a:bodyPr>
          <a:lstStyle/>
          <a:p>
            <a:pPr>
              <a:spcBef>
                <a:spcPct val="50000"/>
              </a:spcBef>
            </a:pPr>
            <a:r>
              <a:rPr lang="en-US" altLang="zh-CN" dirty="0"/>
              <a:t>=</a:t>
            </a:r>
            <a:r>
              <a:rPr lang="en-US" altLang="zh-CN" dirty="0">
                <a:solidFill>
                  <a:srgbClr val="FF0000"/>
                </a:solidFill>
              </a:rPr>
              <a:t> 2.86</a:t>
            </a: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sz="2800" dirty="0"/>
              <a:t>Reducing the Miss Penalty Using Multilevel Caches</a:t>
            </a:r>
            <a:endParaRPr lang="zh-CN" altLang="en-US" sz="2800" dirty="0"/>
          </a:p>
        </p:txBody>
      </p:sp>
      <p:sp>
        <p:nvSpPr>
          <p:cNvPr id="55299" name="内容占位符 2"/>
          <p:cNvSpPr>
            <a:spLocks noGrp="1"/>
          </p:cNvSpPr>
          <p:nvPr>
            <p:ph idx="1"/>
          </p:nvPr>
        </p:nvSpPr>
        <p:spPr>
          <a:xfrm>
            <a:off x="2024034" y="1357299"/>
            <a:ext cx="8429684" cy="4200537"/>
          </a:xfrm>
        </p:spPr>
        <p:txBody>
          <a:bodyPr/>
          <a:lstStyle/>
          <a:p>
            <a:pPr eaLnBrk="1" hangingPunct="1"/>
            <a:r>
              <a:rPr lang="en-US" altLang="zh-CN" sz="2000" dirty="0"/>
              <a:t>most microprocessors support an </a:t>
            </a:r>
            <a:r>
              <a:rPr lang="en-US" altLang="zh-CN" sz="2000" dirty="0">
                <a:solidFill>
                  <a:srgbClr val="1D01EB"/>
                </a:solidFill>
              </a:rPr>
              <a:t>additional level of caching</a:t>
            </a:r>
            <a:r>
              <a:rPr lang="en-US" altLang="zh-CN" sz="2000" dirty="0"/>
              <a:t>. </a:t>
            </a:r>
          </a:p>
          <a:p>
            <a:pPr eaLnBrk="1" hangingPunct="1"/>
            <a:r>
              <a:rPr lang="en-US" altLang="zh-CN" sz="2000" dirty="0"/>
              <a:t>This </a:t>
            </a:r>
            <a:r>
              <a:rPr lang="en-US" altLang="zh-CN" sz="2000" dirty="0">
                <a:solidFill>
                  <a:srgbClr val="1D01EB"/>
                </a:solidFill>
              </a:rPr>
              <a:t>second-level cache</a:t>
            </a:r>
            <a:r>
              <a:rPr lang="en-US" altLang="zh-CN" sz="2000" dirty="0"/>
              <a:t> is usually on the same chip and is accessed whenever a miss occurs in the primary cache.</a:t>
            </a:r>
          </a:p>
          <a:p>
            <a:pPr eaLnBrk="1" hangingPunct="1"/>
            <a:r>
              <a:rPr lang="en-US" altLang="zh-CN" sz="2000" dirty="0"/>
              <a:t> If the second-level cache contains the desired data, the miss penalty for the first-level cache will be essentially the access time of the second-level cache, which will be much less than the access time of main memory.</a:t>
            </a:r>
          </a:p>
          <a:p>
            <a:pPr eaLnBrk="1" hangingPunct="1"/>
            <a:r>
              <a:rPr lang="en-US" altLang="zh-CN" sz="2000" dirty="0"/>
              <a:t>If neither the primary nor the secondary cache contains the data, a main memory access is required, and a larger miss penalty is incurred.</a:t>
            </a:r>
          </a:p>
          <a:p>
            <a:pPr eaLnBrk="1" hangingPunct="1"/>
            <a:endParaRPr lang="en-US" altLang="zh-CN" sz="2000" dirty="0"/>
          </a:p>
          <a:p>
            <a:pPr eaLnBrk="1" hangingPunct="1"/>
            <a:r>
              <a:rPr lang="en-US" altLang="zh-CN" sz="2000" dirty="0"/>
              <a:t>Total CPI = Base CPI + Memory-stall cycles per instruction </a:t>
            </a:r>
          </a:p>
          <a:p>
            <a:pPr eaLnBrk="1" hangingPunct="1">
              <a:buNone/>
            </a:pPr>
            <a:r>
              <a:rPr lang="en-US" altLang="zh-CN" sz="2000" dirty="0"/>
              <a:t>    =1 + Primary stalls per instruction + Secondary stalls per instruction </a:t>
            </a:r>
            <a:endParaRPr lang="zh-CN" altLang="en-US" sz="2000" dirty="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Cache ABC</a:t>
            </a:r>
            <a:endParaRPr lang="zh-CN" altLang="en-US" dirty="0"/>
          </a:p>
        </p:txBody>
      </p:sp>
      <p:sp>
        <p:nvSpPr>
          <p:cNvPr id="3" name="内容占位符 2"/>
          <p:cNvSpPr>
            <a:spLocks noGrp="1"/>
          </p:cNvSpPr>
          <p:nvPr>
            <p:ph idx="1"/>
          </p:nvPr>
        </p:nvSpPr>
        <p:spPr/>
        <p:txBody>
          <a:bodyPr/>
          <a:lstStyle/>
          <a:p>
            <a:r>
              <a:rPr lang="en-US" altLang="zh-CN" dirty="0" smtClean="0"/>
              <a:t>Mapping: </a:t>
            </a:r>
          </a:p>
          <a:p>
            <a:pPr lvl="1"/>
            <a:r>
              <a:rPr lang="en-US" altLang="zh-CN" dirty="0" smtClean="0"/>
              <a:t>direct-map,    set-associative,   full-associative</a:t>
            </a:r>
          </a:p>
          <a:p>
            <a:r>
              <a:rPr lang="en-US" altLang="zh-CN" dirty="0" smtClean="0"/>
              <a:t>Identification</a:t>
            </a:r>
          </a:p>
          <a:p>
            <a:pPr lvl="1"/>
            <a:r>
              <a:rPr lang="en-US" altLang="zh-CN" dirty="0" smtClean="0"/>
              <a:t>Tag, index,  block offset</a:t>
            </a:r>
          </a:p>
          <a:p>
            <a:r>
              <a:rPr lang="en-US" altLang="zh-CN" dirty="0" smtClean="0"/>
              <a:t>Replacement</a:t>
            </a:r>
          </a:p>
          <a:p>
            <a:r>
              <a:rPr lang="en-US" altLang="zh-CN" dirty="0" smtClean="0"/>
              <a:t>Write Polic</a:t>
            </a:r>
            <a:r>
              <a:rPr lang="en-US" altLang="zh-CN" dirty="0"/>
              <a:t>y</a:t>
            </a:r>
            <a:endParaRPr lang="zh-CN" altLang="en-US" dirty="0"/>
          </a:p>
        </p:txBody>
      </p:sp>
    </p:spTree>
    <p:extLst>
      <p:ext uri="{BB962C8B-B14F-4D97-AF65-F5344CB8AC3E}">
        <p14:creationId xmlns:p14="http://schemas.microsoft.com/office/powerpoint/2010/main" val="2943227794"/>
      </p:ext>
    </p:extLst>
  </p:cSld>
  <p:clrMapOvr>
    <a:masterClrMapping/>
  </p:clrMapOvr>
  <p:transition spd="med">
    <p:random/>
    <p:sndAc>
      <p:stSnd>
        <p:snd r:embed="rId2" name="chimes.wav"/>
      </p:stSnd>
    </p:sndAc>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sz="3200" dirty="0"/>
              <a:t>5.5 </a:t>
            </a:r>
            <a:r>
              <a:rPr lang="en-US" altLang="zh-CN" sz="3200" dirty="0" smtClean="0"/>
              <a:t>Dependable Memory  Hierarchy</a:t>
            </a:r>
            <a:endParaRPr lang="zh-CN" altLang="en-US" sz="3200" dirty="0"/>
          </a:p>
        </p:txBody>
      </p:sp>
      <p:sp>
        <p:nvSpPr>
          <p:cNvPr id="84995" name="内容占位符 2"/>
          <p:cNvSpPr>
            <a:spLocks noGrp="1"/>
          </p:cNvSpPr>
          <p:nvPr>
            <p:ph idx="1"/>
          </p:nvPr>
        </p:nvSpPr>
        <p:spPr/>
        <p:txBody>
          <a:bodyPr/>
          <a:lstStyle/>
          <a:p>
            <a:pPr eaLnBrk="1" hangingPunct="1"/>
            <a:r>
              <a:rPr lang="en-US" altLang="zh-CN" sz="2800" dirty="0" smtClean="0"/>
              <a:t>skip</a:t>
            </a:r>
            <a:endParaRPr lang="zh-CN" altLang="en-US" sz="2800" dirty="0"/>
          </a:p>
        </p:txBody>
      </p:sp>
    </p:spTree>
    <p:extLst>
      <p:ext uri="{BB962C8B-B14F-4D97-AF65-F5344CB8AC3E}">
        <p14:creationId xmlns:p14="http://schemas.microsoft.com/office/powerpoint/2010/main" val="475406246"/>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p:txBody>
          <a:bodyPr/>
          <a:lstStyle/>
          <a:p>
            <a:pPr eaLnBrk="1" hangingPunct="1">
              <a:defRPr/>
            </a:pPr>
            <a:r>
              <a:rPr lang="en-US" altLang="zh-CN" dirty="0" smtClean="0"/>
              <a:t>5.7 </a:t>
            </a:r>
            <a:r>
              <a:rPr lang="en-US" altLang="zh-CN" dirty="0"/>
              <a:t>Virtual Memory</a:t>
            </a:r>
          </a:p>
        </p:txBody>
      </p:sp>
      <p:sp>
        <p:nvSpPr>
          <p:cNvPr id="56323" name="AutoShape 3"/>
          <p:cNvSpPr>
            <a:spLocks noGrp="1" noChangeArrowheads="1"/>
          </p:cNvSpPr>
          <p:nvPr>
            <p:ph idx="1"/>
          </p:nvPr>
        </p:nvSpPr>
        <p:spPr/>
        <p:txBody>
          <a:bodyPr/>
          <a:lstStyle/>
          <a:p>
            <a:pPr eaLnBrk="1" hangingPunct="1"/>
            <a:r>
              <a:rPr lang="en-US" altLang="zh-CN" sz="1800" dirty="0"/>
              <a:t>Main memory can act as a cache for the secondary storage (disk)</a:t>
            </a:r>
            <a:br>
              <a:rPr lang="en-US" altLang="zh-CN" sz="1800" dirty="0"/>
            </a:br>
            <a:r>
              <a:rPr lang="en-US" altLang="zh-CN" sz="1800" dirty="0"/>
              <a:t/>
            </a:r>
            <a:br>
              <a:rPr lang="en-US" altLang="zh-CN" sz="1800" dirty="0"/>
            </a:br>
            <a:r>
              <a:rPr lang="en-US" altLang="zh-CN" sz="1800" dirty="0"/>
              <a:t> 	</a:t>
            </a:r>
            <a:br>
              <a:rPr lang="en-US" altLang="zh-CN" sz="1800" dirty="0"/>
            </a:br>
            <a:r>
              <a:rPr lang="en-US" altLang="zh-CN" sz="1800" dirty="0"/>
              <a:t/>
            </a:r>
            <a:br>
              <a:rPr lang="en-US" altLang="zh-CN" sz="1800" dirty="0"/>
            </a:br>
            <a:r>
              <a:rPr lang="en-US" altLang="zh-CN" sz="1800" dirty="0"/>
              <a:t/>
            </a:r>
            <a:br>
              <a:rPr lang="en-US" altLang="zh-CN" sz="1800" dirty="0"/>
            </a:br>
            <a:r>
              <a:rPr lang="en-US" altLang="zh-CN" sz="1800" dirty="0"/>
              <a:t/>
            </a:r>
            <a:br>
              <a:rPr lang="en-US" altLang="zh-CN" sz="1800" dirty="0"/>
            </a:br>
            <a:r>
              <a:rPr lang="en-US" altLang="zh-CN" sz="1800" dirty="0"/>
              <a:t/>
            </a:r>
            <a:br>
              <a:rPr lang="en-US" altLang="zh-CN" sz="1800" dirty="0"/>
            </a:br>
            <a:r>
              <a:rPr lang="en-US" altLang="zh-CN" sz="1800" dirty="0"/>
              <a:t/>
            </a:r>
            <a:br>
              <a:rPr lang="en-US" altLang="zh-CN" sz="1800" dirty="0"/>
            </a:br>
            <a:r>
              <a:rPr lang="en-US" altLang="zh-CN" sz="1800" dirty="0"/>
              <a:t/>
            </a:r>
            <a:br>
              <a:rPr lang="en-US" altLang="zh-CN" sz="1800" dirty="0"/>
            </a:br>
            <a:r>
              <a:rPr lang="en-US" altLang="zh-CN" sz="1800" dirty="0"/>
              <a:t/>
            </a:r>
            <a:br>
              <a:rPr lang="en-US" altLang="zh-CN" sz="1800" dirty="0"/>
            </a:br>
            <a:r>
              <a:rPr lang="en-US" altLang="zh-CN" sz="1800" dirty="0"/>
              <a:t/>
            </a:r>
            <a:br>
              <a:rPr lang="en-US" altLang="zh-CN" sz="1800" dirty="0"/>
            </a:br>
            <a:r>
              <a:rPr lang="en-US" altLang="zh-CN" sz="1800" dirty="0"/>
              <a:t/>
            </a:r>
            <a:br>
              <a:rPr lang="en-US" altLang="zh-CN" sz="1800" dirty="0"/>
            </a:br>
            <a:endParaRPr lang="en-US" altLang="zh-CN" sz="1800" dirty="0"/>
          </a:p>
          <a:p>
            <a:pPr eaLnBrk="1" hangingPunct="1"/>
            <a:r>
              <a:rPr lang="en-US" altLang="zh-CN" sz="2400" dirty="0">
                <a:solidFill>
                  <a:srgbClr val="1D01EB"/>
                </a:solidFill>
              </a:rPr>
              <a:t>Advantages:</a:t>
            </a:r>
          </a:p>
          <a:p>
            <a:pPr lvl="1" eaLnBrk="1" hangingPunct="1"/>
            <a:r>
              <a:rPr lang="en-US" altLang="zh-CN" sz="1600" b="1" dirty="0"/>
              <a:t>illusion of having more physical memory</a:t>
            </a:r>
          </a:p>
          <a:p>
            <a:pPr lvl="1" eaLnBrk="1" hangingPunct="1"/>
            <a:r>
              <a:rPr lang="en-US" altLang="zh-CN" sz="1600" b="1" dirty="0"/>
              <a:t>program relocation </a:t>
            </a:r>
          </a:p>
          <a:p>
            <a:pPr lvl="1" eaLnBrk="1" hangingPunct="1"/>
            <a:r>
              <a:rPr lang="en-US" altLang="zh-CN" sz="1600" b="1" dirty="0"/>
              <a:t>protection</a:t>
            </a:r>
          </a:p>
        </p:txBody>
      </p:sp>
      <p:pic>
        <p:nvPicPr>
          <p:cNvPr id="56324" name="Picture 4"/>
          <p:cNvPicPr>
            <a:picLocks noChangeArrowheads="1"/>
          </p:cNvPicPr>
          <p:nvPr/>
        </p:nvPicPr>
        <p:blipFill>
          <a:blip r:embed="rId3"/>
          <a:srcRect/>
          <a:stretch>
            <a:fillRect/>
          </a:stretch>
        </p:blipFill>
        <p:spPr bwMode="auto">
          <a:xfrm>
            <a:off x="4238612" y="2071679"/>
            <a:ext cx="5276850" cy="3273425"/>
          </a:xfrm>
          <a:prstGeom prst="rect">
            <a:avLst/>
          </a:prstGeom>
          <a:noFill/>
          <a:ln w="9525">
            <a:noFill/>
            <a:miter lim="800000"/>
            <a:headEnd/>
            <a:tailEnd/>
          </a:ln>
          <a:effectLst/>
        </p:spPr>
      </p:pic>
      <p:sp>
        <p:nvSpPr>
          <p:cNvPr id="56325" name="Rectangle 6"/>
          <p:cNvSpPr>
            <a:spLocks noChangeArrowheads="1"/>
          </p:cNvSpPr>
          <p:nvPr/>
        </p:nvSpPr>
        <p:spPr bwMode="auto">
          <a:xfrm>
            <a:off x="4095737" y="1785927"/>
            <a:ext cx="1622425" cy="396875"/>
          </a:xfrm>
          <a:prstGeom prst="rect">
            <a:avLst/>
          </a:prstGeom>
          <a:noFill/>
          <a:ln w="9525">
            <a:noFill/>
            <a:miter lim="800000"/>
            <a:headEnd/>
            <a:tailEnd/>
          </a:ln>
          <a:effectLst/>
        </p:spPr>
        <p:txBody>
          <a:bodyPr>
            <a:spAutoFit/>
          </a:bodyPr>
          <a:lstStyle/>
          <a:p>
            <a:r>
              <a:rPr lang="en-US" altLang="zh-CN" sz="2000" b="1" dirty="0"/>
              <a:t>Virtual </a:t>
            </a:r>
            <a:r>
              <a:rPr lang="en-US" altLang="zh-CN" sz="2000" b="1" dirty="0" err="1"/>
              <a:t>addr</a:t>
            </a:r>
            <a:r>
              <a:rPr lang="en-US" altLang="zh-CN" sz="2000" b="1" dirty="0"/>
              <a:t>.</a:t>
            </a:r>
          </a:p>
        </p:txBody>
      </p:sp>
      <p:sp>
        <p:nvSpPr>
          <p:cNvPr id="56326" name="Rectangle 7"/>
          <p:cNvSpPr>
            <a:spLocks noChangeArrowheads="1"/>
          </p:cNvSpPr>
          <p:nvPr/>
        </p:nvSpPr>
        <p:spPr bwMode="auto">
          <a:xfrm>
            <a:off x="7239009" y="1785927"/>
            <a:ext cx="2663825" cy="396875"/>
          </a:xfrm>
          <a:prstGeom prst="rect">
            <a:avLst/>
          </a:prstGeom>
          <a:noFill/>
          <a:ln w="9525">
            <a:noFill/>
            <a:miter lim="800000"/>
            <a:headEnd/>
            <a:tailEnd/>
          </a:ln>
          <a:effectLst/>
        </p:spPr>
        <p:txBody>
          <a:bodyPr>
            <a:spAutoFit/>
          </a:bodyPr>
          <a:lstStyle/>
          <a:p>
            <a:r>
              <a:rPr lang="en-US" altLang="en-US" sz="2000" b="1" dirty="0"/>
              <a:t>Physical</a:t>
            </a:r>
            <a:r>
              <a:rPr lang="en-US" altLang="zh-CN" sz="2000" b="1" dirty="0"/>
              <a:t> </a:t>
            </a:r>
            <a:r>
              <a:rPr lang="en-US" altLang="zh-CN" sz="2000" b="1" dirty="0" err="1"/>
              <a:t>addr</a:t>
            </a:r>
            <a:r>
              <a:rPr lang="en-US" altLang="zh-CN" sz="2000" b="1" dirty="0"/>
              <a:t>.</a:t>
            </a:r>
          </a:p>
        </p:txBody>
      </p:sp>
    </p:spTree>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pPr eaLnBrk="1" hangingPunct="1">
              <a:defRPr/>
            </a:pPr>
            <a:r>
              <a:rPr lang="en-US" altLang="zh-CN"/>
              <a:t>Pages:  virtual memory blocks</a:t>
            </a:r>
          </a:p>
        </p:txBody>
      </p:sp>
      <p:sp>
        <p:nvSpPr>
          <p:cNvPr id="57347" name="AutoShape 3"/>
          <p:cNvSpPr>
            <a:spLocks noGrp="1" noChangeArrowheads="1"/>
          </p:cNvSpPr>
          <p:nvPr>
            <p:ph idx="1"/>
          </p:nvPr>
        </p:nvSpPr>
        <p:spPr>
          <a:xfrm>
            <a:off x="1809720" y="1303339"/>
            <a:ext cx="8643998" cy="4573587"/>
          </a:xfrm>
        </p:spPr>
        <p:txBody>
          <a:bodyPr/>
          <a:lstStyle/>
          <a:p>
            <a:pPr eaLnBrk="1" hangingPunct="1"/>
            <a:r>
              <a:rPr lang="en-US" altLang="zh-CN" sz="2400" dirty="0">
                <a:solidFill>
                  <a:srgbClr val="1D01EB"/>
                </a:solidFill>
              </a:rPr>
              <a:t>Page faults</a:t>
            </a:r>
            <a:r>
              <a:rPr lang="en-US" altLang="zh-CN" sz="2400" dirty="0"/>
              <a:t>:  the data is not in memory, retrieve it from disk</a:t>
            </a:r>
          </a:p>
          <a:p>
            <a:pPr lvl="1" eaLnBrk="1" hangingPunct="1"/>
            <a:r>
              <a:rPr lang="en-US" altLang="zh-CN" sz="2000" dirty="0"/>
              <a:t>huge miss penalty, thus pages should be fairly large (e.g., </a:t>
            </a:r>
            <a:r>
              <a:rPr lang="en-US" altLang="zh-CN" sz="2000" dirty="0" err="1"/>
              <a:t>4KB</a:t>
            </a:r>
            <a:r>
              <a:rPr lang="en-US" altLang="zh-CN" sz="2000" dirty="0"/>
              <a:t>)</a:t>
            </a:r>
          </a:p>
          <a:p>
            <a:pPr lvl="1" eaLnBrk="1" hangingPunct="1"/>
            <a:r>
              <a:rPr lang="en-US" altLang="zh-CN" sz="2000" dirty="0"/>
              <a:t>reducing page faults is important (</a:t>
            </a:r>
            <a:r>
              <a:rPr lang="en-US" altLang="zh-CN" sz="2000" dirty="0" err="1"/>
              <a:t>LRU</a:t>
            </a:r>
            <a:r>
              <a:rPr lang="en-US" altLang="zh-CN" sz="2000" dirty="0"/>
              <a:t> is worth the price)</a:t>
            </a:r>
          </a:p>
          <a:p>
            <a:pPr lvl="1" eaLnBrk="1" hangingPunct="1"/>
            <a:r>
              <a:rPr lang="en-US" altLang="zh-CN" sz="2000" dirty="0"/>
              <a:t>can </a:t>
            </a:r>
            <a:r>
              <a:rPr lang="en-US" altLang="zh-CN" sz="2000" dirty="0">
                <a:solidFill>
                  <a:srgbClr val="1D01EB"/>
                </a:solidFill>
              </a:rPr>
              <a:t>handle the faults in software</a:t>
            </a:r>
            <a:r>
              <a:rPr lang="en-US" altLang="zh-CN" sz="2000" dirty="0"/>
              <a:t> instead of hardware</a:t>
            </a:r>
          </a:p>
          <a:p>
            <a:pPr lvl="1" eaLnBrk="1" hangingPunct="1"/>
            <a:r>
              <a:rPr lang="en-US" altLang="zh-CN" sz="2000" dirty="0"/>
              <a:t>using write-through is too expensive so we use </a:t>
            </a:r>
            <a:r>
              <a:rPr lang="en-US" altLang="zh-CN" sz="2000" b="1" dirty="0">
                <a:solidFill>
                  <a:srgbClr val="FF6600"/>
                </a:solidFill>
              </a:rPr>
              <a:t>write back</a:t>
            </a:r>
            <a:r>
              <a:rPr lang="en-US" altLang="zh-CN" sz="2000" dirty="0"/>
              <a:t/>
            </a:r>
            <a:br>
              <a:rPr lang="en-US" altLang="zh-CN" sz="2000" dirty="0"/>
            </a:br>
            <a:r>
              <a:rPr lang="en-US" altLang="zh-CN" sz="2000" dirty="0"/>
              <a:t/>
            </a:r>
            <a:br>
              <a:rPr lang="en-US" altLang="zh-CN" sz="2000" dirty="0"/>
            </a:br>
            <a:endParaRPr lang="en-US" altLang="zh-CN" sz="2000" dirty="0"/>
          </a:p>
        </p:txBody>
      </p:sp>
      <p:pic>
        <p:nvPicPr>
          <p:cNvPr id="57348" name="Picture 4"/>
          <p:cNvPicPr>
            <a:picLocks noChangeArrowheads="1"/>
          </p:cNvPicPr>
          <p:nvPr/>
        </p:nvPicPr>
        <p:blipFill>
          <a:blip r:embed="rId3"/>
          <a:srcRect/>
          <a:stretch>
            <a:fillRect/>
          </a:stretch>
        </p:blipFill>
        <p:spPr bwMode="auto">
          <a:xfrm>
            <a:off x="3667109" y="3214687"/>
            <a:ext cx="5019675" cy="2879725"/>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p:txBody>
          <a:bodyPr/>
          <a:lstStyle/>
          <a:p>
            <a:pPr eaLnBrk="1" hangingPunct="1">
              <a:defRPr/>
            </a:pPr>
            <a:r>
              <a:rPr lang="en-US" altLang="zh-CN"/>
              <a:t>Page Tables</a:t>
            </a:r>
          </a:p>
        </p:txBody>
      </p:sp>
      <p:pic>
        <p:nvPicPr>
          <p:cNvPr id="58371" name="Picture 3"/>
          <p:cNvPicPr>
            <a:picLocks noChangeArrowheads="1"/>
          </p:cNvPicPr>
          <p:nvPr/>
        </p:nvPicPr>
        <p:blipFill>
          <a:blip r:embed="rId3"/>
          <a:srcRect/>
          <a:stretch>
            <a:fillRect/>
          </a:stretch>
        </p:blipFill>
        <p:spPr bwMode="auto">
          <a:xfrm>
            <a:off x="2024035" y="1357299"/>
            <a:ext cx="7991475" cy="4968875"/>
          </a:xfrm>
          <a:prstGeom prst="rect">
            <a:avLst/>
          </a:prstGeom>
          <a:noFill/>
          <a:ln w="9525">
            <a:noFill/>
            <a:miter lim="800000"/>
            <a:headEnd/>
            <a:tailEnd/>
          </a:ln>
          <a:effectLst/>
        </p:spPr>
      </p:pic>
      <p:sp>
        <p:nvSpPr>
          <p:cNvPr id="58372" name="Rectangle 4"/>
          <p:cNvSpPr>
            <a:spLocks noChangeArrowheads="1"/>
          </p:cNvSpPr>
          <p:nvPr/>
        </p:nvSpPr>
        <p:spPr bwMode="auto">
          <a:xfrm>
            <a:off x="1952596" y="1142985"/>
            <a:ext cx="1138238" cy="306387"/>
          </a:xfrm>
          <a:prstGeom prst="rect">
            <a:avLst/>
          </a:prstGeom>
          <a:noFill/>
          <a:ln w="9525">
            <a:noFill/>
            <a:miter lim="800000"/>
            <a:headEnd/>
            <a:tailEnd/>
          </a:ln>
          <a:effectLst/>
        </p:spPr>
        <p:txBody>
          <a:bodyPr wrap="none">
            <a:spAutoFit/>
          </a:bodyPr>
          <a:lstStyle/>
          <a:p>
            <a:r>
              <a:rPr lang="en-US" altLang="zh-CN" sz="1400" b="1" dirty="0"/>
              <a:t>Virtual page</a:t>
            </a:r>
          </a:p>
        </p:txBody>
      </p:sp>
    </p:spTree>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lstStyle/>
          <a:p>
            <a:pPr eaLnBrk="1" hangingPunct="1">
              <a:defRPr/>
            </a:pPr>
            <a:r>
              <a:rPr lang="en-US" altLang="zh-CN" sz="3200" dirty="0"/>
              <a:t>Placing a page and finding it again ----Page Tables</a:t>
            </a:r>
          </a:p>
        </p:txBody>
      </p:sp>
      <p:sp>
        <p:nvSpPr>
          <p:cNvPr id="59395" name="AutoShape 3"/>
          <p:cNvSpPr>
            <a:spLocks noGrp="1" noChangeArrowheads="1"/>
          </p:cNvSpPr>
          <p:nvPr>
            <p:ph idx="1"/>
          </p:nvPr>
        </p:nvSpPr>
        <p:spPr/>
        <p:txBody>
          <a:bodyPr/>
          <a:lstStyle/>
          <a:p>
            <a:pPr eaLnBrk="1" hangingPunct="1">
              <a:buFontTx/>
              <a:buNone/>
            </a:pPr>
            <a:r>
              <a:rPr lang="en-US" altLang="zh-CN" smtClean="0"/>
              <a:t> </a:t>
            </a:r>
          </a:p>
        </p:txBody>
      </p:sp>
      <p:pic>
        <p:nvPicPr>
          <p:cNvPr id="59396" name="Picture 4"/>
          <p:cNvPicPr>
            <a:picLocks noChangeArrowheads="1"/>
          </p:cNvPicPr>
          <p:nvPr/>
        </p:nvPicPr>
        <p:blipFill>
          <a:blip r:embed="rId3"/>
          <a:srcRect/>
          <a:stretch>
            <a:fillRect/>
          </a:stretch>
        </p:blipFill>
        <p:spPr bwMode="auto">
          <a:xfrm>
            <a:off x="2309786" y="1857365"/>
            <a:ext cx="7286676" cy="3929090"/>
          </a:xfrm>
          <a:prstGeom prst="rect">
            <a:avLst/>
          </a:prstGeom>
          <a:noFill/>
          <a:ln w="9525">
            <a:noFill/>
            <a:miter lim="800000"/>
            <a:headEnd/>
            <a:tailEnd/>
          </a:ln>
          <a:effectLst/>
        </p:spPr>
      </p:pic>
      <p:sp>
        <p:nvSpPr>
          <p:cNvPr id="59397" name="Rectangle 5"/>
          <p:cNvSpPr>
            <a:spLocks noChangeArrowheads="1"/>
          </p:cNvSpPr>
          <p:nvPr/>
        </p:nvSpPr>
        <p:spPr bwMode="auto">
          <a:xfrm>
            <a:off x="2166938" y="1341438"/>
            <a:ext cx="7853362" cy="457200"/>
          </a:xfrm>
          <a:prstGeom prst="rect">
            <a:avLst/>
          </a:prstGeom>
          <a:noFill/>
          <a:ln w="9525">
            <a:noFill/>
            <a:miter lim="800000"/>
            <a:headEnd/>
            <a:tailEnd/>
          </a:ln>
          <a:effectLst/>
        </p:spPr>
        <p:txBody>
          <a:bodyPr wrap="none">
            <a:spAutoFit/>
          </a:bodyPr>
          <a:lstStyle/>
          <a:p>
            <a:r>
              <a:rPr lang="en-US" altLang="zh-CN"/>
              <a:t>Virtual memory systems use fully associative mapping method</a:t>
            </a:r>
          </a:p>
        </p:txBody>
      </p:sp>
    </p:spTree>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pPr eaLnBrk="1" hangingPunct="1">
              <a:defRPr/>
            </a:pPr>
            <a:r>
              <a:rPr lang="en-US" altLang="zh-CN" sz="3400" dirty="0"/>
              <a:t>Page faults</a:t>
            </a:r>
          </a:p>
        </p:txBody>
      </p:sp>
      <p:sp>
        <p:nvSpPr>
          <p:cNvPr id="60419" name="AutoShape 3"/>
          <p:cNvSpPr>
            <a:spLocks noGrp="1" noChangeArrowheads="1"/>
          </p:cNvSpPr>
          <p:nvPr>
            <p:ph idx="1"/>
          </p:nvPr>
        </p:nvSpPr>
        <p:spPr>
          <a:xfrm>
            <a:off x="1494158" y="1003921"/>
            <a:ext cx="9354370" cy="990600"/>
          </a:xfrm>
        </p:spPr>
        <p:txBody>
          <a:bodyPr/>
          <a:lstStyle/>
          <a:p>
            <a:pPr eaLnBrk="1" hangingPunct="1"/>
            <a:r>
              <a:rPr lang="en-US" altLang="zh-CN" sz="2400" dirty="0"/>
              <a:t>When the OS  creates a process, it usually creates the space on disk for all the pages of a process.</a:t>
            </a:r>
            <a:endParaRPr lang="en-US" altLang="zh-CN" dirty="0" smtClean="0"/>
          </a:p>
          <a:p>
            <a:pPr eaLnBrk="1" hangingPunct="1"/>
            <a:endParaRPr lang="en-US" altLang="zh-CN" dirty="0" smtClean="0"/>
          </a:p>
        </p:txBody>
      </p:sp>
      <p:pic>
        <p:nvPicPr>
          <p:cNvPr id="60420" name="Picture 4" descr="F0723"/>
          <p:cNvPicPr>
            <a:picLocks noChangeAspect="1" noChangeArrowheads="1"/>
          </p:cNvPicPr>
          <p:nvPr/>
        </p:nvPicPr>
        <p:blipFill>
          <a:blip r:embed="rId3"/>
          <a:srcRect/>
          <a:stretch>
            <a:fillRect/>
          </a:stretch>
        </p:blipFill>
        <p:spPr bwMode="auto">
          <a:xfrm>
            <a:off x="5453059" y="2322512"/>
            <a:ext cx="5040313" cy="4535488"/>
          </a:xfrm>
          <a:prstGeom prst="rect">
            <a:avLst/>
          </a:prstGeom>
          <a:noFill/>
          <a:ln w="9525">
            <a:noFill/>
            <a:miter lim="800000"/>
            <a:headEnd/>
            <a:tailEnd/>
          </a:ln>
        </p:spPr>
      </p:pic>
      <p:sp>
        <p:nvSpPr>
          <p:cNvPr id="60421" name="AutoShape 5"/>
          <p:cNvSpPr>
            <a:spLocks noChangeArrowheads="1"/>
          </p:cNvSpPr>
          <p:nvPr/>
        </p:nvSpPr>
        <p:spPr bwMode="auto">
          <a:xfrm>
            <a:off x="1320794" y="1772816"/>
            <a:ext cx="3917950" cy="4500594"/>
          </a:xfrm>
          <a:prstGeom prst="roundRect">
            <a:avLst>
              <a:gd name="adj" fmla="val 12486"/>
            </a:avLst>
          </a:prstGeom>
          <a:noFill/>
          <a:ln w="12700">
            <a:noFill/>
            <a:round/>
            <a:headEnd/>
            <a:tailEnd/>
          </a:ln>
          <a:effectLst/>
        </p:spPr>
        <p:txBody>
          <a:bodyPr lIns="90488" tIns="44450" rIns="90488" bIns="44450"/>
          <a:lstStyle/>
          <a:p>
            <a:pPr marL="342900" indent="-342900" algn="l">
              <a:spcBef>
                <a:spcPct val="20000"/>
              </a:spcBef>
              <a:buSzPct val="100000"/>
              <a:buFontTx/>
              <a:buChar char="•"/>
            </a:pPr>
            <a:r>
              <a:rPr lang="en-US" altLang="zh-CN" sz="1800" b="1" dirty="0">
                <a:latin typeface="Arial" charset="0"/>
              </a:rPr>
              <a:t>When a page fault occurs, the OS will be given control through exception mechanism.</a:t>
            </a:r>
          </a:p>
          <a:p>
            <a:pPr marL="342900" indent="-342900" algn="l">
              <a:spcBef>
                <a:spcPct val="20000"/>
              </a:spcBef>
              <a:buSzPct val="100000"/>
              <a:buFontTx/>
              <a:buChar char="•"/>
            </a:pPr>
            <a:endParaRPr lang="en-US" altLang="zh-CN" sz="1800" b="1" dirty="0">
              <a:latin typeface="Arial" charset="0"/>
            </a:endParaRPr>
          </a:p>
          <a:p>
            <a:pPr marL="342900" indent="-342900" algn="l">
              <a:spcBef>
                <a:spcPct val="20000"/>
              </a:spcBef>
              <a:buSzPct val="100000"/>
              <a:buFontTx/>
              <a:buChar char="•"/>
            </a:pPr>
            <a:r>
              <a:rPr lang="en-US" altLang="zh-CN" sz="1800" b="1" dirty="0">
                <a:latin typeface="Arial" charset="0"/>
              </a:rPr>
              <a:t>The OS will find the page in the disk by the page table.</a:t>
            </a:r>
          </a:p>
          <a:p>
            <a:pPr marL="342900" indent="-342900" algn="l">
              <a:spcBef>
                <a:spcPct val="20000"/>
              </a:spcBef>
              <a:buSzPct val="100000"/>
              <a:buFontTx/>
              <a:buChar char="•"/>
            </a:pPr>
            <a:endParaRPr lang="en-US" altLang="zh-CN" sz="1800" b="1" dirty="0">
              <a:latin typeface="Arial" charset="0"/>
            </a:endParaRPr>
          </a:p>
          <a:p>
            <a:pPr marL="342900" indent="-342900" algn="l">
              <a:spcBef>
                <a:spcPct val="20000"/>
              </a:spcBef>
              <a:buSzPct val="100000"/>
              <a:buFontTx/>
              <a:buChar char="•"/>
            </a:pPr>
            <a:r>
              <a:rPr lang="en-US" altLang="zh-CN" sz="1800" b="1" dirty="0">
                <a:latin typeface="Arial" charset="0"/>
              </a:rPr>
              <a:t>Next, the OS will bring the requested page into main memory. If all the pages in main memory are in use, the OS will use </a:t>
            </a:r>
            <a:r>
              <a:rPr lang="en-US" altLang="zh-CN" sz="1800" b="1" dirty="0" err="1">
                <a:latin typeface="Arial" charset="0"/>
              </a:rPr>
              <a:t>LRU</a:t>
            </a:r>
            <a:r>
              <a:rPr lang="en-US" altLang="zh-CN" sz="1800" b="1" dirty="0">
                <a:latin typeface="Arial" charset="0"/>
              </a:rPr>
              <a:t> strategy to choose a page to replace.</a:t>
            </a:r>
          </a:p>
        </p:txBody>
      </p:sp>
      <p:sp>
        <p:nvSpPr>
          <p:cNvPr id="60422" name="Rectangle 6"/>
          <p:cNvSpPr>
            <a:spLocks noChangeArrowheads="1"/>
          </p:cNvSpPr>
          <p:nvPr/>
        </p:nvSpPr>
        <p:spPr bwMode="auto">
          <a:xfrm>
            <a:off x="5310182" y="2143117"/>
            <a:ext cx="1001712" cy="274637"/>
          </a:xfrm>
          <a:prstGeom prst="rect">
            <a:avLst/>
          </a:prstGeom>
          <a:noFill/>
          <a:ln w="9525">
            <a:noFill/>
            <a:miter lim="800000"/>
            <a:headEnd/>
            <a:tailEnd/>
          </a:ln>
          <a:effectLst/>
        </p:spPr>
        <p:txBody>
          <a:bodyPr wrap="none">
            <a:spAutoFit/>
          </a:bodyPr>
          <a:lstStyle/>
          <a:p>
            <a:r>
              <a:rPr lang="en-US" altLang="zh-CN" sz="1200" b="1" dirty="0"/>
              <a:t>Virtual page</a:t>
            </a: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defRPr/>
            </a:pPr>
            <a:r>
              <a:rPr lang="en-US" altLang="zh-CN" sz="3400"/>
              <a:t>What about writes?</a:t>
            </a:r>
          </a:p>
        </p:txBody>
      </p:sp>
      <p:sp>
        <p:nvSpPr>
          <p:cNvPr id="61443" name="AutoShape 3"/>
          <p:cNvSpPr>
            <a:spLocks noGrp="1" noChangeArrowheads="1"/>
          </p:cNvSpPr>
          <p:nvPr>
            <p:ph idx="1"/>
          </p:nvPr>
        </p:nvSpPr>
        <p:spPr>
          <a:xfrm>
            <a:off x="1817688" y="1358900"/>
            <a:ext cx="8382000" cy="4446588"/>
          </a:xfrm>
        </p:spPr>
        <p:txBody>
          <a:bodyPr/>
          <a:lstStyle/>
          <a:p>
            <a:pPr eaLnBrk="1" hangingPunct="1"/>
            <a:r>
              <a:rPr lang="en-US" altLang="zh-CN" sz="2000" dirty="0"/>
              <a:t>Because disk accesses are too slow, virtual memory systems can not use write-through strategy.</a:t>
            </a:r>
          </a:p>
          <a:p>
            <a:pPr eaLnBrk="1" hangingPunct="1"/>
            <a:endParaRPr lang="en-US" altLang="zh-CN" sz="2000" dirty="0"/>
          </a:p>
          <a:p>
            <a:pPr eaLnBrk="1" hangingPunct="1"/>
            <a:r>
              <a:rPr lang="en-US" altLang="zh-CN" sz="2000" dirty="0"/>
              <a:t>Instead, they must use </a:t>
            </a:r>
            <a:r>
              <a:rPr lang="en-US" altLang="zh-CN" sz="2000" dirty="0">
                <a:solidFill>
                  <a:srgbClr val="1D01EB"/>
                </a:solidFill>
              </a:rPr>
              <a:t>write-back strategy</a:t>
            </a:r>
            <a:r>
              <a:rPr lang="en-US" altLang="zh-CN" sz="2000" dirty="0"/>
              <a:t>. To do so, the machines need add a</a:t>
            </a:r>
            <a:r>
              <a:rPr lang="en-US" altLang="zh-CN" sz="2000" dirty="0">
                <a:solidFill>
                  <a:srgbClr val="FF6600"/>
                </a:solidFill>
              </a:rPr>
              <a:t> dirty </a:t>
            </a:r>
            <a:r>
              <a:rPr lang="en-US" altLang="zh-CN" sz="2000" dirty="0"/>
              <a:t>bit to the entry of page table. </a:t>
            </a:r>
          </a:p>
          <a:p>
            <a:pPr eaLnBrk="1" hangingPunct="1"/>
            <a:endParaRPr lang="en-US" altLang="zh-CN" sz="2000" dirty="0"/>
          </a:p>
          <a:p>
            <a:pPr eaLnBrk="1" hangingPunct="1"/>
            <a:r>
              <a:rPr lang="en-US" altLang="zh-CN" sz="2000" dirty="0">
                <a:solidFill>
                  <a:srgbClr val="1D01EB"/>
                </a:solidFill>
              </a:rPr>
              <a:t>The dirty bit is set</a:t>
            </a:r>
            <a:r>
              <a:rPr lang="en-US" altLang="zh-CN" sz="2000" dirty="0"/>
              <a:t> when a page is first written. If the dirty bit of a page is set, the page must be written back to disk before being replaced</a:t>
            </a:r>
            <a:r>
              <a:rPr lang="en-US" altLang="zh-CN" dirty="0" smtClean="0"/>
              <a:t>.</a:t>
            </a: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Problem ?</a:t>
            </a:r>
            <a:endParaRPr lang="zh-CN" altLang="en-US" dirty="0"/>
          </a:p>
        </p:txBody>
      </p:sp>
      <p:sp>
        <p:nvSpPr>
          <p:cNvPr id="3" name="内容占位符 2"/>
          <p:cNvSpPr>
            <a:spLocks noGrp="1"/>
          </p:cNvSpPr>
          <p:nvPr>
            <p:ph idx="1"/>
          </p:nvPr>
        </p:nvSpPr>
        <p:spPr/>
        <p:txBody>
          <a:bodyPr/>
          <a:lstStyle/>
          <a:p>
            <a:r>
              <a:rPr lang="en-US" altLang="zh-CN" sz="2400" dirty="0">
                <a:latin typeface="Comic Sans MS" pitchFamily="66" charset="0"/>
              </a:rPr>
              <a:t>Application requirements:</a:t>
            </a:r>
          </a:p>
          <a:p>
            <a:pPr lvl="1"/>
            <a:r>
              <a:rPr lang="en-US" altLang="zh-CN" sz="2000" dirty="0">
                <a:latin typeface="Comic Sans MS" pitchFamily="66" charset="0"/>
              </a:rPr>
              <a:t>Unlimited amounts of memory</a:t>
            </a:r>
          </a:p>
          <a:p>
            <a:pPr lvl="1"/>
            <a:r>
              <a:rPr lang="en-US" altLang="zh-CN" sz="2000" dirty="0">
                <a:latin typeface="Comic Sans MS" pitchFamily="66" charset="0"/>
              </a:rPr>
              <a:t>Faster memory, higher bandwidth</a:t>
            </a:r>
          </a:p>
          <a:p>
            <a:pPr lvl="1"/>
            <a:r>
              <a:rPr lang="en-US" altLang="zh-CN" sz="2000" dirty="0">
                <a:latin typeface="Comic Sans MS" pitchFamily="66" charset="0"/>
              </a:rPr>
              <a:t>Lower price per byte</a:t>
            </a:r>
          </a:p>
          <a:p>
            <a:pPr lvl="1"/>
            <a:r>
              <a:rPr lang="en-US" altLang="zh-CN" sz="2000" dirty="0">
                <a:latin typeface="Comic Sans MS" pitchFamily="66" charset="0"/>
              </a:rPr>
              <a:t>If for embedded systems: lower power </a:t>
            </a:r>
            <a:r>
              <a:rPr lang="en-US" altLang="zh-CN" sz="2000" dirty="0" err="1">
                <a:latin typeface="Comic Sans MS" pitchFamily="66" charset="0"/>
              </a:rPr>
              <a:t>comsumption</a:t>
            </a:r>
            <a:endParaRPr lang="en-US" altLang="zh-CN" sz="2000" dirty="0">
              <a:latin typeface="Comic Sans MS" pitchFamily="66" charset="0"/>
            </a:endParaRPr>
          </a:p>
          <a:p>
            <a:endParaRPr lang="en-US" altLang="zh-CN" sz="2400" dirty="0">
              <a:latin typeface="Comic Sans MS" pitchFamily="66" charset="0"/>
            </a:endParaRPr>
          </a:p>
          <a:p>
            <a:r>
              <a:rPr lang="en-US" altLang="zh-CN" sz="2400" dirty="0">
                <a:latin typeface="Comic Sans MS" pitchFamily="66" charset="0"/>
              </a:rPr>
              <a:t>These requirements are </a:t>
            </a:r>
            <a:r>
              <a:rPr lang="en-US" altLang="zh-CN" sz="2400" dirty="0">
                <a:solidFill>
                  <a:srgbClr val="FF0000"/>
                </a:solidFill>
                <a:latin typeface="Comic Sans MS" pitchFamily="66" charset="0"/>
              </a:rPr>
              <a:t>contradictory</a:t>
            </a:r>
            <a:r>
              <a:rPr lang="en-US" altLang="zh-CN" sz="2400" dirty="0">
                <a:latin typeface="Comic Sans MS" pitchFamily="66" charset="0"/>
              </a:rPr>
              <a:t>.</a:t>
            </a:r>
          </a:p>
          <a:p>
            <a:pPr lvl="1"/>
            <a:r>
              <a:rPr lang="en-US" altLang="zh-CN" sz="2000" dirty="0">
                <a:latin typeface="Comic Sans MS" pitchFamily="66" charset="0"/>
              </a:rPr>
              <a:t>The bigger,  more difficult to make it fast</a:t>
            </a:r>
          </a:p>
          <a:p>
            <a:pPr lvl="1"/>
            <a:r>
              <a:rPr lang="en-US" altLang="zh-CN" sz="2000" dirty="0">
                <a:latin typeface="Comic Sans MS" pitchFamily="66" charset="0"/>
              </a:rPr>
              <a:t>The faster,  more expensive</a:t>
            </a:r>
          </a:p>
          <a:p>
            <a:pPr lvl="1"/>
            <a:r>
              <a:rPr lang="en-US" altLang="zh-CN" sz="2000" dirty="0">
                <a:latin typeface="Comic Sans MS" pitchFamily="66" charset="0"/>
              </a:rPr>
              <a:t>The faster will consume much more power.</a:t>
            </a:r>
          </a:p>
          <a:p>
            <a:endParaRPr lang="zh-CN" altLang="en-US" dirty="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p:txBody>
          <a:bodyPr/>
          <a:lstStyle/>
          <a:p>
            <a:pPr eaLnBrk="1" hangingPunct="1">
              <a:defRPr/>
            </a:pPr>
            <a:r>
              <a:rPr lang="en-US" altLang="zh-CN"/>
              <a:t>Making Address Translation Fast----TLB</a:t>
            </a:r>
          </a:p>
        </p:txBody>
      </p:sp>
      <p:sp>
        <p:nvSpPr>
          <p:cNvPr id="62467" name="AutoShape 3"/>
          <p:cNvSpPr>
            <a:spLocks noGrp="1" noChangeArrowheads="1"/>
          </p:cNvSpPr>
          <p:nvPr>
            <p:ph idx="1"/>
          </p:nvPr>
        </p:nvSpPr>
        <p:spPr>
          <a:xfrm>
            <a:off x="1738282" y="1412875"/>
            <a:ext cx="9144064" cy="4573588"/>
          </a:xfrm>
        </p:spPr>
        <p:txBody>
          <a:bodyPr/>
          <a:lstStyle/>
          <a:p>
            <a:pPr eaLnBrk="1" hangingPunct="1"/>
            <a:r>
              <a:rPr lang="en-US" altLang="zh-CN" sz="2400" dirty="0"/>
              <a:t>A cache for address translations:  translation look aside buffer</a:t>
            </a:r>
          </a:p>
        </p:txBody>
      </p:sp>
      <p:pic>
        <p:nvPicPr>
          <p:cNvPr id="62468" name="Picture 5"/>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024166" y="1785927"/>
            <a:ext cx="6286544" cy="4530095"/>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384" y="1268760"/>
            <a:ext cx="3263702" cy="4681537"/>
          </a:xfrm>
        </p:spPr>
        <p:txBody>
          <a:bodyPr/>
          <a:lstStyle/>
          <a:p>
            <a:pPr eaLnBrk="1" hangingPunct="1">
              <a:defRPr/>
            </a:pPr>
            <a:r>
              <a:rPr lang="en-US" altLang="zh-CN" sz="2000" dirty="0"/>
              <a:t>The TLB and cache implement the process of going from a virtual address to a data item in the </a:t>
            </a:r>
            <a:r>
              <a:rPr lang="en-US" altLang="zh-CN" sz="2000" dirty="0" err="1"/>
              <a:t>Intrinsity</a:t>
            </a:r>
            <a:r>
              <a:rPr lang="en-US" altLang="zh-CN" sz="2000" dirty="0"/>
              <a:t> </a:t>
            </a:r>
            <a:r>
              <a:rPr lang="en-US" altLang="zh-CN" sz="2000" dirty="0" err="1"/>
              <a:t>FastMATH</a:t>
            </a:r>
            <a:r>
              <a:rPr lang="en-US" altLang="zh-CN" sz="2000" dirty="0"/>
              <a:t>.</a:t>
            </a:r>
            <a:endParaRPr lang="zh-CN" altLang="en-US" sz="2000" dirty="0"/>
          </a:p>
        </p:txBody>
      </p:sp>
      <p:pic>
        <p:nvPicPr>
          <p:cNvPr id="63491" name="Picture 2"/>
          <p:cNvPicPr>
            <a:picLocks noChangeAspect="1" noChangeArrowheads="1"/>
          </p:cNvPicPr>
          <p:nvPr/>
        </p:nvPicPr>
        <p:blipFill>
          <a:blip r:embed="rId3"/>
          <a:srcRect/>
          <a:stretch>
            <a:fillRect/>
          </a:stretch>
        </p:blipFill>
        <p:spPr bwMode="auto">
          <a:xfrm>
            <a:off x="3815086" y="1"/>
            <a:ext cx="7825529" cy="6742113"/>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4"/>
          <p:cNvPicPr>
            <a:picLocks noChangeAspect="1" noChangeArrowheads="1"/>
          </p:cNvPicPr>
          <p:nvPr/>
        </p:nvPicPr>
        <p:blipFill>
          <a:blip r:embed="rId3" cstate="print"/>
          <a:srcRect/>
          <a:stretch>
            <a:fillRect/>
          </a:stretch>
        </p:blipFill>
        <p:spPr bwMode="auto">
          <a:xfrm>
            <a:off x="3769356" y="214290"/>
            <a:ext cx="6713370" cy="6027756"/>
          </a:xfrm>
          <a:prstGeom prst="rect">
            <a:avLst/>
          </a:prstGeom>
          <a:noFill/>
          <a:ln w="9525">
            <a:noFill/>
            <a:miter lim="800000"/>
            <a:headEnd/>
            <a:tailEnd/>
          </a:ln>
          <a:effectLst/>
        </p:spPr>
      </p:pic>
      <p:sp>
        <p:nvSpPr>
          <p:cNvPr id="303106" name="Rectangle 2"/>
          <p:cNvSpPr>
            <a:spLocks noGrp="1" noChangeArrowheads="1"/>
          </p:cNvSpPr>
          <p:nvPr>
            <p:ph type="title"/>
          </p:nvPr>
        </p:nvSpPr>
        <p:spPr>
          <a:xfrm>
            <a:off x="767408" y="1772816"/>
            <a:ext cx="2520950" cy="1152525"/>
          </a:xfrm>
        </p:spPr>
        <p:txBody>
          <a:bodyPr/>
          <a:lstStyle/>
          <a:p>
            <a:pPr eaLnBrk="1" hangingPunct="1">
              <a:defRPr/>
            </a:pPr>
            <a:r>
              <a:rPr lang="en-US" altLang="zh-CN" dirty="0"/>
              <a:t>TLBs and caches</a:t>
            </a:r>
          </a:p>
        </p:txBody>
      </p:sp>
    </p:spTree>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sz="3200" dirty="0"/>
              <a:t>all combinations and whether each is possible in practice</a:t>
            </a:r>
            <a:r>
              <a:rPr lang="en-US" altLang="zh-CN" dirty="0" smtClean="0"/>
              <a:t>. </a:t>
            </a:r>
            <a:endParaRPr lang="zh-CN" altLang="en-US" dirty="0"/>
          </a:p>
        </p:txBody>
      </p:sp>
      <p:sp>
        <p:nvSpPr>
          <p:cNvPr id="65539" name="内容占位符 2"/>
          <p:cNvSpPr>
            <a:spLocks noGrp="1"/>
          </p:cNvSpPr>
          <p:nvPr>
            <p:ph idx="1"/>
          </p:nvPr>
        </p:nvSpPr>
        <p:spPr/>
        <p:txBody>
          <a:bodyPr/>
          <a:lstStyle/>
          <a:p>
            <a:pPr eaLnBrk="1" hangingPunct="1"/>
            <a:endParaRPr lang="zh-CN" altLang="en-US" dirty="0" smtClean="0"/>
          </a:p>
        </p:txBody>
      </p:sp>
      <p:pic>
        <p:nvPicPr>
          <p:cNvPr id="65540" name="Picture 2"/>
          <p:cNvPicPr>
            <a:picLocks noChangeAspect="1" noChangeArrowheads="1"/>
          </p:cNvPicPr>
          <p:nvPr/>
        </p:nvPicPr>
        <p:blipFill>
          <a:blip r:embed="rId3"/>
          <a:srcRect/>
          <a:stretch>
            <a:fillRect/>
          </a:stretch>
        </p:blipFill>
        <p:spPr bwMode="auto">
          <a:xfrm>
            <a:off x="1987550" y="1500174"/>
            <a:ext cx="8680450" cy="3143272"/>
          </a:xfrm>
          <a:prstGeom prst="rect">
            <a:avLst/>
          </a:prstGeom>
          <a:noFill/>
          <a:ln w="9525">
            <a:noFill/>
            <a:miter lim="800000"/>
            <a:headEnd/>
            <a:tailEnd/>
          </a:ln>
          <a:effectLst/>
        </p:spPr>
      </p:pic>
      <p:sp>
        <p:nvSpPr>
          <p:cNvPr id="5" name="矩形 4"/>
          <p:cNvSpPr/>
          <p:nvPr/>
        </p:nvSpPr>
        <p:spPr>
          <a:xfrm>
            <a:off x="4081434" y="2275122"/>
            <a:ext cx="6500858" cy="2357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44444E-6 4.07407E-6 L -0.00295 0.44282 " pathEditMode="relative" rAng="0" ptsTypes="AA">
                                      <p:cBhvr>
                                        <p:cTn id="6" dur="2000" fill="hold"/>
                                        <p:tgtEl>
                                          <p:spTgt spid="5"/>
                                        </p:tgtEl>
                                        <p:attrNameLst>
                                          <p:attrName>ppt_x</p:attrName>
                                          <p:attrName>ppt_y</p:attrName>
                                        </p:attrNameLst>
                                      </p:cBhvr>
                                      <p:rCtr x="-200" y="22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B410359-C1C4-494E-97CC-F8ECA04FE0AA}"/>
              </a:ext>
            </a:extLst>
          </p:cNvPr>
          <p:cNvSpPr>
            <a:spLocks noGrp="1"/>
          </p:cNvSpPr>
          <p:nvPr>
            <p:ph type="title"/>
          </p:nvPr>
        </p:nvSpPr>
        <p:spPr/>
        <p:txBody>
          <a:bodyPr/>
          <a:lstStyle/>
          <a:p>
            <a:r>
              <a:rPr lang="en-US" altLang="en-US" dirty="0"/>
              <a:t>Memory Protection</a:t>
            </a:r>
            <a:endParaRPr kumimoji="1" lang="zh-CN" altLang="en-US" dirty="0"/>
          </a:p>
        </p:txBody>
      </p:sp>
      <p:sp>
        <p:nvSpPr>
          <p:cNvPr id="3" name="内容占位符 2">
            <a:extLst>
              <a:ext uri="{FF2B5EF4-FFF2-40B4-BE49-F238E27FC236}">
                <a16:creationId xmlns:a16="http://schemas.microsoft.com/office/drawing/2014/main" xmlns="" id="{E319069B-95CD-564E-89F1-B0F14CC28369}"/>
              </a:ext>
            </a:extLst>
          </p:cNvPr>
          <p:cNvSpPr>
            <a:spLocks noGrp="1"/>
          </p:cNvSpPr>
          <p:nvPr>
            <p:ph idx="1"/>
          </p:nvPr>
        </p:nvSpPr>
        <p:spPr>
          <a:xfrm>
            <a:off x="1631504" y="1052736"/>
            <a:ext cx="9649072" cy="5184576"/>
          </a:xfrm>
        </p:spPr>
        <p:txBody>
          <a:bodyPr/>
          <a:lstStyle/>
          <a:p>
            <a:pPr eaLnBrk="1" hangingPunct="1"/>
            <a:r>
              <a:rPr lang="en-US" altLang="en-US" dirty="0"/>
              <a:t>Different tasks can share parts of their virtual address spaces</a:t>
            </a:r>
          </a:p>
          <a:p>
            <a:pPr lvl="1" eaLnBrk="1" hangingPunct="1"/>
            <a:r>
              <a:rPr lang="en-US" altLang="en-US" dirty="0"/>
              <a:t>But need to protect against errant access</a:t>
            </a:r>
          </a:p>
          <a:p>
            <a:pPr lvl="1" eaLnBrk="1" hangingPunct="1"/>
            <a:r>
              <a:rPr lang="en-US" altLang="en-US" dirty="0"/>
              <a:t>Requires OS assistance</a:t>
            </a:r>
          </a:p>
          <a:p>
            <a:pPr eaLnBrk="1" hangingPunct="1"/>
            <a:r>
              <a:rPr lang="en-US" altLang="en-US" dirty="0"/>
              <a:t>Hardware support for OS protection</a:t>
            </a:r>
          </a:p>
          <a:p>
            <a:pPr lvl="1" eaLnBrk="1" hangingPunct="1"/>
            <a:r>
              <a:rPr lang="en-US" altLang="en-US" dirty="0"/>
              <a:t>Privileged supervisor mode (aka kernel mode)</a:t>
            </a:r>
          </a:p>
          <a:p>
            <a:pPr lvl="1" eaLnBrk="1" hangingPunct="1"/>
            <a:r>
              <a:rPr lang="en-US" altLang="en-US" dirty="0"/>
              <a:t>Privileged instructions</a:t>
            </a:r>
          </a:p>
          <a:p>
            <a:pPr lvl="1" eaLnBrk="1" hangingPunct="1"/>
            <a:r>
              <a:rPr lang="en-US" altLang="en-US" dirty="0"/>
              <a:t>Page tables and other state information only accessible in supervisor mode</a:t>
            </a:r>
          </a:p>
          <a:p>
            <a:pPr lvl="1" eaLnBrk="1" hangingPunct="1"/>
            <a:r>
              <a:rPr lang="en-US" altLang="en-US" dirty="0"/>
              <a:t>System call exception (e.g., </a:t>
            </a:r>
            <a:r>
              <a:rPr lang="en-US" altLang="en-US" dirty="0" err="1"/>
              <a:t>ecall</a:t>
            </a:r>
            <a:r>
              <a:rPr lang="en-US" altLang="en-US" dirty="0"/>
              <a:t> in RISC-V)</a:t>
            </a:r>
            <a:endParaRPr lang="en-AU" altLang="en-US" dirty="0"/>
          </a:p>
          <a:p>
            <a:endParaRPr kumimoji="1" lang="zh-CN" altLang="en-US" dirty="0"/>
          </a:p>
        </p:txBody>
      </p:sp>
    </p:spTree>
    <p:extLst>
      <p:ext uri="{BB962C8B-B14F-4D97-AF65-F5344CB8AC3E}">
        <p14:creationId xmlns:p14="http://schemas.microsoft.com/office/powerpoint/2010/main" val="2209065924"/>
      </p:ext>
    </p:extLst>
  </p:cSld>
  <p:clrMapOvr>
    <a:masterClrMapping/>
  </p:clrMapOvr>
  <p:transition spd="med">
    <p:random/>
    <p:sndAc>
      <p:stSnd>
        <p:snd r:embed="rId2" name="chimes.wav"/>
      </p:stSnd>
    </p:sndAc>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sz="3200" dirty="0"/>
              <a:t>Implementing Protection with Virtual Memory </a:t>
            </a:r>
            <a:endParaRPr lang="zh-CN" altLang="en-US" sz="3200" dirty="0"/>
          </a:p>
        </p:txBody>
      </p:sp>
      <p:sp>
        <p:nvSpPr>
          <p:cNvPr id="69635" name="内容占位符 2"/>
          <p:cNvSpPr>
            <a:spLocks noGrp="1"/>
          </p:cNvSpPr>
          <p:nvPr>
            <p:ph idx="1"/>
          </p:nvPr>
        </p:nvSpPr>
        <p:spPr/>
        <p:txBody>
          <a:bodyPr/>
          <a:lstStyle/>
          <a:p>
            <a:pPr eaLnBrk="1" hangingPunct="1"/>
            <a:r>
              <a:rPr lang="en-US" altLang="zh-CN" dirty="0" smtClean="0"/>
              <a:t>To enable the operating system to implement protection in the virtual memory system, the </a:t>
            </a:r>
            <a:r>
              <a:rPr lang="en-US" altLang="zh-CN" dirty="0" smtClean="0">
                <a:solidFill>
                  <a:srgbClr val="1D01EB"/>
                </a:solidFill>
              </a:rPr>
              <a:t>hardware</a:t>
            </a:r>
            <a:r>
              <a:rPr lang="en-US" altLang="zh-CN" dirty="0" smtClean="0"/>
              <a:t> must provide at least the </a:t>
            </a:r>
            <a:r>
              <a:rPr lang="en-US" altLang="zh-CN" dirty="0" smtClean="0">
                <a:solidFill>
                  <a:srgbClr val="1D01EB"/>
                </a:solidFill>
              </a:rPr>
              <a:t>three basic capabilities </a:t>
            </a:r>
            <a:r>
              <a:rPr lang="en-US" altLang="zh-CN" dirty="0" smtClean="0"/>
              <a:t>summarized below. </a:t>
            </a:r>
          </a:p>
          <a:p>
            <a:pPr lvl="1" eaLnBrk="1" hangingPunct="1"/>
            <a:r>
              <a:rPr lang="en-US" altLang="zh-CN" dirty="0" smtClean="0"/>
              <a:t>user process or an operating system</a:t>
            </a:r>
          </a:p>
          <a:p>
            <a:pPr lvl="1" eaLnBrk="1" hangingPunct="1"/>
            <a:r>
              <a:rPr lang="en-US" altLang="zh-CN" dirty="0" smtClean="0"/>
              <a:t>a portion of the processor state </a:t>
            </a:r>
          </a:p>
          <a:p>
            <a:pPr lvl="1" eaLnBrk="1" hangingPunct="1"/>
            <a:r>
              <a:rPr lang="en-US" altLang="zh-CN" dirty="0" smtClean="0"/>
              <a:t>processor can go from user mode to supervisor mode and vice versa. </a:t>
            </a:r>
          </a:p>
          <a:p>
            <a:pPr eaLnBrk="1" hangingPunct="1"/>
            <a:endParaRPr lang="zh-CN" altLang="en-US" dirty="0" smtClean="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8433ED0-1368-D74A-9219-C92FCAB02DAE}"/>
              </a:ext>
            </a:extLst>
          </p:cNvPr>
          <p:cNvSpPr>
            <a:spLocks noGrp="1"/>
          </p:cNvSpPr>
          <p:nvPr>
            <p:ph type="title"/>
          </p:nvPr>
        </p:nvSpPr>
        <p:spPr/>
        <p:txBody>
          <a:bodyPr/>
          <a:lstStyle/>
          <a:p>
            <a:r>
              <a:rPr lang="en-US" altLang="en-US" dirty="0"/>
              <a:t>RISC-V System Instructions</a:t>
            </a:r>
            <a:endParaRPr kumimoji="1" lang="zh-CN" altLang="en-US" dirty="0"/>
          </a:p>
        </p:txBody>
      </p:sp>
      <p:graphicFrame>
        <p:nvGraphicFramePr>
          <p:cNvPr id="4" name="Table 7">
            <a:extLst>
              <a:ext uri="{FF2B5EF4-FFF2-40B4-BE49-F238E27FC236}">
                <a16:creationId xmlns:a16="http://schemas.microsoft.com/office/drawing/2014/main" xmlns="" id="{5EF8BDA0-863A-5B4F-AFD1-B39225557D03}"/>
              </a:ext>
            </a:extLst>
          </p:cNvPr>
          <p:cNvGraphicFramePr>
            <a:graphicFrameLocks noGrp="1"/>
          </p:cNvGraphicFramePr>
          <p:nvPr/>
        </p:nvGraphicFramePr>
        <p:xfrm>
          <a:off x="2566989" y="1190625"/>
          <a:ext cx="6624637" cy="4975222"/>
        </p:xfrm>
        <a:graphic>
          <a:graphicData uri="http://schemas.openxmlformats.org/drawingml/2006/table">
            <a:tbl>
              <a:tblPr firstRow="1" bandRow="1">
                <a:tableStyleId>{5C22544A-7EE6-4342-B048-85BDC9FD1C3A}</a:tableStyleId>
              </a:tblPr>
              <a:tblGrid>
                <a:gridCol w="1800173">
                  <a:extLst>
                    <a:ext uri="{9D8B030D-6E8A-4147-A177-3AD203B41FA5}">
                      <a16:colId xmlns:a16="http://schemas.microsoft.com/office/drawing/2014/main" xmlns="" val="20000"/>
                    </a:ext>
                  </a:extLst>
                </a:gridCol>
                <a:gridCol w="1440139">
                  <a:extLst>
                    <a:ext uri="{9D8B030D-6E8A-4147-A177-3AD203B41FA5}">
                      <a16:colId xmlns:a16="http://schemas.microsoft.com/office/drawing/2014/main" xmlns="" val="20001"/>
                    </a:ext>
                  </a:extLst>
                </a:gridCol>
                <a:gridCol w="3384325">
                  <a:extLst>
                    <a:ext uri="{9D8B030D-6E8A-4147-A177-3AD203B41FA5}">
                      <a16:colId xmlns:a16="http://schemas.microsoft.com/office/drawing/2014/main" xmlns="" val="20002"/>
                    </a:ext>
                  </a:extLst>
                </a:gridCol>
              </a:tblGrid>
              <a:tr h="355373">
                <a:tc>
                  <a:txBody>
                    <a:bodyPr/>
                    <a:lstStyle/>
                    <a:p>
                      <a:r>
                        <a:rPr lang="en-US" sz="1600" dirty="0"/>
                        <a:t>Type</a:t>
                      </a:r>
                    </a:p>
                  </a:txBody>
                  <a:tcPr marL="91439" marR="91439" marT="45719" marB="45719"/>
                </a:tc>
                <a:tc>
                  <a:txBody>
                    <a:bodyPr/>
                    <a:lstStyle/>
                    <a:p>
                      <a:r>
                        <a:rPr lang="en-US" sz="1600" dirty="0"/>
                        <a:t>Mnemonic</a:t>
                      </a:r>
                    </a:p>
                  </a:txBody>
                  <a:tcPr marL="91439" marR="91439" marT="45719" marB="45719"/>
                </a:tc>
                <a:tc>
                  <a:txBody>
                    <a:bodyPr/>
                    <a:lstStyle/>
                    <a:p>
                      <a:r>
                        <a:rPr lang="en-US" sz="1600" dirty="0"/>
                        <a:t>Name</a:t>
                      </a:r>
                    </a:p>
                  </a:txBody>
                  <a:tcPr marL="91439" marR="91439" marT="45719" marB="45719"/>
                </a:tc>
                <a:extLst>
                  <a:ext uri="{0D108BD9-81ED-4DB2-BD59-A6C34878D82A}">
                    <a16:rowId xmlns:a16="http://schemas.microsoft.com/office/drawing/2014/main" xmlns="" val="10000"/>
                  </a:ext>
                </a:extLst>
              </a:tr>
              <a:tr h="355373">
                <a:tc rowSpan="3">
                  <a:txBody>
                    <a:bodyPr/>
                    <a:lstStyle/>
                    <a:p>
                      <a:r>
                        <a:rPr lang="en-US" sz="1600" dirty="0"/>
                        <a:t>Mem ordering</a:t>
                      </a:r>
                    </a:p>
                  </a:txBody>
                  <a:tcPr marL="91439" marR="91439" marT="45719" marB="45719"/>
                </a:tc>
                <a:tc>
                  <a:txBody>
                    <a:bodyPr/>
                    <a:lstStyle/>
                    <a:p>
                      <a:r>
                        <a:rPr lang="en-US" sz="1600" dirty="0" err="1"/>
                        <a:t>fence.i</a:t>
                      </a:r>
                      <a:endParaRPr lang="en-US" sz="1600" dirty="0"/>
                    </a:p>
                  </a:txBody>
                  <a:tcPr marL="91439" marR="91439" marT="45719" marB="45719"/>
                </a:tc>
                <a:tc>
                  <a:txBody>
                    <a:bodyPr/>
                    <a:lstStyle/>
                    <a:p>
                      <a:r>
                        <a:rPr lang="en-US" sz="1600" dirty="0"/>
                        <a:t>Instruction</a:t>
                      </a:r>
                      <a:r>
                        <a:rPr lang="en-US" sz="1600" baseline="0" dirty="0"/>
                        <a:t> fence</a:t>
                      </a:r>
                      <a:endParaRPr lang="en-US" sz="1600" dirty="0"/>
                    </a:p>
                  </a:txBody>
                  <a:tcPr marL="91439" marR="91439" marT="45719" marB="45719"/>
                </a:tc>
                <a:extLst>
                  <a:ext uri="{0D108BD9-81ED-4DB2-BD59-A6C34878D82A}">
                    <a16:rowId xmlns:a16="http://schemas.microsoft.com/office/drawing/2014/main" xmlns="" val="10001"/>
                  </a:ext>
                </a:extLst>
              </a:tr>
              <a:tr h="355373">
                <a:tc vMerge="1">
                  <a:txBody>
                    <a:bodyPr/>
                    <a:lstStyle/>
                    <a:p>
                      <a:endParaRPr lang="en-US" dirty="0"/>
                    </a:p>
                  </a:txBody>
                  <a:tcPr/>
                </a:tc>
                <a:tc>
                  <a:txBody>
                    <a:bodyPr/>
                    <a:lstStyle/>
                    <a:p>
                      <a:r>
                        <a:rPr lang="en-US" sz="1600" dirty="0"/>
                        <a:t>fence</a:t>
                      </a:r>
                    </a:p>
                  </a:txBody>
                  <a:tcPr marL="91439" marR="91439" marT="45719" marB="45719"/>
                </a:tc>
                <a:tc>
                  <a:txBody>
                    <a:bodyPr/>
                    <a:lstStyle/>
                    <a:p>
                      <a:r>
                        <a:rPr lang="en-US" sz="1600" dirty="0"/>
                        <a:t>Fence</a:t>
                      </a:r>
                    </a:p>
                  </a:txBody>
                  <a:tcPr marL="91439" marR="91439" marT="45719" marB="45719"/>
                </a:tc>
                <a:extLst>
                  <a:ext uri="{0D108BD9-81ED-4DB2-BD59-A6C34878D82A}">
                    <a16:rowId xmlns:a16="http://schemas.microsoft.com/office/drawing/2014/main" xmlns="" val="10002"/>
                  </a:ext>
                </a:extLst>
              </a:tr>
              <a:tr h="355373">
                <a:tc vMerge="1">
                  <a:txBody>
                    <a:bodyPr/>
                    <a:lstStyle/>
                    <a:p>
                      <a:endParaRPr lang="en-US" dirty="0"/>
                    </a:p>
                  </a:txBody>
                  <a:tcPr/>
                </a:tc>
                <a:tc>
                  <a:txBody>
                    <a:bodyPr/>
                    <a:lstStyle/>
                    <a:p>
                      <a:r>
                        <a:rPr lang="en-US" sz="1600" dirty="0"/>
                        <a:t>sfence.vm</a:t>
                      </a:r>
                    </a:p>
                  </a:txBody>
                  <a:tcPr marL="91439" marR="91439" marT="45719" marB="45719"/>
                </a:tc>
                <a:tc>
                  <a:txBody>
                    <a:bodyPr/>
                    <a:lstStyle/>
                    <a:p>
                      <a:r>
                        <a:rPr lang="en-US" sz="1600" dirty="0"/>
                        <a:t>Address translation</a:t>
                      </a:r>
                      <a:r>
                        <a:rPr lang="en-US" sz="1600" baseline="0" dirty="0"/>
                        <a:t> fence</a:t>
                      </a:r>
                      <a:endParaRPr lang="en-US" sz="1600" dirty="0"/>
                    </a:p>
                  </a:txBody>
                  <a:tcPr marL="91439" marR="91439" marT="45719" marB="45719"/>
                </a:tc>
                <a:extLst>
                  <a:ext uri="{0D108BD9-81ED-4DB2-BD59-A6C34878D82A}">
                    <a16:rowId xmlns:a16="http://schemas.microsoft.com/office/drawing/2014/main" xmlns="" val="10003"/>
                  </a:ext>
                </a:extLst>
              </a:tr>
              <a:tr h="355373">
                <a:tc rowSpan="6">
                  <a:txBody>
                    <a:bodyPr/>
                    <a:lstStyle/>
                    <a:p>
                      <a:r>
                        <a:rPr lang="en-US" sz="1600" dirty="0"/>
                        <a:t>CSR access</a:t>
                      </a:r>
                    </a:p>
                  </a:txBody>
                  <a:tcPr marL="91439" marR="91439" marT="45719" marB="45719"/>
                </a:tc>
                <a:tc>
                  <a:txBody>
                    <a:bodyPr/>
                    <a:lstStyle/>
                    <a:p>
                      <a:r>
                        <a:rPr lang="en-US" sz="1600" dirty="0" err="1"/>
                        <a:t>csrrwi</a:t>
                      </a:r>
                      <a:endParaRPr lang="en-US" sz="1600" dirty="0"/>
                    </a:p>
                  </a:txBody>
                  <a:tcPr marL="91439" marR="91439" marT="45719" marB="45719"/>
                </a:tc>
                <a:tc>
                  <a:txBody>
                    <a:bodyPr/>
                    <a:lstStyle/>
                    <a:p>
                      <a:r>
                        <a:rPr lang="en-US" sz="1600" dirty="0"/>
                        <a:t>CSR</a:t>
                      </a:r>
                      <a:r>
                        <a:rPr lang="en-US" sz="1600" baseline="0" dirty="0"/>
                        <a:t> read/write immediate</a:t>
                      </a:r>
                      <a:endParaRPr lang="en-US" sz="1600" dirty="0"/>
                    </a:p>
                  </a:txBody>
                  <a:tcPr marL="91439" marR="91439" marT="45719" marB="45719"/>
                </a:tc>
                <a:extLst>
                  <a:ext uri="{0D108BD9-81ED-4DB2-BD59-A6C34878D82A}">
                    <a16:rowId xmlns:a16="http://schemas.microsoft.com/office/drawing/2014/main" xmlns="" val="10004"/>
                  </a:ext>
                </a:extLst>
              </a:tr>
              <a:tr h="355373">
                <a:tc vMerge="1">
                  <a:txBody>
                    <a:bodyPr/>
                    <a:lstStyle/>
                    <a:p>
                      <a:endParaRPr lang="en-US" dirty="0"/>
                    </a:p>
                  </a:txBody>
                  <a:tcPr/>
                </a:tc>
                <a:tc>
                  <a:txBody>
                    <a:bodyPr/>
                    <a:lstStyle/>
                    <a:p>
                      <a:r>
                        <a:rPr lang="en-US" sz="1600" dirty="0" err="1"/>
                        <a:t>csrrsi</a:t>
                      </a:r>
                      <a:endParaRPr lang="en-US" sz="1600" dirty="0"/>
                    </a:p>
                  </a:txBody>
                  <a:tcPr marL="91439" marR="91439" marT="45719" marB="45719"/>
                </a:tc>
                <a:tc>
                  <a:txBody>
                    <a:bodyPr/>
                    <a:lstStyle/>
                    <a:p>
                      <a:r>
                        <a:rPr lang="en-US" sz="1600" dirty="0"/>
                        <a:t>CSR read/set</a:t>
                      </a:r>
                      <a:r>
                        <a:rPr lang="en-US" sz="1600" baseline="0" dirty="0"/>
                        <a:t> immediate</a:t>
                      </a:r>
                      <a:endParaRPr lang="en-US" sz="1600" dirty="0"/>
                    </a:p>
                  </a:txBody>
                  <a:tcPr marL="91439" marR="91439" marT="45719" marB="45719"/>
                </a:tc>
                <a:extLst>
                  <a:ext uri="{0D108BD9-81ED-4DB2-BD59-A6C34878D82A}">
                    <a16:rowId xmlns:a16="http://schemas.microsoft.com/office/drawing/2014/main" xmlns="" val="10005"/>
                  </a:ext>
                </a:extLst>
              </a:tr>
              <a:tr h="355373">
                <a:tc vMerge="1">
                  <a:txBody>
                    <a:bodyPr/>
                    <a:lstStyle/>
                    <a:p>
                      <a:endParaRPr lang="en-US" dirty="0"/>
                    </a:p>
                  </a:txBody>
                  <a:tcPr/>
                </a:tc>
                <a:tc>
                  <a:txBody>
                    <a:bodyPr/>
                    <a:lstStyle/>
                    <a:p>
                      <a:r>
                        <a:rPr lang="en-US" sz="1600" dirty="0" err="1"/>
                        <a:t>csrrci</a:t>
                      </a:r>
                      <a:endParaRPr lang="en-US" sz="1600" dirty="0"/>
                    </a:p>
                  </a:txBody>
                  <a:tcPr marL="91439" marR="91439" marT="45719" marB="45719"/>
                </a:tc>
                <a:tc>
                  <a:txBody>
                    <a:bodyPr/>
                    <a:lstStyle/>
                    <a:p>
                      <a:r>
                        <a:rPr lang="en-US" sz="1600" dirty="0"/>
                        <a:t>CSR read/clear immediate</a:t>
                      </a:r>
                    </a:p>
                  </a:txBody>
                  <a:tcPr marL="91439" marR="91439" marT="45719" marB="45719"/>
                </a:tc>
                <a:extLst>
                  <a:ext uri="{0D108BD9-81ED-4DB2-BD59-A6C34878D82A}">
                    <a16:rowId xmlns:a16="http://schemas.microsoft.com/office/drawing/2014/main" xmlns="" val="10006"/>
                  </a:ext>
                </a:extLst>
              </a:tr>
              <a:tr h="355373">
                <a:tc vMerge="1">
                  <a:txBody>
                    <a:bodyPr/>
                    <a:lstStyle/>
                    <a:p>
                      <a:endParaRPr lang="en-US" dirty="0"/>
                    </a:p>
                  </a:txBody>
                  <a:tcPr/>
                </a:tc>
                <a:tc>
                  <a:txBody>
                    <a:bodyPr/>
                    <a:lstStyle/>
                    <a:p>
                      <a:r>
                        <a:rPr lang="en-US" sz="1600" dirty="0" err="1"/>
                        <a:t>csrrw</a:t>
                      </a:r>
                      <a:endParaRPr lang="en-US" sz="1600" dirty="0"/>
                    </a:p>
                  </a:txBody>
                  <a:tcPr marL="91439" marR="91439" marT="45719" marB="45719"/>
                </a:tc>
                <a:tc>
                  <a:txBody>
                    <a:bodyPr/>
                    <a:lstStyle/>
                    <a:p>
                      <a:r>
                        <a:rPr lang="en-US" sz="1600" dirty="0"/>
                        <a:t>CSR read/write</a:t>
                      </a:r>
                    </a:p>
                  </a:txBody>
                  <a:tcPr marL="91439" marR="91439" marT="45719" marB="45719"/>
                </a:tc>
                <a:extLst>
                  <a:ext uri="{0D108BD9-81ED-4DB2-BD59-A6C34878D82A}">
                    <a16:rowId xmlns:a16="http://schemas.microsoft.com/office/drawing/2014/main" xmlns="" val="10007"/>
                  </a:ext>
                </a:extLst>
              </a:tr>
              <a:tr h="355373">
                <a:tc vMerge="1">
                  <a:txBody>
                    <a:bodyPr/>
                    <a:lstStyle/>
                    <a:p>
                      <a:endParaRPr lang="en-US" dirty="0"/>
                    </a:p>
                  </a:txBody>
                  <a:tcPr/>
                </a:tc>
                <a:tc>
                  <a:txBody>
                    <a:bodyPr/>
                    <a:lstStyle/>
                    <a:p>
                      <a:r>
                        <a:rPr lang="en-US" sz="1600" dirty="0" err="1"/>
                        <a:t>csrrs</a:t>
                      </a:r>
                      <a:endParaRPr lang="en-US" sz="1600" dirty="0"/>
                    </a:p>
                  </a:txBody>
                  <a:tcPr marL="91439" marR="91439" marT="45719" marB="45719"/>
                </a:tc>
                <a:tc>
                  <a:txBody>
                    <a:bodyPr/>
                    <a:lstStyle/>
                    <a:p>
                      <a:r>
                        <a:rPr lang="en-US" sz="1600" dirty="0"/>
                        <a:t>CSR read/set</a:t>
                      </a:r>
                    </a:p>
                  </a:txBody>
                  <a:tcPr marL="91439" marR="91439" marT="45719" marB="45719"/>
                </a:tc>
                <a:extLst>
                  <a:ext uri="{0D108BD9-81ED-4DB2-BD59-A6C34878D82A}">
                    <a16:rowId xmlns:a16="http://schemas.microsoft.com/office/drawing/2014/main" xmlns="" val="10008"/>
                  </a:ext>
                </a:extLst>
              </a:tr>
              <a:tr h="355373">
                <a:tc vMerge="1">
                  <a:txBody>
                    <a:bodyPr/>
                    <a:lstStyle/>
                    <a:p>
                      <a:endParaRPr lang="en-US" dirty="0"/>
                    </a:p>
                  </a:txBody>
                  <a:tcPr/>
                </a:tc>
                <a:tc>
                  <a:txBody>
                    <a:bodyPr/>
                    <a:lstStyle/>
                    <a:p>
                      <a:r>
                        <a:rPr lang="en-US" sz="1600" dirty="0" err="1"/>
                        <a:t>csrrc</a:t>
                      </a:r>
                      <a:endParaRPr lang="en-US" sz="1600" dirty="0"/>
                    </a:p>
                  </a:txBody>
                  <a:tcPr marL="91439" marR="91439" marT="45719" marB="45719"/>
                </a:tc>
                <a:tc>
                  <a:txBody>
                    <a:bodyPr/>
                    <a:lstStyle/>
                    <a:p>
                      <a:r>
                        <a:rPr lang="en-US" sz="1600" dirty="0"/>
                        <a:t>CSR read/clear</a:t>
                      </a:r>
                    </a:p>
                  </a:txBody>
                  <a:tcPr marL="91439" marR="91439" marT="45719" marB="45719"/>
                </a:tc>
                <a:extLst>
                  <a:ext uri="{0D108BD9-81ED-4DB2-BD59-A6C34878D82A}">
                    <a16:rowId xmlns:a16="http://schemas.microsoft.com/office/drawing/2014/main" xmlns="" val="10009"/>
                  </a:ext>
                </a:extLst>
              </a:tr>
              <a:tr h="355373">
                <a:tc rowSpan="4">
                  <a:txBody>
                    <a:bodyPr/>
                    <a:lstStyle/>
                    <a:p>
                      <a:r>
                        <a:rPr lang="en-US" sz="1600" dirty="0"/>
                        <a:t>System</a:t>
                      </a:r>
                    </a:p>
                  </a:txBody>
                  <a:tcPr marL="91439" marR="91439" marT="45719" marB="45719"/>
                </a:tc>
                <a:tc>
                  <a:txBody>
                    <a:bodyPr/>
                    <a:lstStyle/>
                    <a:p>
                      <a:r>
                        <a:rPr lang="en-US" sz="1600" dirty="0" err="1"/>
                        <a:t>ecall</a:t>
                      </a:r>
                      <a:endParaRPr lang="en-US" sz="1600" dirty="0"/>
                    </a:p>
                  </a:txBody>
                  <a:tcPr marL="91439" marR="91439" marT="45719" marB="45719"/>
                </a:tc>
                <a:tc>
                  <a:txBody>
                    <a:bodyPr/>
                    <a:lstStyle/>
                    <a:p>
                      <a:r>
                        <a:rPr lang="en-US" sz="1600" dirty="0"/>
                        <a:t>Environment call</a:t>
                      </a:r>
                    </a:p>
                  </a:txBody>
                  <a:tcPr marL="91439" marR="91439" marT="45719" marB="45719"/>
                </a:tc>
                <a:extLst>
                  <a:ext uri="{0D108BD9-81ED-4DB2-BD59-A6C34878D82A}">
                    <a16:rowId xmlns:a16="http://schemas.microsoft.com/office/drawing/2014/main" xmlns="" val="10010"/>
                  </a:ext>
                </a:extLst>
              </a:tr>
              <a:tr h="355373">
                <a:tc vMerge="1">
                  <a:txBody>
                    <a:bodyPr/>
                    <a:lstStyle/>
                    <a:p>
                      <a:endParaRPr lang="en-US" dirty="0"/>
                    </a:p>
                  </a:txBody>
                  <a:tcPr/>
                </a:tc>
                <a:tc>
                  <a:txBody>
                    <a:bodyPr/>
                    <a:lstStyle/>
                    <a:p>
                      <a:r>
                        <a:rPr lang="en-US" sz="1600" dirty="0" err="1"/>
                        <a:t>ebreak</a:t>
                      </a:r>
                      <a:endParaRPr lang="en-US" sz="1600" dirty="0"/>
                    </a:p>
                  </a:txBody>
                  <a:tcPr marL="91439" marR="91439" marT="45719" marB="45719"/>
                </a:tc>
                <a:tc>
                  <a:txBody>
                    <a:bodyPr/>
                    <a:lstStyle/>
                    <a:p>
                      <a:r>
                        <a:rPr lang="en-US" sz="1600" dirty="0"/>
                        <a:t>Environment</a:t>
                      </a:r>
                      <a:r>
                        <a:rPr lang="en-US" sz="1600" baseline="0" dirty="0"/>
                        <a:t> breakpoint</a:t>
                      </a:r>
                      <a:endParaRPr lang="en-US" sz="1600" dirty="0"/>
                    </a:p>
                  </a:txBody>
                  <a:tcPr marL="91439" marR="91439" marT="45719" marB="45719"/>
                </a:tc>
                <a:extLst>
                  <a:ext uri="{0D108BD9-81ED-4DB2-BD59-A6C34878D82A}">
                    <a16:rowId xmlns:a16="http://schemas.microsoft.com/office/drawing/2014/main" xmlns="" val="10011"/>
                  </a:ext>
                </a:extLst>
              </a:tr>
              <a:tr h="355373">
                <a:tc vMerge="1">
                  <a:txBody>
                    <a:bodyPr/>
                    <a:lstStyle/>
                    <a:p>
                      <a:endParaRPr lang="en-US" dirty="0"/>
                    </a:p>
                  </a:txBody>
                  <a:tcPr/>
                </a:tc>
                <a:tc>
                  <a:txBody>
                    <a:bodyPr/>
                    <a:lstStyle/>
                    <a:p>
                      <a:r>
                        <a:rPr lang="en-US" sz="1600" dirty="0" err="1"/>
                        <a:t>sret</a:t>
                      </a:r>
                      <a:endParaRPr lang="en-US" sz="1600" dirty="0"/>
                    </a:p>
                  </a:txBody>
                  <a:tcPr marL="91439" marR="91439" marT="45719" marB="45719"/>
                </a:tc>
                <a:tc>
                  <a:txBody>
                    <a:bodyPr/>
                    <a:lstStyle/>
                    <a:p>
                      <a:r>
                        <a:rPr lang="en-US" sz="1600" dirty="0"/>
                        <a:t>Supervisor exception</a:t>
                      </a:r>
                      <a:r>
                        <a:rPr lang="en-US" sz="1600" baseline="0" dirty="0"/>
                        <a:t> return</a:t>
                      </a:r>
                      <a:endParaRPr lang="en-US" sz="1600" dirty="0"/>
                    </a:p>
                  </a:txBody>
                  <a:tcPr marL="91439" marR="91439" marT="45719" marB="45719"/>
                </a:tc>
                <a:extLst>
                  <a:ext uri="{0D108BD9-81ED-4DB2-BD59-A6C34878D82A}">
                    <a16:rowId xmlns:a16="http://schemas.microsoft.com/office/drawing/2014/main" xmlns="" val="10012"/>
                  </a:ext>
                </a:extLst>
              </a:tr>
              <a:tr h="355373">
                <a:tc vMerge="1">
                  <a:txBody>
                    <a:bodyPr/>
                    <a:lstStyle/>
                    <a:p>
                      <a:endParaRPr lang="en-US" dirty="0"/>
                    </a:p>
                  </a:txBody>
                  <a:tcPr/>
                </a:tc>
                <a:tc>
                  <a:txBody>
                    <a:bodyPr/>
                    <a:lstStyle/>
                    <a:p>
                      <a:r>
                        <a:rPr lang="en-US" sz="1600" dirty="0" err="1"/>
                        <a:t>wfi</a:t>
                      </a:r>
                      <a:endParaRPr lang="en-US" sz="1600" dirty="0"/>
                    </a:p>
                  </a:txBody>
                  <a:tcPr marL="91439" marR="91439" marT="45719" marB="45719"/>
                </a:tc>
                <a:tc>
                  <a:txBody>
                    <a:bodyPr/>
                    <a:lstStyle/>
                    <a:p>
                      <a:r>
                        <a:rPr lang="en-US" sz="1600" dirty="0"/>
                        <a:t>Wait</a:t>
                      </a:r>
                      <a:r>
                        <a:rPr lang="en-US" sz="1600" baseline="0" dirty="0"/>
                        <a:t> for interrupt</a:t>
                      </a:r>
                      <a:endParaRPr lang="en-US" sz="1600" dirty="0"/>
                    </a:p>
                  </a:txBody>
                  <a:tcPr marL="91439" marR="91439" marT="45719" marB="45719"/>
                </a:tc>
                <a:extLst>
                  <a:ext uri="{0D108BD9-81ED-4DB2-BD59-A6C34878D82A}">
                    <a16:rowId xmlns:a16="http://schemas.microsoft.com/office/drawing/2014/main" xmlns="" val="10013"/>
                  </a:ext>
                </a:extLst>
              </a:tr>
            </a:tbl>
          </a:graphicData>
        </a:graphic>
      </p:graphicFrame>
    </p:spTree>
    <p:extLst>
      <p:ext uri="{BB962C8B-B14F-4D97-AF65-F5344CB8AC3E}">
        <p14:creationId xmlns:p14="http://schemas.microsoft.com/office/powerpoint/2010/main" val="3872516510"/>
      </p:ext>
    </p:extLst>
  </p:cSld>
  <p:clrMapOvr>
    <a:masterClrMapping/>
  </p:clrMapOvr>
  <p:transition spd="med">
    <p:random/>
    <p:sndAc>
      <p:stSnd>
        <p:snd r:embed="rId2" name="chimes.wav"/>
      </p:stSnd>
    </p:sndAc>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smtClean="0">
                <a:solidFill>
                  <a:srgbClr val="00B0F0"/>
                </a:solidFill>
              </a:rPr>
              <a:t>context switch </a:t>
            </a:r>
            <a:r>
              <a:rPr lang="en-US" altLang="zh-CN" dirty="0" smtClean="0"/>
              <a:t>or process switch</a:t>
            </a:r>
            <a:endParaRPr lang="zh-CN" altLang="en-US" dirty="0"/>
          </a:p>
        </p:txBody>
      </p:sp>
      <p:sp>
        <p:nvSpPr>
          <p:cNvPr id="70659" name="内容占位符 2"/>
          <p:cNvSpPr>
            <a:spLocks noGrp="1"/>
          </p:cNvSpPr>
          <p:nvPr>
            <p:ph idx="1"/>
          </p:nvPr>
        </p:nvSpPr>
        <p:spPr>
          <a:xfrm>
            <a:off x="1271464" y="1556792"/>
            <a:ext cx="9793088" cy="4768865"/>
          </a:xfrm>
        </p:spPr>
        <p:txBody>
          <a:bodyPr/>
          <a:lstStyle/>
          <a:p>
            <a:pPr eaLnBrk="1" hangingPunct="1"/>
            <a:r>
              <a:rPr lang="en-US" altLang="zh-CN" dirty="0" smtClean="0"/>
              <a:t>A </a:t>
            </a:r>
            <a:r>
              <a:rPr lang="en-US" altLang="zh-CN" dirty="0" smtClean="0">
                <a:solidFill>
                  <a:srgbClr val="1D01EB"/>
                </a:solidFill>
              </a:rPr>
              <a:t>changing of the internal state </a:t>
            </a:r>
            <a:r>
              <a:rPr lang="en-US" altLang="zh-CN" dirty="0" smtClean="0"/>
              <a:t>of the processor to allow a different process to use the processor that includes </a:t>
            </a:r>
            <a:r>
              <a:rPr lang="en-US" altLang="zh-CN" dirty="0" smtClean="0">
                <a:solidFill>
                  <a:srgbClr val="1D01EB"/>
                </a:solidFill>
              </a:rPr>
              <a:t>saving the state </a:t>
            </a:r>
            <a:r>
              <a:rPr lang="en-US" altLang="zh-CN" dirty="0" smtClean="0"/>
              <a:t>needed to return to the currently executing process. </a:t>
            </a:r>
          </a:p>
          <a:p>
            <a:pPr eaLnBrk="1" hangingPunct="1"/>
            <a:endParaRPr lang="zh-CN" altLang="en-US" dirty="0" smtClean="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sz="3200" dirty="0"/>
              <a:t>Handling TLB Misses and Page Faults </a:t>
            </a:r>
            <a:endParaRPr lang="zh-CN" altLang="en-US" sz="3200" dirty="0"/>
          </a:p>
        </p:txBody>
      </p:sp>
      <p:sp>
        <p:nvSpPr>
          <p:cNvPr id="71683" name="内容占位符 2"/>
          <p:cNvSpPr>
            <a:spLocks noGrp="1"/>
          </p:cNvSpPr>
          <p:nvPr>
            <p:ph idx="1"/>
          </p:nvPr>
        </p:nvSpPr>
        <p:spPr>
          <a:xfrm>
            <a:off x="1343472" y="1124744"/>
            <a:ext cx="9721080" cy="4573588"/>
          </a:xfrm>
        </p:spPr>
        <p:txBody>
          <a:bodyPr/>
          <a:lstStyle/>
          <a:p>
            <a:pPr eaLnBrk="1" hangingPunct="1"/>
            <a:r>
              <a:rPr lang="en-US" altLang="zh-CN" sz="2400" dirty="0">
                <a:solidFill>
                  <a:srgbClr val="1D01EB"/>
                </a:solidFill>
              </a:rPr>
              <a:t>A </a:t>
            </a:r>
            <a:r>
              <a:rPr lang="en-US" altLang="zh-CN" sz="2400" dirty="0" err="1">
                <a:solidFill>
                  <a:srgbClr val="1D01EB"/>
                </a:solidFill>
              </a:rPr>
              <a:t>TLB</a:t>
            </a:r>
            <a:r>
              <a:rPr lang="en-US" altLang="zh-CN" sz="2400" dirty="0">
                <a:solidFill>
                  <a:srgbClr val="1D01EB"/>
                </a:solidFill>
              </a:rPr>
              <a:t> miss </a:t>
            </a:r>
            <a:r>
              <a:rPr lang="en-US" altLang="zh-CN" sz="2400" dirty="0"/>
              <a:t>can indicate one of two possibilities: </a:t>
            </a:r>
          </a:p>
          <a:p>
            <a:pPr lvl="1" eaLnBrk="1" hangingPunct="1"/>
            <a:r>
              <a:rPr lang="en-US" altLang="zh-CN" sz="2400" dirty="0"/>
              <a:t>1. The page is present in memory, and we need only </a:t>
            </a:r>
            <a:r>
              <a:rPr lang="en-US" altLang="zh-CN" sz="2400" dirty="0">
                <a:solidFill>
                  <a:srgbClr val="1D01EB"/>
                </a:solidFill>
              </a:rPr>
              <a:t>create </a:t>
            </a:r>
            <a:r>
              <a:rPr lang="en-US" altLang="zh-CN" sz="2400" dirty="0"/>
              <a:t>the missing </a:t>
            </a:r>
            <a:r>
              <a:rPr lang="en-US" altLang="zh-CN" sz="2400" dirty="0" err="1"/>
              <a:t>TLB</a:t>
            </a:r>
            <a:r>
              <a:rPr lang="en-US" altLang="zh-CN" sz="2400" dirty="0"/>
              <a:t> entry. </a:t>
            </a:r>
          </a:p>
          <a:p>
            <a:pPr lvl="1" eaLnBrk="1" hangingPunct="1"/>
            <a:r>
              <a:rPr lang="en-US" altLang="zh-CN" sz="2400" dirty="0"/>
              <a:t>2. The page is not present in memory, and we need </a:t>
            </a:r>
            <a:r>
              <a:rPr lang="en-US" altLang="zh-CN" sz="2400" dirty="0">
                <a:solidFill>
                  <a:srgbClr val="1D01EB"/>
                </a:solidFill>
              </a:rPr>
              <a:t>to transfer control to the operating system </a:t>
            </a:r>
            <a:r>
              <a:rPr lang="en-US" altLang="zh-CN" sz="2400" dirty="0"/>
              <a:t>to deal with a page fault. </a:t>
            </a:r>
          </a:p>
          <a:p>
            <a:pPr eaLnBrk="1" hangingPunct="1"/>
            <a:r>
              <a:rPr lang="en-US" altLang="zh-CN" sz="2400" dirty="0"/>
              <a:t>When we process the </a:t>
            </a:r>
            <a:r>
              <a:rPr lang="en-US" altLang="zh-CN" sz="2400" dirty="0" err="1"/>
              <a:t>TLB</a:t>
            </a:r>
            <a:r>
              <a:rPr lang="en-US" altLang="zh-CN" sz="2400" dirty="0"/>
              <a:t> miss, we will look for a page table entry to bring into the </a:t>
            </a:r>
            <a:r>
              <a:rPr lang="en-US" altLang="zh-CN" sz="2400" dirty="0" err="1"/>
              <a:t>TLB</a:t>
            </a:r>
            <a:r>
              <a:rPr lang="en-US" altLang="zh-CN" sz="2400" dirty="0"/>
              <a:t>. If the matching page table entry has a valid bit that is turned off, then the corresponding page is not in memory ,and we have a </a:t>
            </a:r>
            <a:r>
              <a:rPr lang="en-US" altLang="zh-CN" sz="2400" dirty="0">
                <a:solidFill>
                  <a:srgbClr val="1D01EB"/>
                </a:solidFill>
              </a:rPr>
              <a:t>page fault</a:t>
            </a:r>
            <a:r>
              <a:rPr lang="en-US" altLang="zh-CN" sz="2400" dirty="0"/>
              <a:t>, rather than just a </a:t>
            </a:r>
            <a:r>
              <a:rPr lang="en-US" altLang="zh-CN" sz="2400" dirty="0" err="1"/>
              <a:t>TLB</a:t>
            </a:r>
            <a:r>
              <a:rPr lang="en-US" altLang="zh-CN" sz="2400" dirty="0"/>
              <a:t> miss. </a:t>
            </a:r>
          </a:p>
          <a:p>
            <a:pPr eaLnBrk="1" hangingPunct="1"/>
            <a:r>
              <a:rPr lang="en-US" altLang="zh-CN" sz="2400" dirty="0"/>
              <a:t>If the valid bit is on, we can simply retrieve the desired entry. </a:t>
            </a:r>
          </a:p>
          <a:p>
            <a:pPr eaLnBrk="1" hangingPunct="1">
              <a:buNone/>
            </a:pPr>
            <a:endParaRPr lang="zh-CN" altLang="en-US" dirty="0" smtClean="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sz="2800" dirty="0"/>
              <a:t>Control registers for </a:t>
            </a:r>
            <a:r>
              <a:rPr lang="en-US" altLang="zh-CN" sz="2800" dirty="0" err="1"/>
              <a:t>TLB</a:t>
            </a:r>
            <a:r>
              <a:rPr lang="en-US" altLang="zh-CN" sz="2800" dirty="0"/>
              <a:t> miss</a:t>
            </a:r>
            <a:endParaRPr lang="zh-CN" altLang="en-US" sz="2800" dirty="0"/>
          </a:p>
        </p:txBody>
      </p:sp>
      <p:sp>
        <p:nvSpPr>
          <p:cNvPr id="72707" name="内容占位符 2"/>
          <p:cNvSpPr>
            <a:spLocks noGrp="1"/>
          </p:cNvSpPr>
          <p:nvPr>
            <p:ph idx="1"/>
          </p:nvPr>
        </p:nvSpPr>
        <p:spPr>
          <a:xfrm>
            <a:off x="1343472" y="1124744"/>
            <a:ext cx="8229600" cy="5072098"/>
          </a:xfrm>
        </p:spPr>
        <p:txBody>
          <a:bodyPr/>
          <a:lstStyle/>
          <a:p>
            <a:pPr eaLnBrk="1" hangingPunct="1"/>
            <a:r>
              <a:rPr lang="en-US" altLang="zh-CN" sz="2000" dirty="0"/>
              <a:t>A </a:t>
            </a:r>
            <a:r>
              <a:rPr lang="en-US" altLang="zh-CN" sz="2000" dirty="0" err="1"/>
              <a:t>TLB</a:t>
            </a:r>
            <a:r>
              <a:rPr lang="en-US" altLang="zh-CN" sz="2000" dirty="0"/>
              <a:t> miss can be handled by  software or hardware </a:t>
            </a:r>
          </a:p>
          <a:p>
            <a:pPr eaLnBrk="1" hangingPunct="1"/>
            <a:r>
              <a:rPr lang="en-US" altLang="zh-CN" sz="2000" dirty="0"/>
              <a:t>MIPS control registers.</a:t>
            </a:r>
          </a:p>
          <a:p>
            <a:pPr eaLnBrk="1" hangingPunct="1"/>
            <a:endParaRPr lang="en-US" altLang="zh-CN" sz="2000" dirty="0"/>
          </a:p>
          <a:p>
            <a:pPr eaLnBrk="1" hangingPunct="1"/>
            <a:endParaRPr lang="en-US" altLang="zh-CN" sz="2000" dirty="0"/>
          </a:p>
          <a:p>
            <a:pPr eaLnBrk="1" hangingPunct="1"/>
            <a:endParaRPr lang="en-US" altLang="zh-CN" sz="2000" dirty="0"/>
          </a:p>
          <a:p>
            <a:pPr eaLnBrk="1" hangingPunct="1"/>
            <a:endParaRPr lang="en-US" altLang="zh-CN" sz="2000" dirty="0"/>
          </a:p>
          <a:p>
            <a:pPr eaLnBrk="1" hangingPunct="1"/>
            <a:endParaRPr lang="en-US" altLang="zh-CN" sz="2000" dirty="0"/>
          </a:p>
          <a:p>
            <a:pPr eaLnBrk="1" hangingPunct="1"/>
            <a:endParaRPr lang="en-US" altLang="zh-CN" sz="2000" dirty="0"/>
          </a:p>
          <a:p>
            <a:pPr eaLnBrk="1" hangingPunct="1"/>
            <a:endParaRPr lang="en-US" altLang="zh-CN" sz="2000" dirty="0"/>
          </a:p>
          <a:p>
            <a:pPr eaLnBrk="1" hangingPunct="1"/>
            <a:r>
              <a:rPr lang="en-US" altLang="zh-CN" sz="2000" dirty="0">
                <a:solidFill>
                  <a:srgbClr val="1D01EB"/>
                </a:solidFill>
              </a:rPr>
              <a:t>exception enable</a:t>
            </a:r>
            <a:r>
              <a:rPr lang="en-US" altLang="zh-CN" sz="2000" dirty="0"/>
              <a:t>, interrupt enable.</a:t>
            </a:r>
          </a:p>
          <a:p>
            <a:pPr lvl="1" eaLnBrk="1" hangingPunct="1"/>
            <a:r>
              <a:rPr lang="en-US" altLang="zh-CN" sz="1800" dirty="0"/>
              <a:t>A signal or action that controls whether the process responds to an exception or not; necessary for preventing the occurrence of exceptions during intervals before the processor has safely saved the state needed to restart.  </a:t>
            </a:r>
            <a:endParaRPr lang="zh-CN" altLang="en-US" sz="1800" dirty="0"/>
          </a:p>
        </p:txBody>
      </p:sp>
      <p:pic>
        <p:nvPicPr>
          <p:cNvPr id="72708" name="Picture 2"/>
          <p:cNvPicPr>
            <a:picLocks noChangeAspect="1" noChangeArrowheads="1"/>
          </p:cNvPicPr>
          <p:nvPr/>
        </p:nvPicPr>
        <p:blipFill>
          <a:blip r:embed="rId3"/>
          <a:srcRect/>
          <a:stretch>
            <a:fillRect/>
          </a:stretch>
        </p:blipFill>
        <p:spPr bwMode="auto">
          <a:xfrm>
            <a:off x="1809721" y="1928802"/>
            <a:ext cx="7993063" cy="2630488"/>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4" name="Picture 2" descr="F0550"/>
          <p:cNvPicPr>
            <a:picLocks noChangeAspect="1" noChangeArrowheads="1"/>
          </p:cNvPicPr>
          <p:nvPr/>
        </p:nvPicPr>
        <p:blipFill>
          <a:blip r:embed="rId3"/>
          <a:srcRect/>
          <a:stretch>
            <a:fillRect/>
          </a:stretch>
        </p:blipFill>
        <p:spPr bwMode="auto">
          <a:xfrm>
            <a:off x="2423592" y="106167"/>
            <a:ext cx="7848600" cy="6608762"/>
          </a:xfrm>
          <a:prstGeom prst="rect">
            <a:avLst/>
          </a:prstGeom>
          <a:noFill/>
          <a:ln w="9525">
            <a:noFill/>
            <a:miter lim="800000"/>
            <a:headEnd/>
            <a:tailEnd/>
          </a:ln>
        </p:spPr>
      </p:pic>
      <p:sp>
        <p:nvSpPr>
          <p:cNvPr id="5" name="圆角矩形 4"/>
          <p:cNvSpPr/>
          <p:nvPr/>
        </p:nvSpPr>
        <p:spPr>
          <a:xfrm>
            <a:off x="1047749" y="3861048"/>
            <a:ext cx="3896123" cy="13681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2135559" y="4166613"/>
            <a:ext cx="432979" cy="702548"/>
          </a:xfrm>
          <a:custGeom>
            <a:avLst/>
            <a:gdLst>
              <a:gd name="connsiteX0" fmla="*/ 641116 w 641116"/>
              <a:gd name="connsiteY0" fmla="*/ 107437 h 706129"/>
              <a:gd name="connsiteX1" fmla="*/ 106860 w 641116"/>
              <a:gd name="connsiteY1" fmla="*/ 14970 h 706129"/>
              <a:gd name="connsiteX2" fmla="*/ 4119 w 641116"/>
              <a:gd name="connsiteY2" fmla="*/ 384840 h 706129"/>
              <a:gd name="connsiteX3" fmla="*/ 178779 w 641116"/>
              <a:gd name="connsiteY3" fmla="*/ 703339 h 706129"/>
              <a:gd name="connsiteX4" fmla="*/ 538375 w 641116"/>
              <a:gd name="connsiteY4" fmla="*/ 538952 h 706129"/>
              <a:gd name="connsiteX5" fmla="*/ 538375 w 641116"/>
              <a:gd name="connsiteY5" fmla="*/ 518404 h 70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116" h="706129">
                <a:moveTo>
                  <a:pt x="641116" y="107437"/>
                </a:moveTo>
                <a:cubicBezTo>
                  <a:pt x="427071" y="38086"/>
                  <a:pt x="213026" y="-31264"/>
                  <a:pt x="106860" y="14970"/>
                </a:cubicBezTo>
                <a:cubicBezTo>
                  <a:pt x="694" y="61204"/>
                  <a:pt x="-7867" y="270112"/>
                  <a:pt x="4119" y="384840"/>
                </a:cubicBezTo>
                <a:cubicBezTo>
                  <a:pt x="16105" y="499568"/>
                  <a:pt x="89736" y="677654"/>
                  <a:pt x="178779" y="703339"/>
                </a:cubicBezTo>
                <a:cubicBezTo>
                  <a:pt x="267822" y="729024"/>
                  <a:pt x="478442" y="569774"/>
                  <a:pt x="538375" y="538952"/>
                </a:cubicBezTo>
                <a:cubicBezTo>
                  <a:pt x="598308" y="508130"/>
                  <a:pt x="568341" y="513267"/>
                  <a:pt x="538375" y="518404"/>
                </a:cubicBezTo>
              </a:path>
            </a:pathLst>
          </a:custGeom>
          <a:noFill/>
          <a:ln>
            <a:solidFill>
              <a:srgbClr val="FF0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572131" y="4363998"/>
            <a:ext cx="644728" cy="307777"/>
          </a:xfrm>
          <a:prstGeom prst="rect">
            <a:avLst/>
          </a:prstGeom>
          <a:noFill/>
        </p:spPr>
        <p:txBody>
          <a:bodyPr wrap="none" rtlCol="0">
            <a:spAutoFit/>
          </a:bodyPr>
          <a:lstStyle/>
          <a:p>
            <a:r>
              <a:rPr lang="en-US" altLang="zh-CN" sz="1400" dirty="0" smtClean="0">
                <a:solidFill>
                  <a:srgbClr val="FF0000"/>
                </a:solidFill>
              </a:rPr>
              <a:t>Ready</a:t>
            </a:r>
            <a:endParaRPr lang="zh-CN" altLang="en-US" sz="1400" dirty="0">
              <a:solidFill>
                <a:srgbClr val="FF0000"/>
              </a:solidFill>
            </a:endParaRPr>
          </a:p>
        </p:txBody>
      </p:sp>
      <p:cxnSp>
        <p:nvCxnSpPr>
          <p:cNvPr id="9" name="直接连接符 8"/>
          <p:cNvCxnSpPr/>
          <p:nvPr/>
        </p:nvCxnSpPr>
        <p:spPr>
          <a:xfrm>
            <a:off x="1676739" y="4415368"/>
            <a:ext cx="40809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3863752" y="350013"/>
            <a:ext cx="2681348" cy="12961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579938" y="665299"/>
            <a:ext cx="363934" cy="665572"/>
          </a:xfrm>
          <a:custGeom>
            <a:avLst/>
            <a:gdLst>
              <a:gd name="connsiteX0" fmla="*/ 641116 w 641116"/>
              <a:gd name="connsiteY0" fmla="*/ 107437 h 706129"/>
              <a:gd name="connsiteX1" fmla="*/ 106860 w 641116"/>
              <a:gd name="connsiteY1" fmla="*/ 14970 h 706129"/>
              <a:gd name="connsiteX2" fmla="*/ 4119 w 641116"/>
              <a:gd name="connsiteY2" fmla="*/ 384840 h 706129"/>
              <a:gd name="connsiteX3" fmla="*/ 178779 w 641116"/>
              <a:gd name="connsiteY3" fmla="*/ 703339 h 706129"/>
              <a:gd name="connsiteX4" fmla="*/ 538375 w 641116"/>
              <a:gd name="connsiteY4" fmla="*/ 538952 h 706129"/>
              <a:gd name="connsiteX5" fmla="*/ 538375 w 641116"/>
              <a:gd name="connsiteY5" fmla="*/ 518404 h 70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116" h="706129">
                <a:moveTo>
                  <a:pt x="641116" y="107437"/>
                </a:moveTo>
                <a:cubicBezTo>
                  <a:pt x="427071" y="38086"/>
                  <a:pt x="213026" y="-31264"/>
                  <a:pt x="106860" y="14970"/>
                </a:cubicBezTo>
                <a:cubicBezTo>
                  <a:pt x="694" y="61204"/>
                  <a:pt x="-7867" y="270112"/>
                  <a:pt x="4119" y="384840"/>
                </a:cubicBezTo>
                <a:cubicBezTo>
                  <a:pt x="16105" y="499568"/>
                  <a:pt x="89736" y="677654"/>
                  <a:pt x="178779" y="703339"/>
                </a:cubicBezTo>
                <a:cubicBezTo>
                  <a:pt x="267822" y="729024"/>
                  <a:pt x="478442" y="569774"/>
                  <a:pt x="538375" y="538952"/>
                </a:cubicBezTo>
                <a:cubicBezTo>
                  <a:pt x="598308" y="508130"/>
                  <a:pt x="568341" y="513267"/>
                  <a:pt x="538375" y="518404"/>
                </a:cubicBezTo>
              </a:path>
            </a:pathLst>
          </a:custGeom>
          <a:noFill/>
          <a:ln>
            <a:solidFill>
              <a:srgbClr val="FF0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039402" y="499365"/>
            <a:ext cx="688446" cy="307777"/>
          </a:xfrm>
          <a:prstGeom prst="rect">
            <a:avLst/>
          </a:prstGeom>
          <a:noFill/>
        </p:spPr>
        <p:txBody>
          <a:bodyPr wrap="square" rtlCol="0">
            <a:spAutoFit/>
          </a:bodyPr>
          <a:lstStyle/>
          <a:p>
            <a:r>
              <a:rPr lang="en-US" altLang="zh-CN" sz="1400" dirty="0" smtClean="0">
                <a:solidFill>
                  <a:srgbClr val="FF0000"/>
                </a:solidFill>
              </a:rPr>
              <a:t>Ready</a:t>
            </a:r>
            <a:endParaRPr lang="zh-CN" altLang="en-US" sz="1400" dirty="0">
              <a:solidFill>
                <a:srgbClr val="FF0000"/>
              </a:solidFill>
            </a:endParaRPr>
          </a:p>
        </p:txBody>
      </p:sp>
      <p:cxnSp>
        <p:nvCxnSpPr>
          <p:cNvPr id="12" name="直接连接符 11"/>
          <p:cNvCxnSpPr/>
          <p:nvPr/>
        </p:nvCxnSpPr>
        <p:spPr>
          <a:xfrm>
            <a:off x="4175738" y="548680"/>
            <a:ext cx="40809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946382"/>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sz="3200" dirty="0"/>
              <a:t>What to do when page fault ?</a:t>
            </a:r>
            <a:endParaRPr lang="zh-CN" altLang="en-US" sz="3200" dirty="0"/>
          </a:p>
        </p:txBody>
      </p:sp>
      <p:sp>
        <p:nvSpPr>
          <p:cNvPr id="73731" name="内容占位符 2"/>
          <p:cNvSpPr>
            <a:spLocks noGrp="1"/>
          </p:cNvSpPr>
          <p:nvPr>
            <p:ph idx="1"/>
          </p:nvPr>
        </p:nvSpPr>
        <p:spPr/>
        <p:txBody>
          <a:bodyPr/>
          <a:lstStyle/>
          <a:p>
            <a:pPr eaLnBrk="1" hangingPunct="1"/>
            <a:r>
              <a:rPr lang="en-US" altLang="zh-CN" sz="2800" dirty="0"/>
              <a:t>Once the operating system knows the </a:t>
            </a:r>
            <a:r>
              <a:rPr lang="en-US" altLang="zh-CN" sz="2800" dirty="0">
                <a:solidFill>
                  <a:srgbClr val="1D01EB"/>
                </a:solidFill>
              </a:rPr>
              <a:t>virtual address that caused the page fault</a:t>
            </a:r>
            <a:r>
              <a:rPr lang="en-US" altLang="zh-CN" sz="2800" dirty="0"/>
              <a:t>, it must complete three steps: </a:t>
            </a:r>
          </a:p>
          <a:p>
            <a:pPr lvl="1" eaLnBrk="1" hangingPunct="1"/>
            <a:r>
              <a:rPr lang="en-US" altLang="zh-CN" sz="2400" dirty="0"/>
              <a:t>1. </a:t>
            </a:r>
            <a:r>
              <a:rPr lang="en-US" altLang="zh-CN" sz="2400" dirty="0">
                <a:solidFill>
                  <a:srgbClr val="1D01EB"/>
                </a:solidFill>
              </a:rPr>
              <a:t>Look up the page table entry </a:t>
            </a:r>
            <a:r>
              <a:rPr lang="en-US" altLang="zh-CN" sz="2400" dirty="0"/>
              <a:t>using the virtual address and find the location of the referenced page on disk. </a:t>
            </a:r>
          </a:p>
          <a:p>
            <a:pPr lvl="1" eaLnBrk="1" hangingPunct="1"/>
            <a:r>
              <a:rPr lang="en-US" altLang="zh-CN" sz="2400" dirty="0"/>
              <a:t>2. </a:t>
            </a:r>
            <a:r>
              <a:rPr lang="en-US" altLang="zh-CN" sz="2400" dirty="0">
                <a:solidFill>
                  <a:srgbClr val="1D01EB"/>
                </a:solidFill>
              </a:rPr>
              <a:t>Choose a physical page to replace</a:t>
            </a:r>
            <a:r>
              <a:rPr lang="en-US" altLang="zh-CN" sz="2400" dirty="0"/>
              <a:t>; if the chosen page is dirty, it must be written out to disk before we can bring a new virtual page into this physical page. </a:t>
            </a:r>
          </a:p>
          <a:p>
            <a:pPr lvl="1" eaLnBrk="1" hangingPunct="1"/>
            <a:r>
              <a:rPr lang="en-US" altLang="zh-CN" sz="2400" dirty="0"/>
              <a:t>3. </a:t>
            </a:r>
            <a:r>
              <a:rPr lang="en-US" altLang="zh-CN" sz="2400" dirty="0">
                <a:solidFill>
                  <a:srgbClr val="1D01EB"/>
                </a:solidFill>
              </a:rPr>
              <a:t>Start a read to bring the referenced page </a:t>
            </a:r>
            <a:r>
              <a:rPr lang="en-US" altLang="zh-CN" sz="2400" dirty="0"/>
              <a:t>from disk into the chosen physical page. </a:t>
            </a:r>
          </a:p>
          <a:p>
            <a:pPr eaLnBrk="1" hangingPunct="1"/>
            <a:endParaRPr lang="zh-CN" altLang="en-US" dirty="0" smtClean="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内容占位符 2"/>
          <p:cNvSpPr>
            <a:spLocks noGrp="1"/>
          </p:cNvSpPr>
          <p:nvPr>
            <p:ph idx="1"/>
          </p:nvPr>
        </p:nvSpPr>
        <p:spPr>
          <a:xfrm>
            <a:off x="1952596" y="1071546"/>
            <a:ext cx="8229600" cy="4714908"/>
          </a:xfrm>
        </p:spPr>
        <p:txBody>
          <a:bodyPr/>
          <a:lstStyle/>
          <a:p>
            <a:pPr eaLnBrk="1" hangingPunct="1"/>
            <a:r>
              <a:rPr lang="en-US" altLang="zh-CN" sz="2000" dirty="0">
                <a:solidFill>
                  <a:srgbClr val="1D01EB"/>
                </a:solidFill>
              </a:rPr>
              <a:t>Page fault exceptions for data accesses are difficult to implement </a:t>
            </a:r>
            <a:r>
              <a:rPr lang="en-US" altLang="zh-CN" sz="2000" dirty="0"/>
              <a:t>properly in a processor because of a combination of three characteristics: </a:t>
            </a:r>
          </a:p>
          <a:p>
            <a:pPr lvl="1" eaLnBrk="1" hangingPunct="1"/>
            <a:r>
              <a:rPr lang="en-US" altLang="zh-CN" sz="1800" dirty="0"/>
              <a:t>1. They occur in the middle of instructions, unlike instruction page faults. </a:t>
            </a:r>
          </a:p>
          <a:p>
            <a:pPr lvl="1" eaLnBrk="1" hangingPunct="1"/>
            <a:r>
              <a:rPr lang="en-US" altLang="zh-CN" sz="1800" dirty="0"/>
              <a:t>2. The instruction cannot be completed before handling the exception. </a:t>
            </a:r>
          </a:p>
          <a:p>
            <a:pPr lvl="1" eaLnBrk="1" hangingPunct="1"/>
            <a:r>
              <a:rPr lang="en-US" altLang="zh-CN" sz="1800" dirty="0"/>
              <a:t>3. After handling the exception, the instruction must be restarted as if nothing had occurred. </a:t>
            </a:r>
          </a:p>
          <a:p>
            <a:pPr eaLnBrk="1" hangingPunct="1"/>
            <a:r>
              <a:rPr lang="en-US" altLang="zh-CN" sz="2000" dirty="0" err="1">
                <a:solidFill>
                  <a:srgbClr val="1D01EB"/>
                </a:solidFill>
              </a:rPr>
              <a:t>restartable</a:t>
            </a:r>
            <a:r>
              <a:rPr lang="en-US" altLang="zh-CN" sz="2000" dirty="0">
                <a:solidFill>
                  <a:srgbClr val="1D01EB"/>
                </a:solidFill>
              </a:rPr>
              <a:t> instruction </a:t>
            </a:r>
          </a:p>
          <a:p>
            <a:pPr lvl="1" eaLnBrk="1" hangingPunct="1"/>
            <a:r>
              <a:rPr lang="en-US" altLang="zh-CN" sz="1800" dirty="0"/>
              <a:t>An instruction that can resume execution after an exception is resolved without the exception's affecting the result of the instruction. </a:t>
            </a:r>
          </a:p>
          <a:p>
            <a:pPr eaLnBrk="1" hangingPunct="1"/>
            <a:r>
              <a:rPr lang="en-US" altLang="zh-CN" sz="2000" dirty="0"/>
              <a:t>handler </a:t>
            </a:r>
          </a:p>
          <a:p>
            <a:pPr lvl="1" eaLnBrk="1" hangingPunct="1"/>
            <a:r>
              <a:rPr lang="en-US" altLang="zh-CN" sz="1800" dirty="0"/>
              <a:t>Name of a software routine invoked to "handle" an exception or interrupt. </a:t>
            </a:r>
          </a:p>
          <a:p>
            <a:pPr eaLnBrk="1" hangingPunct="1"/>
            <a:r>
              <a:rPr lang="en-US" altLang="zh-CN" sz="2200" dirty="0"/>
              <a:t>unsnapped </a:t>
            </a:r>
          </a:p>
          <a:p>
            <a:pPr lvl="1" eaLnBrk="1" hangingPunct="1"/>
            <a:r>
              <a:rPr lang="en-US" altLang="zh-CN" sz="1800" dirty="0"/>
              <a:t>A portion </a:t>
            </a:r>
            <a:r>
              <a:rPr lang="en-US" altLang="zh-CN" sz="2200" dirty="0"/>
              <a:t>of the address space that cannot have page faults. </a:t>
            </a:r>
          </a:p>
          <a:p>
            <a:pPr eaLnBrk="1" hangingPunct="1"/>
            <a:endParaRPr lang="en-US" altLang="zh-CN" sz="2200" dirty="0"/>
          </a:p>
          <a:p>
            <a:pPr eaLnBrk="1" hangingPunct="1"/>
            <a:endParaRPr lang="en-US" altLang="zh-CN" sz="2000" dirty="0"/>
          </a:p>
          <a:p>
            <a:pPr eaLnBrk="1" hangingPunct="1"/>
            <a:endParaRPr lang="zh-CN" altLang="en-US" sz="2000" dirty="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95736" y="0"/>
            <a:ext cx="5900750" cy="1131910"/>
          </a:xfrm>
        </p:spPr>
        <p:txBody>
          <a:bodyPr/>
          <a:lstStyle/>
          <a:p>
            <a:pPr algn="l" eaLnBrk="1" hangingPunct="1">
              <a:defRPr/>
            </a:pPr>
            <a:r>
              <a:rPr lang="zh-CN" altLang="en-US" sz="3600" dirty="0"/>
              <a:t>虚拟内存配置</a:t>
            </a:r>
          </a:p>
        </p:txBody>
      </p:sp>
      <p:sp>
        <p:nvSpPr>
          <p:cNvPr id="75779" name="内容占位符 2"/>
          <p:cNvSpPr>
            <a:spLocks noGrp="1"/>
          </p:cNvSpPr>
          <p:nvPr>
            <p:ph idx="1"/>
          </p:nvPr>
        </p:nvSpPr>
        <p:spPr>
          <a:xfrm>
            <a:off x="1881158" y="1428737"/>
            <a:ext cx="5194300" cy="4573587"/>
          </a:xfrm>
        </p:spPr>
        <p:txBody>
          <a:bodyPr/>
          <a:lstStyle/>
          <a:p>
            <a:pPr eaLnBrk="1" hangingPunct="1"/>
            <a:r>
              <a:rPr lang="zh-CN" altLang="en-US" sz="2400" dirty="0"/>
              <a:t>设置虚拟存储</a:t>
            </a:r>
            <a:endParaRPr lang="en-US" altLang="zh-CN" sz="2400" dirty="0"/>
          </a:p>
          <a:p>
            <a:pPr lvl="1" eaLnBrk="1" hangingPunct="1"/>
            <a:r>
              <a:rPr lang="zh-CN" altLang="en-US" sz="2000" dirty="0"/>
              <a:t>则系统有可能会频繁读取这部分页面文件，从而加大系统盘所在磁道的负荷</a:t>
            </a:r>
            <a:endParaRPr lang="en-US" altLang="zh-CN" sz="2000" dirty="0"/>
          </a:p>
          <a:p>
            <a:pPr eaLnBrk="1" hangingPunct="1"/>
            <a:r>
              <a:rPr lang="zh-CN" altLang="en-US" sz="2400" dirty="0"/>
              <a:t>不设置</a:t>
            </a:r>
            <a:endParaRPr lang="en-US" altLang="zh-CN" sz="2400" dirty="0"/>
          </a:p>
          <a:p>
            <a:pPr lvl="1" eaLnBrk="1" hangingPunct="1"/>
            <a:r>
              <a:rPr lang="zh-CN" altLang="en-US" sz="2000" dirty="0"/>
              <a:t>当系统出现蓝屏死机</a:t>
            </a:r>
            <a:r>
              <a:rPr lang="en-US" altLang="zh-CN" sz="2000" dirty="0"/>
              <a:t>(</a:t>
            </a:r>
            <a:r>
              <a:rPr lang="zh-CN" altLang="en-US" sz="2000" dirty="0"/>
              <a:t>特别是</a:t>
            </a:r>
            <a:r>
              <a:rPr lang="en-US" altLang="zh-CN" sz="2000" dirty="0"/>
              <a:t>STOP</a:t>
            </a:r>
            <a:r>
              <a:rPr lang="zh-CN" altLang="en-US" sz="2000" dirty="0"/>
              <a:t>错误</a:t>
            </a:r>
            <a:r>
              <a:rPr lang="en-US" altLang="zh-CN" sz="2000" dirty="0"/>
              <a:t>)</a:t>
            </a:r>
            <a:r>
              <a:rPr lang="zh-CN" altLang="en-US" sz="2000" dirty="0"/>
              <a:t>的时候，无法创建转储文件 </a:t>
            </a:r>
            <a:r>
              <a:rPr lang="en-US" altLang="zh-CN" sz="2000" dirty="0"/>
              <a:t>(</a:t>
            </a:r>
            <a:r>
              <a:rPr lang="en-US" altLang="zh-CN" sz="2000" dirty="0" err="1"/>
              <a:t>Memory.dmp</a:t>
            </a:r>
            <a:r>
              <a:rPr lang="en-US" altLang="zh-CN" sz="2000" dirty="0"/>
              <a:t>)</a:t>
            </a:r>
            <a:r>
              <a:rPr lang="zh-CN" altLang="en-US" sz="2000" dirty="0"/>
              <a:t>，从而无法进行 程序调试和错误报告了</a:t>
            </a:r>
            <a:endParaRPr lang="en-US" altLang="zh-CN" sz="2400" dirty="0"/>
          </a:p>
          <a:p>
            <a:pPr eaLnBrk="1" hangingPunct="1"/>
            <a:r>
              <a:rPr lang="zh-CN" altLang="en-US" sz="2400" dirty="0"/>
              <a:t>折中</a:t>
            </a:r>
            <a:endParaRPr lang="en-US" altLang="zh-CN" sz="2800" dirty="0"/>
          </a:p>
          <a:p>
            <a:pPr lvl="1" eaLnBrk="1" hangingPunct="1"/>
            <a:r>
              <a:rPr lang="zh-CN" altLang="en-US" sz="2400" dirty="0"/>
              <a:t>在系统盘（速度最快的</a:t>
            </a:r>
            <a:r>
              <a:rPr lang="en-US" altLang="zh-CN" sz="2400" dirty="0"/>
              <a:t>C</a:t>
            </a:r>
            <a:r>
              <a:rPr lang="zh-CN" altLang="en-US" sz="2400" dirty="0"/>
              <a:t>盘）设置较小的页面文件，只要够用就行了。</a:t>
            </a:r>
          </a:p>
        </p:txBody>
      </p:sp>
      <p:pic>
        <p:nvPicPr>
          <p:cNvPr id="75780" name="Picture 3"/>
          <p:cNvPicPr>
            <a:picLocks noChangeAspect="1" noChangeArrowheads="1"/>
          </p:cNvPicPr>
          <p:nvPr/>
        </p:nvPicPr>
        <p:blipFill>
          <a:blip r:embed="rId3"/>
          <a:srcRect/>
          <a:stretch>
            <a:fillRect/>
          </a:stretch>
        </p:blipFill>
        <p:spPr bwMode="auto">
          <a:xfrm>
            <a:off x="7077076" y="0"/>
            <a:ext cx="3590925" cy="4800600"/>
          </a:xfrm>
          <a:prstGeom prst="rect">
            <a:avLst/>
          </a:prstGeom>
          <a:noFill/>
          <a:ln w="9525">
            <a:noFill/>
            <a:miter lim="800000"/>
            <a:headEnd/>
            <a:tailEnd/>
          </a:ln>
          <a:effectLst/>
        </p:spPr>
      </p:pic>
      <p:pic>
        <p:nvPicPr>
          <p:cNvPr id="75781" name="Picture 2"/>
          <p:cNvPicPr>
            <a:picLocks noChangeAspect="1" noChangeArrowheads="1"/>
          </p:cNvPicPr>
          <p:nvPr/>
        </p:nvPicPr>
        <p:blipFill>
          <a:blip r:embed="rId4"/>
          <a:srcRect/>
          <a:stretch>
            <a:fillRect/>
          </a:stretch>
        </p:blipFill>
        <p:spPr bwMode="auto">
          <a:xfrm>
            <a:off x="7281863" y="2747964"/>
            <a:ext cx="3371850" cy="4105275"/>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任务管理器（处理器相关）</a:t>
            </a:r>
            <a:endParaRPr lang="zh-CN" altLang="en-US" dirty="0"/>
          </a:p>
        </p:txBody>
      </p:sp>
      <p:sp>
        <p:nvSpPr>
          <p:cNvPr id="76803" name="内容占位符 2"/>
          <p:cNvSpPr>
            <a:spLocks noGrp="1"/>
          </p:cNvSpPr>
          <p:nvPr>
            <p:ph idx="1"/>
          </p:nvPr>
        </p:nvSpPr>
        <p:spPr/>
        <p:txBody>
          <a:bodyPr/>
          <a:lstStyle/>
          <a:p>
            <a:pPr eaLnBrk="1" hangingPunct="1"/>
            <a:endParaRPr lang="zh-CN" altLang="en-US" smtClean="0"/>
          </a:p>
        </p:txBody>
      </p:sp>
      <p:pic>
        <p:nvPicPr>
          <p:cNvPr id="76804" name="Picture 2"/>
          <p:cNvPicPr>
            <a:picLocks noChangeAspect="1" noChangeArrowheads="1"/>
          </p:cNvPicPr>
          <p:nvPr/>
        </p:nvPicPr>
        <p:blipFill>
          <a:blip r:embed="rId3"/>
          <a:srcRect/>
          <a:stretch>
            <a:fillRect/>
          </a:stretch>
        </p:blipFill>
        <p:spPr bwMode="auto">
          <a:xfrm>
            <a:off x="1631951" y="1412876"/>
            <a:ext cx="9051925" cy="5287963"/>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任务管理器（内存、虚拟内存）</a:t>
            </a:r>
            <a:endParaRPr lang="zh-CN" altLang="en-US" dirty="0"/>
          </a:p>
        </p:txBody>
      </p:sp>
      <p:sp>
        <p:nvSpPr>
          <p:cNvPr id="77827" name="内容占位符 2"/>
          <p:cNvSpPr>
            <a:spLocks noGrp="1"/>
          </p:cNvSpPr>
          <p:nvPr>
            <p:ph idx="1"/>
          </p:nvPr>
        </p:nvSpPr>
        <p:spPr/>
        <p:txBody>
          <a:bodyPr/>
          <a:lstStyle/>
          <a:p>
            <a:pPr eaLnBrk="1" hangingPunct="1"/>
            <a:endParaRPr lang="zh-CN" altLang="en-US" smtClean="0"/>
          </a:p>
        </p:txBody>
      </p:sp>
      <p:pic>
        <p:nvPicPr>
          <p:cNvPr id="77828" name="Picture 2"/>
          <p:cNvPicPr>
            <a:picLocks noChangeAspect="1" noChangeArrowheads="1"/>
          </p:cNvPicPr>
          <p:nvPr/>
        </p:nvPicPr>
        <p:blipFill>
          <a:blip r:embed="rId3"/>
          <a:srcRect/>
          <a:stretch>
            <a:fillRect/>
          </a:stretch>
        </p:blipFill>
        <p:spPr bwMode="auto">
          <a:xfrm>
            <a:off x="1919289" y="1628776"/>
            <a:ext cx="8531225" cy="5070475"/>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z="2400" dirty="0"/>
              <a:t>任务管理器（性能，包括</a:t>
            </a:r>
            <a:r>
              <a:rPr lang="en-US" altLang="zh-CN" sz="2400" dirty="0"/>
              <a:t>CPU</a:t>
            </a:r>
            <a:r>
              <a:rPr lang="zh-CN" altLang="en-US" sz="2400" dirty="0"/>
              <a:t>、内存）</a:t>
            </a:r>
          </a:p>
        </p:txBody>
      </p:sp>
      <p:sp>
        <p:nvSpPr>
          <p:cNvPr id="78851" name="内容占位符 2"/>
          <p:cNvSpPr>
            <a:spLocks noGrp="1"/>
          </p:cNvSpPr>
          <p:nvPr>
            <p:ph idx="1"/>
          </p:nvPr>
        </p:nvSpPr>
        <p:spPr/>
        <p:txBody>
          <a:bodyPr/>
          <a:lstStyle/>
          <a:p>
            <a:pPr eaLnBrk="1" hangingPunct="1"/>
            <a:endParaRPr lang="zh-CN" altLang="en-US" smtClean="0"/>
          </a:p>
        </p:txBody>
      </p:sp>
      <p:pic>
        <p:nvPicPr>
          <p:cNvPr id="78852" name="Picture 2"/>
          <p:cNvPicPr>
            <a:picLocks noChangeAspect="1" noChangeArrowheads="1"/>
          </p:cNvPicPr>
          <p:nvPr/>
        </p:nvPicPr>
        <p:blipFill>
          <a:blip r:embed="rId3"/>
          <a:srcRect/>
          <a:stretch>
            <a:fillRect/>
          </a:stretch>
        </p:blipFill>
        <p:spPr bwMode="auto">
          <a:xfrm>
            <a:off x="2324100" y="1412875"/>
            <a:ext cx="7543800" cy="5372100"/>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资源监视器（</a:t>
            </a:r>
            <a:r>
              <a:rPr lang="en-US" altLang="zh-CN" dirty="0" smtClean="0"/>
              <a:t>CPU</a:t>
            </a:r>
            <a:r>
              <a:rPr lang="zh-CN" altLang="en-US" dirty="0" smtClean="0"/>
              <a:t>）</a:t>
            </a:r>
            <a:endParaRPr lang="zh-CN" altLang="en-US" dirty="0"/>
          </a:p>
        </p:txBody>
      </p:sp>
      <p:sp>
        <p:nvSpPr>
          <p:cNvPr id="79875" name="内容占位符 2"/>
          <p:cNvSpPr>
            <a:spLocks noGrp="1"/>
          </p:cNvSpPr>
          <p:nvPr>
            <p:ph idx="1"/>
          </p:nvPr>
        </p:nvSpPr>
        <p:spPr/>
        <p:txBody>
          <a:bodyPr/>
          <a:lstStyle/>
          <a:p>
            <a:pPr eaLnBrk="1" hangingPunct="1"/>
            <a:endParaRPr lang="zh-CN" altLang="en-US" smtClean="0"/>
          </a:p>
        </p:txBody>
      </p:sp>
      <p:pic>
        <p:nvPicPr>
          <p:cNvPr id="79876" name="Picture 3"/>
          <p:cNvPicPr>
            <a:picLocks noChangeAspect="1" noChangeArrowheads="1"/>
          </p:cNvPicPr>
          <p:nvPr/>
        </p:nvPicPr>
        <p:blipFill>
          <a:blip r:embed="rId3"/>
          <a:srcRect/>
          <a:stretch>
            <a:fillRect/>
          </a:stretch>
        </p:blipFill>
        <p:spPr bwMode="auto">
          <a:xfrm>
            <a:off x="2135189" y="1282700"/>
            <a:ext cx="7845425" cy="5602288"/>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资源监视器（内存）</a:t>
            </a:r>
            <a:endParaRPr lang="zh-CN" altLang="en-US" dirty="0"/>
          </a:p>
        </p:txBody>
      </p:sp>
      <p:sp>
        <p:nvSpPr>
          <p:cNvPr id="80899" name="内容占位符 2"/>
          <p:cNvSpPr>
            <a:spLocks noGrp="1"/>
          </p:cNvSpPr>
          <p:nvPr>
            <p:ph idx="1"/>
          </p:nvPr>
        </p:nvSpPr>
        <p:spPr/>
        <p:txBody>
          <a:bodyPr/>
          <a:lstStyle/>
          <a:p>
            <a:pPr eaLnBrk="1" hangingPunct="1"/>
            <a:endParaRPr lang="zh-CN" altLang="en-US" smtClean="0"/>
          </a:p>
        </p:txBody>
      </p:sp>
      <p:pic>
        <p:nvPicPr>
          <p:cNvPr id="80900" name="Picture 2"/>
          <p:cNvPicPr>
            <a:picLocks noChangeAspect="1" noChangeArrowheads="1"/>
          </p:cNvPicPr>
          <p:nvPr/>
        </p:nvPicPr>
        <p:blipFill>
          <a:blip r:embed="rId3"/>
          <a:srcRect/>
          <a:stretch>
            <a:fillRect/>
          </a:stretch>
        </p:blipFill>
        <p:spPr bwMode="auto">
          <a:xfrm>
            <a:off x="1774825" y="1409700"/>
            <a:ext cx="8743950" cy="5448300"/>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系统信息（软件环境）</a:t>
            </a:r>
            <a:endParaRPr lang="zh-CN" altLang="en-US" dirty="0"/>
          </a:p>
        </p:txBody>
      </p:sp>
      <p:sp>
        <p:nvSpPr>
          <p:cNvPr id="81923" name="内容占位符 2"/>
          <p:cNvSpPr>
            <a:spLocks noGrp="1"/>
          </p:cNvSpPr>
          <p:nvPr>
            <p:ph idx="1"/>
          </p:nvPr>
        </p:nvSpPr>
        <p:spPr/>
        <p:txBody>
          <a:bodyPr/>
          <a:lstStyle/>
          <a:p>
            <a:pPr eaLnBrk="1" hangingPunct="1"/>
            <a:endParaRPr lang="zh-CN" altLang="en-US" smtClean="0"/>
          </a:p>
        </p:txBody>
      </p:sp>
      <p:pic>
        <p:nvPicPr>
          <p:cNvPr id="81924" name="Picture 2"/>
          <p:cNvPicPr>
            <a:picLocks noChangeAspect="1" noChangeArrowheads="1"/>
          </p:cNvPicPr>
          <p:nvPr/>
        </p:nvPicPr>
        <p:blipFill>
          <a:blip r:embed="rId3"/>
          <a:srcRect/>
          <a:stretch>
            <a:fillRect/>
          </a:stretch>
        </p:blipFill>
        <p:spPr bwMode="auto">
          <a:xfrm>
            <a:off x="1919288" y="1341439"/>
            <a:ext cx="8521700" cy="5335587"/>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系统信息（正在运行任务占内存）</a:t>
            </a:r>
            <a:endParaRPr lang="zh-CN" altLang="en-US" dirty="0"/>
          </a:p>
        </p:txBody>
      </p:sp>
      <p:sp>
        <p:nvSpPr>
          <p:cNvPr id="82947" name="内容占位符 2"/>
          <p:cNvSpPr>
            <a:spLocks noGrp="1"/>
          </p:cNvSpPr>
          <p:nvPr>
            <p:ph idx="1"/>
          </p:nvPr>
        </p:nvSpPr>
        <p:spPr/>
        <p:txBody>
          <a:bodyPr/>
          <a:lstStyle/>
          <a:p>
            <a:pPr eaLnBrk="1" hangingPunct="1"/>
            <a:endParaRPr lang="zh-CN" altLang="en-US" smtClean="0"/>
          </a:p>
        </p:txBody>
      </p:sp>
      <p:pic>
        <p:nvPicPr>
          <p:cNvPr id="82948" name="Picture 2"/>
          <p:cNvPicPr>
            <a:picLocks noChangeAspect="1" noChangeArrowheads="1"/>
          </p:cNvPicPr>
          <p:nvPr/>
        </p:nvPicPr>
        <p:blipFill>
          <a:blip r:embed="rId3"/>
          <a:srcRect/>
          <a:stretch>
            <a:fillRect/>
          </a:stretch>
        </p:blipFill>
        <p:spPr bwMode="auto">
          <a:xfrm>
            <a:off x="1852614" y="1419225"/>
            <a:ext cx="8815387" cy="5113338"/>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example</a:t>
            </a:r>
            <a:endParaRPr lang="zh-CN" altLang="en-US" dirty="0"/>
          </a:p>
        </p:txBody>
      </p:sp>
      <p:sp>
        <p:nvSpPr>
          <p:cNvPr id="3" name="内容占位符 2"/>
          <p:cNvSpPr>
            <a:spLocks noGrp="1"/>
          </p:cNvSpPr>
          <p:nvPr>
            <p:ph idx="1"/>
          </p:nvPr>
        </p:nvSpPr>
        <p:spPr/>
        <p:txBody>
          <a:bodyPr/>
          <a:lstStyle/>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024405424"/>
              </p:ext>
            </p:extLst>
          </p:nvPr>
        </p:nvGraphicFramePr>
        <p:xfrm>
          <a:off x="1559496" y="1988840"/>
          <a:ext cx="3312368" cy="3061356"/>
        </p:xfrm>
        <a:graphic>
          <a:graphicData uri="http://schemas.openxmlformats.org/drawingml/2006/table">
            <a:tbl>
              <a:tblPr/>
              <a:tblGrid>
                <a:gridCol w="473195"/>
                <a:gridCol w="1735050"/>
                <a:gridCol w="1104123"/>
              </a:tblGrid>
              <a:tr h="309565">
                <a:tc>
                  <a:txBody>
                    <a:bodyPr/>
                    <a:lstStyle/>
                    <a:p>
                      <a:pPr algn="ctr">
                        <a:spcAft>
                          <a:spcPts val="0"/>
                        </a:spcAft>
                      </a:pPr>
                      <a:r>
                        <a:rPr lang="en-US" altLang="zh-CN" sz="1800" b="1" kern="0" dirty="0" smtClean="0">
                          <a:latin typeface="Courier New"/>
                          <a:ea typeface="宋体"/>
                          <a:cs typeface="Courier New"/>
                        </a:rPr>
                        <a:t>C</a:t>
                      </a:r>
                      <a:endParaRPr lang="zh-CN" sz="20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800" b="1" kern="0" dirty="0" smtClean="0">
                          <a:latin typeface="Courier New"/>
                          <a:ea typeface="宋体"/>
                          <a:cs typeface="Courier New"/>
                        </a:rPr>
                        <a:t>Function</a:t>
                      </a:r>
                      <a:endParaRPr lang="zh-CN" sz="20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2000" kern="100" dirty="0" smtClean="0">
                          <a:latin typeface="Times New Roman"/>
                          <a:ea typeface="宋体"/>
                        </a:rPr>
                        <a:t>Control</a:t>
                      </a:r>
                    </a:p>
                    <a:p>
                      <a:pPr algn="ctr">
                        <a:spcAft>
                          <a:spcPts val="0"/>
                        </a:spcAft>
                      </a:pPr>
                      <a:r>
                        <a:rPr lang="en-US" altLang="zh-CN" sz="2000" kern="100" dirty="0" smtClean="0">
                          <a:latin typeface="Times New Roman"/>
                          <a:ea typeface="宋体"/>
                        </a:rPr>
                        <a:t>signals</a:t>
                      </a:r>
                      <a:endParaRPr lang="zh-CN" sz="20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9565">
                <a:tc>
                  <a:txBody>
                    <a:bodyPr/>
                    <a:lstStyle/>
                    <a:p>
                      <a:pPr algn="ctr">
                        <a:spcAft>
                          <a:spcPts val="0"/>
                        </a:spcAft>
                      </a:pPr>
                      <a:r>
                        <a:rPr lang="en-US" sz="1800" b="1" kern="0">
                          <a:latin typeface="Courier New"/>
                          <a:ea typeface="宋体"/>
                        </a:rPr>
                        <a:t>C1</a:t>
                      </a:r>
                      <a:endParaRPr lang="zh-CN" sz="20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0" dirty="0">
                          <a:latin typeface="Arial Narrow" pitchFamily="34" charset="0"/>
                          <a:ea typeface="Arial Unicode MS" pitchFamily="34" charset="-122"/>
                          <a:cs typeface="Arial Unicode MS" pitchFamily="34" charset="-122"/>
                        </a:rPr>
                        <a:t>MAR</a:t>
                      </a:r>
                      <a:r>
                        <a:rPr lang="en-US" sz="1800" kern="0" dirty="0">
                          <a:latin typeface="Arial Narrow" pitchFamily="34" charset="0"/>
                          <a:ea typeface="Arial Unicode MS" pitchFamily="34" charset="-122"/>
                          <a:cs typeface="Arial Unicode MS" pitchFamily="34" charset="-122"/>
                          <a:sym typeface="Wingdings"/>
                        </a:rPr>
                        <a:t></a:t>
                      </a:r>
                      <a:r>
                        <a:rPr lang="en-US" sz="1800" kern="0" dirty="0">
                          <a:latin typeface="Arial Narrow" pitchFamily="34" charset="0"/>
                          <a:ea typeface="Arial Unicode MS" pitchFamily="34" charset="-122"/>
                          <a:cs typeface="Arial Unicode MS" pitchFamily="34" charset="-122"/>
                        </a:rPr>
                        <a:t>(PC)</a:t>
                      </a:r>
                      <a:endParaRPr lang="zh-CN" sz="1800" kern="100" dirty="0">
                        <a:latin typeface="Arial Narrow" pitchFamily="34" charset="0"/>
                        <a:ea typeface="Arial Unicode MS" pitchFamily="34" charset="-122"/>
                        <a:cs typeface="Arial Unicode MS" pitchFamily="34"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0" dirty="0" err="1">
                          <a:latin typeface="Arial Narrow" pitchFamily="34" charset="0"/>
                          <a:ea typeface="Arial Unicode MS" pitchFamily="34" charset="-122"/>
                          <a:cs typeface="Arial Unicode MS" pitchFamily="34" charset="-122"/>
                        </a:rPr>
                        <a:t>PCout</a:t>
                      </a:r>
                      <a:r>
                        <a:rPr lang="en-US" sz="1800" kern="0" dirty="0">
                          <a:latin typeface="Arial Narrow" pitchFamily="34" charset="0"/>
                          <a:ea typeface="Arial Unicode MS" pitchFamily="34" charset="-122"/>
                          <a:cs typeface="Arial Unicode MS" pitchFamily="34" charset="-122"/>
                        </a:rPr>
                        <a:t>, </a:t>
                      </a:r>
                      <a:r>
                        <a:rPr lang="en-US" sz="1800" kern="0" dirty="0" err="1">
                          <a:latin typeface="Arial Narrow" pitchFamily="34" charset="0"/>
                          <a:ea typeface="Arial Unicode MS" pitchFamily="34" charset="-122"/>
                          <a:cs typeface="Arial Unicode MS" pitchFamily="34" charset="-122"/>
                        </a:rPr>
                        <a:t>MARin</a:t>
                      </a:r>
                      <a:endParaRPr lang="zh-CN" sz="1800" kern="100" dirty="0">
                        <a:latin typeface="Arial Narrow" pitchFamily="34" charset="0"/>
                        <a:ea typeface="Arial Unicode MS" pitchFamily="34" charset="-122"/>
                        <a:cs typeface="Arial Unicode MS" pitchFamily="34"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9129">
                <a:tc>
                  <a:txBody>
                    <a:bodyPr/>
                    <a:lstStyle/>
                    <a:p>
                      <a:pPr algn="ctr">
                        <a:spcAft>
                          <a:spcPts val="0"/>
                        </a:spcAft>
                      </a:pPr>
                      <a:r>
                        <a:rPr lang="en-US" sz="1800" b="1" kern="0">
                          <a:latin typeface="Courier New"/>
                          <a:ea typeface="宋体"/>
                        </a:rPr>
                        <a:t>C2</a:t>
                      </a:r>
                      <a:endParaRPr lang="zh-CN" sz="20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0" dirty="0" err="1">
                          <a:latin typeface="Arial Narrow" pitchFamily="34" charset="0"/>
                          <a:ea typeface="Arial Unicode MS" pitchFamily="34" charset="-122"/>
                          <a:cs typeface="Arial Unicode MS" pitchFamily="34" charset="-122"/>
                        </a:rPr>
                        <a:t>MDR</a:t>
                      </a:r>
                      <a:r>
                        <a:rPr lang="en-US" sz="1800" kern="0" dirty="0" err="1">
                          <a:latin typeface="Arial Narrow" pitchFamily="34" charset="0"/>
                          <a:ea typeface="Arial Unicode MS" pitchFamily="34" charset="-122"/>
                          <a:cs typeface="Arial Unicode MS" pitchFamily="34" charset="-122"/>
                          <a:sym typeface="Wingdings"/>
                        </a:rPr>
                        <a:t></a:t>
                      </a:r>
                      <a:r>
                        <a:rPr lang="en-US" sz="1800" kern="0" dirty="0" err="1">
                          <a:latin typeface="Arial Narrow" pitchFamily="34" charset="0"/>
                          <a:ea typeface="Arial Unicode MS" pitchFamily="34" charset="-122"/>
                          <a:cs typeface="Arial Unicode MS" pitchFamily="34" charset="-122"/>
                        </a:rPr>
                        <a:t>M</a:t>
                      </a:r>
                      <a:r>
                        <a:rPr lang="en-US" sz="1800" kern="0" dirty="0">
                          <a:latin typeface="Arial Narrow" pitchFamily="34" charset="0"/>
                          <a:ea typeface="Arial Unicode MS" pitchFamily="34" charset="-122"/>
                          <a:cs typeface="Arial Unicode MS" pitchFamily="34" charset="-122"/>
                        </a:rPr>
                        <a:t>(MAR)</a:t>
                      </a:r>
                      <a:endParaRPr lang="zh-CN" sz="1800" kern="100" dirty="0">
                        <a:latin typeface="Arial Narrow" pitchFamily="34" charset="0"/>
                        <a:ea typeface="Arial Unicode MS" pitchFamily="34" charset="-122"/>
                        <a:cs typeface="Arial Unicode MS" pitchFamily="34" charset="-122"/>
                      </a:endParaRPr>
                    </a:p>
                    <a:p>
                      <a:pPr algn="just">
                        <a:spcAft>
                          <a:spcPts val="0"/>
                        </a:spcAft>
                      </a:pPr>
                      <a:r>
                        <a:rPr lang="en-US" sz="1800" kern="0" dirty="0">
                          <a:latin typeface="Arial Narrow" pitchFamily="34" charset="0"/>
                          <a:ea typeface="Arial Unicode MS" pitchFamily="34" charset="-122"/>
                          <a:cs typeface="Arial Unicode MS" pitchFamily="34" charset="-122"/>
                        </a:rPr>
                        <a:t>PC</a:t>
                      </a:r>
                      <a:r>
                        <a:rPr lang="en-US" sz="1800" kern="0" dirty="0">
                          <a:latin typeface="Arial Narrow" pitchFamily="34" charset="0"/>
                          <a:ea typeface="Arial Unicode MS" pitchFamily="34" charset="-122"/>
                          <a:cs typeface="Arial Unicode MS" pitchFamily="34" charset="-122"/>
                          <a:sym typeface="Wingdings"/>
                        </a:rPr>
                        <a:t></a:t>
                      </a:r>
                      <a:r>
                        <a:rPr lang="en-US" sz="1800" kern="0" dirty="0">
                          <a:latin typeface="Arial Narrow" pitchFamily="34" charset="0"/>
                          <a:ea typeface="Arial Unicode MS" pitchFamily="34" charset="-122"/>
                          <a:cs typeface="Arial Unicode MS" pitchFamily="34" charset="-122"/>
                        </a:rPr>
                        <a:t>(PC)+1</a:t>
                      </a:r>
                      <a:endParaRPr lang="zh-CN" sz="1800" kern="100" dirty="0">
                        <a:latin typeface="Arial Narrow" pitchFamily="34" charset="0"/>
                        <a:ea typeface="Arial Unicode MS" pitchFamily="34" charset="-122"/>
                        <a:cs typeface="Arial Unicode MS" pitchFamily="34"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0" dirty="0" err="1">
                          <a:latin typeface="Arial Narrow" pitchFamily="34" charset="0"/>
                          <a:ea typeface="Arial Unicode MS" pitchFamily="34" charset="-122"/>
                          <a:cs typeface="Arial Unicode MS" pitchFamily="34" charset="-122"/>
                        </a:rPr>
                        <a:t>MemR</a:t>
                      </a:r>
                      <a:r>
                        <a:rPr lang="en-US" sz="1800" kern="0" dirty="0">
                          <a:latin typeface="Arial Narrow" pitchFamily="34" charset="0"/>
                          <a:ea typeface="Arial Unicode MS" pitchFamily="34" charset="-122"/>
                          <a:cs typeface="Arial Unicode MS" pitchFamily="34" charset="-122"/>
                        </a:rPr>
                        <a:t>, </a:t>
                      </a:r>
                      <a:r>
                        <a:rPr lang="en-US" sz="1800" kern="0" dirty="0" err="1">
                          <a:latin typeface="Arial Narrow" pitchFamily="34" charset="0"/>
                          <a:ea typeface="Arial Unicode MS" pitchFamily="34" charset="-122"/>
                          <a:cs typeface="Arial Unicode MS" pitchFamily="34" charset="-122"/>
                        </a:rPr>
                        <a:t>MDRinE</a:t>
                      </a:r>
                      <a:endParaRPr lang="zh-CN" sz="1800" kern="100" dirty="0">
                        <a:latin typeface="Arial Narrow" pitchFamily="34" charset="0"/>
                        <a:ea typeface="Arial Unicode MS" pitchFamily="34" charset="-122"/>
                        <a:cs typeface="Arial Unicode MS" pitchFamily="34" charset="-122"/>
                      </a:endParaRPr>
                    </a:p>
                    <a:p>
                      <a:pPr algn="just">
                        <a:spcAft>
                          <a:spcPts val="0"/>
                        </a:spcAft>
                      </a:pPr>
                      <a:r>
                        <a:rPr lang="en-US" sz="1800" kern="0" dirty="0" err="1">
                          <a:latin typeface="Arial Narrow" pitchFamily="34" charset="0"/>
                          <a:ea typeface="Arial Unicode MS" pitchFamily="34" charset="-122"/>
                          <a:cs typeface="Arial Unicode MS" pitchFamily="34" charset="-122"/>
                        </a:rPr>
                        <a:t>PC+1</a:t>
                      </a:r>
                      <a:endParaRPr lang="zh-CN" sz="1800" kern="100" dirty="0">
                        <a:latin typeface="Arial Narrow" pitchFamily="34" charset="0"/>
                        <a:ea typeface="Arial Unicode MS" pitchFamily="34" charset="-122"/>
                        <a:cs typeface="Arial Unicode MS" pitchFamily="34"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9565">
                <a:tc>
                  <a:txBody>
                    <a:bodyPr/>
                    <a:lstStyle/>
                    <a:p>
                      <a:pPr algn="ctr">
                        <a:spcAft>
                          <a:spcPts val="0"/>
                        </a:spcAft>
                      </a:pPr>
                      <a:r>
                        <a:rPr lang="en-US" sz="1800" b="1" kern="0">
                          <a:latin typeface="Courier New"/>
                          <a:ea typeface="宋体"/>
                        </a:rPr>
                        <a:t>C3</a:t>
                      </a:r>
                      <a:endParaRPr lang="zh-CN" sz="20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0">
                          <a:latin typeface="Arial Narrow" pitchFamily="34" charset="0"/>
                          <a:ea typeface="Arial Unicode MS" pitchFamily="34" charset="-122"/>
                          <a:cs typeface="Arial Unicode MS" pitchFamily="34" charset="-122"/>
                        </a:rPr>
                        <a:t>IR</a:t>
                      </a:r>
                      <a:r>
                        <a:rPr lang="en-US" sz="1800" kern="0">
                          <a:latin typeface="Arial Narrow" pitchFamily="34" charset="0"/>
                          <a:ea typeface="Arial Unicode MS" pitchFamily="34" charset="-122"/>
                          <a:cs typeface="Arial Unicode MS" pitchFamily="34" charset="-122"/>
                          <a:sym typeface="Wingdings"/>
                        </a:rPr>
                        <a:t></a:t>
                      </a:r>
                      <a:r>
                        <a:rPr lang="en-US" sz="1800" kern="0">
                          <a:latin typeface="Arial Narrow" pitchFamily="34" charset="0"/>
                          <a:ea typeface="Arial Unicode MS" pitchFamily="34" charset="-122"/>
                          <a:cs typeface="Arial Unicode MS" pitchFamily="34" charset="-122"/>
                        </a:rPr>
                        <a:t>(MDR)</a:t>
                      </a:r>
                      <a:endParaRPr lang="zh-CN" sz="1800" kern="100">
                        <a:latin typeface="Arial Narrow" pitchFamily="34" charset="0"/>
                        <a:ea typeface="Arial Unicode MS" pitchFamily="34" charset="-122"/>
                        <a:cs typeface="Arial Unicode MS" pitchFamily="34"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0" dirty="0" err="1">
                          <a:latin typeface="Arial Narrow" pitchFamily="34" charset="0"/>
                          <a:ea typeface="Arial Unicode MS" pitchFamily="34" charset="-122"/>
                          <a:cs typeface="Arial Unicode MS" pitchFamily="34" charset="-122"/>
                        </a:rPr>
                        <a:t>MDRout</a:t>
                      </a:r>
                      <a:r>
                        <a:rPr lang="en-US" sz="1800" kern="0" dirty="0">
                          <a:latin typeface="Arial Narrow" pitchFamily="34" charset="0"/>
                          <a:ea typeface="Arial Unicode MS" pitchFamily="34" charset="-122"/>
                          <a:cs typeface="Arial Unicode MS" pitchFamily="34" charset="-122"/>
                        </a:rPr>
                        <a:t>, </a:t>
                      </a:r>
                      <a:r>
                        <a:rPr lang="en-US" sz="1800" kern="0" dirty="0" err="1">
                          <a:latin typeface="Arial Narrow" pitchFamily="34" charset="0"/>
                          <a:ea typeface="Arial Unicode MS" pitchFamily="34" charset="-122"/>
                          <a:cs typeface="Arial Unicode MS" pitchFamily="34" charset="-122"/>
                        </a:rPr>
                        <a:t>IRin</a:t>
                      </a:r>
                      <a:endParaRPr lang="zh-CN" sz="1800" kern="100" dirty="0">
                        <a:latin typeface="Arial Narrow" pitchFamily="34" charset="0"/>
                        <a:ea typeface="Arial Unicode MS" pitchFamily="34" charset="-122"/>
                        <a:cs typeface="Arial Unicode MS" pitchFamily="34"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1516">
                <a:tc>
                  <a:txBody>
                    <a:bodyPr/>
                    <a:lstStyle/>
                    <a:p>
                      <a:pPr algn="ctr">
                        <a:spcAft>
                          <a:spcPts val="0"/>
                        </a:spcAft>
                      </a:pPr>
                      <a:r>
                        <a:rPr lang="en-US" sz="1800" b="1" kern="0">
                          <a:latin typeface="Courier New"/>
                          <a:ea typeface="宋体"/>
                        </a:rPr>
                        <a:t>C4</a:t>
                      </a:r>
                      <a:endParaRPr lang="zh-CN" sz="20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1800" kern="0" dirty="0" smtClean="0">
                          <a:latin typeface="Arial Narrow" pitchFamily="34" charset="0"/>
                          <a:ea typeface="Arial Unicode MS" pitchFamily="34" charset="-122"/>
                          <a:cs typeface="Arial Unicode MS" pitchFamily="34" charset="-122"/>
                        </a:rPr>
                        <a:t>Decoding</a:t>
                      </a:r>
                      <a:r>
                        <a:rPr lang="en-US" altLang="zh-CN" sz="1800" kern="0" baseline="0" dirty="0" smtClean="0">
                          <a:latin typeface="Arial Narrow" pitchFamily="34" charset="0"/>
                          <a:ea typeface="Arial Unicode MS" pitchFamily="34" charset="-122"/>
                          <a:cs typeface="Arial Unicode MS" pitchFamily="34" charset="-122"/>
                        </a:rPr>
                        <a:t> </a:t>
                      </a:r>
                      <a:endParaRPr lang="zh-CN" sz="1800" kern="100" dirty="0">
                        <a:latin typeface="Arial Narrow" pitchFamily="34" charset="0"/>
                        <a:ea typeface="Arial Unicode MS" pitchFamily="34" charset="-122"/>
                        <a:cs typeface="Arial Unicode MS" pitchFamily="34"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1800" kern="0" dirty="0" smtClean="0">
                          <a:latin typeface="Arial Narrow" pitchFamily="34" charset="0"/>
                          <a:ea typeface="Arial Unicode MS" pitchFamily="34" charset="-122"/>
                          <a:cs typeface="Arial Unicode MS" pitchFamily="34" charset="-122"/>
                        </a:rPr>
                        <a:t>none</a:t>
                      </a:r>
                      <a:endParaRPr lang="zh-CN" sz="1800" kern="100" dirty="0">
                        <a:latin typeface="Arial Narrow" pitchFamily="34" charset="0"/>
                        <a:ea typeface="Arial Unicode MS" pitchFamily="34" charset="-122"/>
                        <a:cs typeface="Arial Unicode MS" pitchFamily="34"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405871614"/>
              </p:ext>
            </p:extLst>
          </p:nvPr>
        </p:nvGraphicFramePr>
        <p:xfrm>
          <a:off x="6456040" y="1697850"/>
          <a:ext cx="4000528" cy="3643336"/>
        </p:xfrm>
        <a:graphic>
          <a:graphicData uri="http://schemas.openxmlformats.org/drawingml/2006/table">
            <a:tbl>
              <a:tblPr/>
              <a:tblGrid>
                <a:gridCol w="384666"/>
                <a:gridCol w="1846397"/>
                <a:gridCol w="1769465"/>
              </a:tblGrid>
              <a:tr h="581709">
                <a:tc>
                  <a:txBody>
                    <a:bodyPr/>
                    <a:lstStyle/>
                    <a:p>
                      <a:pPr algn="ctr">
                        <a:spcAft>
                          <a:spcPts val="0"/>
                        </a:spcAft>
                      </a:pPr>
                      <a:r>
                        <a:rPr lang="en-US" altLang="zh-CN" sz="1600" b="1" kern="0" dirty="0" smtClean="0">
                          <a:latin typeface="Arial Narrow" pitchFamily="34" charset="0"/>
                          <a:ea typeface="宋体"/>
                          <a:cs typeface="Courier New"/>
                        </a:rPr>
                        <a:t>C</a:t>
                      </a:r>
                      <a:endParaRPr lang="zh-CN" sz="1800" kern="100" dirty="0">
                        <a:latin typeface="Arial Narrow" pitchFamily="34" charset="0"/>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600" b="1" kern="0" dirty="0" smtClean="0">
                          <a:latin typeface="Courier New"/>
                          <a:ea typeface="宋体"/>
                          <a:cs typeface="Courier New"/>
                        </a:rPr>
                        <a:t>Function</a:t>
                      </a:r>
                      <a:endParaRPr lang="zh-CN" sz="18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600" b="1" kern="0" dirty="0" smtClean="0">
                          <a:latin typeface="Courier New"/>
                          <a:ea typeface="宋体"/>
                          <a:cs typeface="Courier New"/>
                        </a:rPr>
                        <a:t>Control </a:t>
                      </a:r>
                    </a:p>
                    <a:p>
                      <a:pPr algn="ctr">
                        <a:spcAft>
                          <a:spcPts val="0"/>
                        </a:spcAft>
                      </a:pPr>
                      <a:r>
                        <a:rPr lang="en-US" altLang="zh-CN" sz="1600" b="1" kern="0" dirty="0" smtClean="0">
                          <a:latin typeface="Courier New"/>
                          <a:ea typeface="宋体"/>
                          <a:cs typeface="Courier New"/>
                        </a:rPr>
                        <a:t>signals </a:t>
                      </a:r>
                      <a:endParaRPr lang="zh-CN" sz="18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0271">
                <a:tc>
                  <a:txBody>
                    <a:bodyPr/>
                    <a:lstStyle/>
                    <a:p>
                      <a:pPr algn="ctr">
                        <a:spcAft>
                          <a:spcPts val="0"/>
                        </a:spcAft>
                      </a:pPr>
                      <a:r>
                        <a:rPr lang="en-US" sz="1600" b="1" kern="0" dirty="0" err="1">
                          <a:latin typeface="Courier New"/>
                          <a:ea typeface="宋体"/>
                        </a:rPr>
                        <a:t>C5</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0" dirty="0">
                          <a:latin typeface="Courier New"/>
                          <a:ea typeface="宋体"/>
                        </a:rPr>
                        <a:t>MAR</a:t>
                      </a:r>
                      <a:r>
                        <a:rPr lang="en-US" sz="1600" kern="0" dirty="0">
                          <a:latin typeface="Courier New"/>
                          <a:ea typeface="宋体"/>
                          <a:cs typeface="Courier New"/>
                          <a:sym typeface="Wingdings"/>
                        </a:rPr>
                        <a:t></a:t>
                      </a:r>
                      <a:r>
                        <a:rPr lang="en-US" sz="1600" kern="0" dirty="0">
                          <a:latin typeface="Courier New"/>
                          <a:ea typeface="宋体"/>
                        </a:rPr>
                        <a:t>(</a:t>
                      </a:r>
                      <a:r>
                        <a:rPr lang="en-US" sz="1600" kern="0" dirty="0" err="1">
                          <a:latin typeface="Courier New"/>
                          <a:ea typeface="宋体"/>
                        </a:rPr>
                        <a:t>R1</a:t>
                      </a:r>
                      <a:r>
                        <a:rPr lang="en-US" sz="1600" kern="0" dirty="0">
                          <a:latin typeface="Courier New"/>
                          <a:ea typeface="宋体"/>
                        </a:rPr>
                        <a:t>)</a:t>
                      </a:r>
                      <a:endParaRPr lang="zh-CN" sz="16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0" dirty="0" err="1" smtClean="0">
                          <a:latin typeface="Courier New"/>
                          <a:ea typeface="宋体"/>
                        </a:rPr>
                        <a:t>Rlout</a:t>
                      </a:r>
                      <a:r>
                        <a:rPr lang="zh-CN" sz="1600" kern="0" dirty="0" smtClean="0">
                          <a:latin typeface="Courier New"/>
                          <a:ea typeface="宋体"/>
                          <a:cs typeface="Courier New"/>
                        </a:rPr>
                        <a:t>，</a:t>
                      </a:r>
                      <a:r>
                        <a:rPr lang="en-US" sz="1600" kern="0" dirty="0" err="1">
                          <a:latin typeface="Courier New"/>
                          <a:ea typeface="宋体"/>
                        </a:rPr>
                        <a:t>MARin</a:t>
                      </a:r>
                      <a:endParaRPr lang="zh-CN" sz="16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20543">
                <a:tc>
                  <a:txBody>
                    <a:bodyPr/>
                    <a:lstStyle/>
                    <a:p>
                      <a:pPr algn="ctr">
                        <a:spcAft>
                          <a:spcPts val="0"/>
                        </a:spcAft>
                      </a:pPr>
                      <a:r>
                        <a:rPr lang="en-US" sz="1600" b="1" kern="0" dirty="0" err="1">
                          <a:latin typeface="Courier New"/>
                          <a:ea typeface="宋体"/>
                        </a:rPr>
                        <a:t>C6</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0" dirty="0" err="1">
                          <a:latin typeface="Courier New"/>
                          <a:ea typeface="宋体"/>
                        </a:rPr>
                        <a:t>MDR</a:t>
                      </a:r>
                      <a:r>
                        <a:rPr lang="en-US" sz="1600" kern="0" dirty="0" err="1">
                          <a:latin typeface="Courier New"/>
                          <a:ea typeface="宋体"/>
                          <a:cs typeface="Courier New"/>
                          <a:sym typeface="Wingdings"/>
                        </a:rPr>
                        <a:t></a:t>
                      </a:r>
                      <a:r>
                        <a:rPr lang="en-US" sz="1600" kern="0" dirty="0" err="1">
                          <a:latin typeface="Courier New"/>
                          <a:ea typeface="宋体"/>
                        </a:rPr>
                        <a:t>M</a:t>
                      </a:r>
                      <a:r>
                        <a:rPr lang="en-US" sz="1600" kern="0" dirty="0">
                          <a:latin typeface="Courier New"/>
                          <a:ea typeface="宋体"/>
                        </a:rPr>
                        <a:t>(MAR)</a:t>
                      </a:r>
                      <a:endParaRPr lang="zh-CN" sz="1600" kern="100" dirty="0">
                        <a:latin typeface="Times New Roman"/>
                        <a:ea typeface="宋体"/>
                      </a:endParaRPr>
                    </a:p>
                    <a:p>
                      <a:pPr algn="just">
                        <a:spcAft>
                          <a:spcPts val="0"/>
                        </a:spcAft>
                      </a:pPr>
                      <a:r>
                        <a:rPr lang="en-US" sz="1600" kern="0" dirty="0">
                          <a:latin typeface="Courier New"/>
                          <a:ea typeface="宋体"/>
                        </a:rPr>
                        <a:t>A</a:t>
                      </a:r>
                      <a:r>
                        <a:rPr lang="en-US" sz="1600" kern="0" dirty="0">
                          <a:latin typeface="Courier New"/>
                          <a:ea typeface="宋体"/>
                          <a:cs typeface="Courier New"/>
                          <a:sym typeface="Wingdings"/>
                        </a:rPr>
                        <a:t></a:t>
                      </a:r>
                      <a:r>
                        <a:rPr lang="en-US" sz="1600" kern="0" dirty="0">
                          <a:latin typeface="Courier New"/>
                          <a:ea typeface="宋体"/>
                        </a:rPr>
                        <a:t>(</a:t>
                      </a:r>
                      <a:r>
                        <a:rPr lang="en-US" sz="1600" kern="0" dirty="0" err="1">
                          <a:latin typeface="Courier New"/>
                          <a:ea typeface="宋体"/>
                        </a:rPr>
                        <a:t>R0</a:t>
                      </a:r>
                      <a:r>
                        <a:rPr lang="en-US" sz="1600" kern="0" dirty="0">
                          <a:latin typeface="Courier New"/>
                          <a:ea typeface="宋体"/>
                        </a:rPr>
                        <a:t>)</a:t>
                      </a:r>
                      <a:endParaRPr lang="zh-CN" sz="16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0" dirty="0" err="1">
                          <a:latin typeface="Courier New"/>
                          <a:ea typeface="宋体"/>
                        </a:rPr>
                        <a:t>MemR</a:t>
                      </a:r>
                      <a:r>
                        <a:rPr lang="zh-CN" sz="1600" kern="0" dirty="0">
                          <a:latin typeface="Courier New"/>
                          <a:ea typeface="宋体"/>
                          <a:cs typeface="Courier New"/>
                        </a:rPr>
                        <a:t>，</a:t>
                      </a:r>
                      <a:r>
                        <a:rPr lang="en-US" sz="1600" kern="0" dirty="0" err="1">
                          <a:latin typeface="Courier New"/>
                          <a:ea typeface="宋体"/>
                        </a:rPr>
                        <a:t>MDRinE</a:t>
                      </a:r>
                      <a:endParaRPr lang="zh-CN" sz="1600" kern="100" dirty="0">
                        <a:latin typeface="Times New Roman"/>
                        <a:ea typeface="宋体"/>
                      </a:endParaRPr>
                    </a:p>
                    <a:p>
                      <a:pPr algn="just">
                        <a:spcAft>
                          <a:spcPts val="0"/>
                        </a:spcAft>
                      </a:pPr>
                      <a:r>
                        <a:rPr lang="en-US" sz="1600" kern="0" dirty="0" err="1">
                          <a:latin typeface="Courier New"/>
                          <a:ea typeface="宋体"/>
                        </a:rPr>
                        <a:t>R0out</a:t>
                      </a:r>
                      <a:r>
                        <a:rPr lang="zh-CN" sz="1600" kern="0" dirty="0">
                          <a:latin typeface="Courier New"/>
                          <a:ea typeface="宋体"/>
                          <a:cs typeface="Courier New"/>
                        </a:rPr>
                        <a:t>，</a:t>
                      </a:r>
                      <a:r>
                        <a:rPr lang="en-US" sz="1600" kern="0" dirty="0" err="1">
                          <a:latin typeface="Courier New"/>
                          <a:ea typeface="宋体"/>
                        </a:rPr>
                        <a:t>Ain</a:t>
                      </a:r>
                      <a:endParaRPr lang="zh-CN" sz="16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0271">
                <a:tc>
                  <a:txBody>
                    <a:bodyPr/>
                    <a:lstStyle/>
                    <a:p>
                      <a:pPr algn="ctr">
                        <a:spcAft>
                          <a:spcPts val="0"/>
                        </a:spcAft>
                      </a:pPr>
                      <a:r>
                        <a:rPr lang="en-US" sz="1600" b="1" kern="0" dirty="0" err="1">
                          <a:latin typeface="Courier New"/>
                          <a:ea typeface="宋体"/>
                        </a:rPr>
                        <a:t>C7</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0">
                          <a:latin typeface="Courier New"/>
                          <a:ea typeface="宋体"/>
                        </a:rPr>
                        <a:t>AC</a:t>
                      </a:r>
                      <a:r>
                        <a:rPr lang="en-US" sz="1600" kern="0">
                          <a:latin typeface="Courier New"/>
                          <a:ea typeface="宋体"/>
                          <a:cs typeface="Courier New"/>
                          <a:sym typeface="Wingdings"/>
                        </a:rPr>
                        <a:t></a:t>
                      </a:r>
                      <a:r>
                        <a:rPr lang="en-US" sz="1600" kern="0">
                          <a:latin typeface="Courier New"/>
                          <a:ea typeface="宋体"/>
                        </a:rPr>
                        <a:t>(MDR)+(A)</a:t>
                      </a:r>
                      <a:endParaRPr lang="zh-CN" sz="16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0" dirty="0" err="1">
                          <a:latin typeface="Courier New"/>
                          <a:ea typeface="宋体"/>
                        </a:rPr>
                        <a:t>MDRout</a:t>
                      </a:r>
                      <a:r>
                        <a:rPr lang="zh-CN" sz="1600" kern="0" dirty="0">
                          <a:latin typeface="Courier New"/>
                          <a:ea typeface="宋体"/>
                          <a:cs typeface="Courier New"/>
                        </a:rPr>
                        <a:t>，</a:t>
                      </a:r>
                      <a:r>
                        <a:rPr lang="en-US" sz="1600" kern="0" dirty="0">
                          <a:latin typeface="Courier New"/>
                          <a:ea typeface="宋体"/>
                        </a:rPr>
                        <a:t>Add</a:t>
                      </a:r>
                      <a:r>
                        <a:rPr lang="zh-CN" sz="1600" kern="0" dirty="0">
                          <a:latin typeface="Courier New"/>
                          <a:ea typeface="宋体"/>
                          <a:cs typeface="Courier New"/>
                        </a:rPr>
                        <a:t>，</a:t>
                      </a:r>
                      <a:r>
                        <a:rPr lang="en-US" sz="1600" kern="0" dirty="0" err="1">
                          <a:latin typeface="Courier New"/>
                          <a:ea typeface="宋体"/>
                        </a:rPr>
                        <a:t>ACin</a:t>
                      </a:r>
                      <a:endParaRPr lang="zh-CN" sz="16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0271">
                <a:tc>
                  <a:txBody>
                    <a:bodyPr/>
                    <a:lstStyle/>
                    <a:p>
                      <a:pPr algn="ctr">
                        <a:spcAft>
                          <a:spcPts val="0"/>
                        </a:spcAft>
                      </a:pPr>
                      <a:r>
                        <a:rPr lang="en-US" sz="1600" b="1" kern="0" dirty="0" err="1">
                          <a:latin typeface="Courier New"/>
                          <a:ea typeface="宋体"/>
                        </a:rPr>
                        <a:t>C8</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0">
                          <a:latin typeface="Courier New"/>
                          <a:ea typeface="宋体"/>
                        </a:rPr>
                        <a:t>MDR</a:t>
                      </a:r>
                      <a:r>
                        <a:rPr lang="en-US" sz="1600" kern="0">
                          <a:latin typeface="Courier New"/>
                          <a:ea typeface="宋体"/>
                          <a:cs typeface="Courier New"/>
                          <a:sym typeface="Wingdings"/>
                        </a:rPr>
                        <a:t></a:t>
                      </a:r>
                      <a:r>
                        <a:rPr lang="en-US" sz="1600" kern="0">
                          <a:latin typeface="Courier New"/>
                          <a:ea typeface="宋体"/>
                        </a:rPr>
                        <a:t>(AC)</a:t>
                      </a:r>
                      <a:endParaRPr lang="zh-CN" sz="16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0" dirty="0" err="1">
                          <a:latin typeface="Courier New"/>
                          <a:ea typeface="宋体"/>
                        </a:rPr>
                        <a:t>ACout</a:t>
                      </a:r>
                      <a:r>
                        <a:rPr lang="zh-CN" sz="1600" kern="0" dirty="0">
                          <a:latin typeface="Courier New"/>
                          <a:ea typeface="宋体"/>
                          <a:cs typeface="Courier New"/>
                        </a:rPr>
                        <a:t>，</a:t>
                      </a:r>
                      <a:r>
                        <a:rPr lang="en-US" sz="1600" kern="0" dirty="0" err="1">
                          <a:latin typeface="Courier New"/>
                          <a:ea typeface="宋体"/>
                        </a:rPr>
                        <a:t>MDRin</a:t>
                      </a:r>
                      <a:endParaRPr lang="zh-CN" sz="16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0271">
                <a:tc>
                  <a:txBody>
                    <a:bodyPr/>
                    <a:lstStyle/>
                    <a:p>
                      <a:pPr algn="ctr">
                        <a:spcAft>
                          <a:spcPts val="0"/>
                        </a:spcAft>
                      </a:pPr>
                      <a:r>
                        <a:rPr lang="en-US" sz="1600" b="1" kern="0" dirty="0" err="1">
                          <a:latin typeface="Courier New"/>
                          <a:ea typeface="宋体"/>
                        </a:rPr>
                        <a:t>C9</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0" dirty="0">
                          <a:latin typeface="Courier New"/>
                          <a:ea typeface="宋体"/>
                        </a:rPr>
                        <a:t>M(MAR)</a:t>
                      </a:r>
                      <a:r>
                        <a:rPr lang="en-US" sz="1600" kern="0" dirty="0">
                          <a:latin typeface="Courier New"/>
                          <a:ea typeface="宋体"/>
                          <a:cs typeface="Courier New"/>
                          <a:sym typeface="Wingdings"/>
                        </a:rPr>
                        <a:t></a:t>
                      </a:r>
                      <a:r>
                        <a:rPr lang="en-US" sz="1600" kern="0" dirty="0">
                          <a:latin typeface="Courier New"/>
                          <a:ea typeface="宋体"/>
                        </a:rPr>
                        <a:t>(</a:t>
                      </a:r>
                      <a:r>
                        <a:rPr lang="en-US" sz="1600" kern="0" dirty="0" err="1">
                          <a:latin typeface="Courier New"/>
                          <a:ea typeface="宋体"/>
                        </a:rPr>
                        <a:t>MDR</a:t>
                      </a:r>
                      <a:r>
                        <a:rPr lang="en-US" sz="1600" kern="0" dirty="0">
                          <a:latin typeface="Courier New"/>
                          <a:ea typeface="宋体"/>
                        </a:rPr>
                        <a:t>)</a:t>
                      </a:r>
                      <a:endParaRPr lang="zh-CN" sz="16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0" dirty="0" err="1">
                          <a:latin typeface="Courier New"/>
                          <a:ea typeface="宋体"/>
                        </a:rPr>
                        <a:t>MDRouE</a:t>
                      </a:r>
                      <a:r>
                        <a:rPr lang="zh-CN" sz="1600" kern="0" dirty="0">
                          <a:latin typeface="Courier New"/>
                          <a:ea typeface="宋体"/>
                          <a:cs typeface="Courier New"/>
                        </a:rPr>
                        <a:t>，</a:t>
                      </a:r>
                      <a:r>
                        <a:rPr lang="en-US" sz="1600" kern="0" dirty="0" err="1">
                          <a:latin typeface="Courier New"/>
                          <a:ea typeface="宋体"/>
                        </a:rPr>
                        <a:t>MemW</a:t>
                      </a:r>
                      <a:endParaRPr lang="zh-CN" sz="16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圆角矩形 5"/>
          <p:cNvSpPr/>
          <p:nvPr/>
        </p:nvSpPr>
        <p:spPr>
          <a:xfrm>
            <a:off x="1919536" y="3140968"/>
            <a:ext cx="1800200"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6843717" y="2780928"/>
            <a:ext cx="1800200"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6843717" y="4769861"/>
            <a:ext cx="1800200"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76038015"/>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系统信息（加载的模块占内存）</a:t>
            </a:r>
            <a:endParaRPr lang="zh-CN" altLang="en-US" dirty="0"/>
          </a:p>
        </p:txBody>
      </p:sp>
      <p:sp>
        <p:nvSpPr>
          <p:cNvPr id="83971" name="内容占位符 2"/>
          <p:cNvSpPr>
            <a:spLocks noGrp="1"/>
          </p:cNvSpPr>
          <p:nvPr>
            <p:ph idx="1"/>
          </p:nvPr>
        </p:nvSpPr>
        <p:spPr/>
        <p:txBody>
          <a:bodyPr/>
          <a:lstStyle/>
          <a:p>
            <a:pPr eaLnBrk="1" hangingPunct="1"/>
            <a:endParaRPr lang="zh-CN" altLang="en-US" smtClean="0"/>
          </a:p>
        </p:txBody>
      </p:sp>
      <p:pic>
        <p:nvPicPr>
          <p:cNvPr id="83972" name="Picture 2"/>
          <p:cNvPicPr>
            <a:picLocks noChangeAspect="1" noChangeArrowheads="1"/>
          </p:cNvPicPr>
          <p:nvPr/>
        </p:nvPicPr>
        <p:blipFill>
          <a:blip r:embed="rId3"/>
          <a:srcRect/>
          <a:stretch>
            <a:fillRect/>
          </a:stretch>
        </p:blipFill>
        <p:spPr bwMode="auto">
          <a:xfrm>
            <a:off x="1524000" y="1412875"/>
            <a:ext cx="8999538" cy="5221288"/>
          </a:xfrm>
          <a:prstGeom prst="rect">
            <a:avLst/>
          </a:prstGeom>
          <a:noFill/>
          <a:ln w="9525">
            <a:noFill/>
            <a:miter lim="800000"/>
            <a:headEnd/>
            <a:tailEnd/>
          </a:ln>
          <a:effec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C359991-E658-A641-AD77-F2A68BDAF947}"/>
              </a:ext>
            </a:extLst>
          </p:cNvPr>
          <p:cNvSpPr>
            <a:spLocks noGrp="1"/>
          </p:cNvSpPr>
          <p:nvPr>
            <p:ph type="title"/>
          </p:nvPr>
        </p:nvSpPr>
        <p:spPr/>
        <p:txBody>
          <a:bodyPr/>
          <a:lstStyle/>
          <a:p>
            <a:r>
              <a:rPr kumimoji="1" lang="en-US" altLang="zh-CN" dirty="0" smtClean="0"/>
              <a:t>5.6</a:t>
            </a:r>
            <a:r>
              <a:rPr kumimoji="1" lang="zh-CN" altLang="en-US" dirty="0" smtClean="0"/>
              <a:t> </a:t>
            </a:r>
            <a:r>
              <a:rPr kumimoji="1" lang="en-US" altLang="zh-CN" dirty="0"/>
              <a:t>Virtual</a:t>
            </a:r>
            <a:r>
              <a:rPr kumimoji="1" lang="zh-CN" altLang="en-US" dirty="0"/>
              <a:t>  </a:t>
            </a:r>
            <a:r>
              <a:rPr kumimoji="1" lang="en-US" altLang="zh-CN" dirty="0"/>
              <a:t>Machines</a:t>
            </a:r>
            <a:endParaRPr kumimoji="1" lang="zh-CN" altLang="en-US" dirty="0"/>
          </a:p>
        </p:txBody>
      </p:sp>
      <p:sp>
        <p:nvSpPr>
          <p:cNvPr id="3" name="内容占位符 2">
            <a:extLst>
              <a:ext uri="{FF2B5EF4-FFF2-40B4-BE49-F238E27FC236}">
                <a16:creationId xmlns:a16="http://schemas.microsoft.com/office/drawing/2014/main" xmlns="" id="{44F792B2-C524-1D49-BA9D-F64D1B9B8035}"/>
              </a:ext>
            </a:extLst>
          </p:cNvPr>
          <p:cNvSpPr>
            <a:spLocks noGrp="1"/>
          </p:cNvSpPr>
          <p:nvPr>
            <p:ph idx="1"/>
          </p:nvPr>
        </p:nvSpPr>
        <p:spPr/>
        <p:txBody>
          <a:bodyPr/>
          <a:lstStyle/>
          <a:p>
            <a:pPr eaLnBrk="1" hangingPunct="1"/>
            <a:r>
              <a:rPr lang="en-AU" altLang="en-US" sz="2800" dirty="0"/>
              <a:t>Host computer emulates guest operating system and machine resources</a:t>
            </a:r>
          </a:p>
          <a:p>
            <a:pPr lvl="1" eaLnBrk="1" hangingPunct="1"/>
            <a:r>
              <a:rPr lang="en-AU" altLang="en-US" sz="2400" dirty="0"/>
              <a:t>Improved isolation of multiple guests</a:t>
            </a:r>
          </a:p>
          <a:p>
            <a:pPr lvl="1" eaLnBrk="1" hangingPunct="1"/>
            <a:r>
              <a:rPr lang="en-AU" altLang="en-US" sz="2400" dirty="0"/>
              <a:t>Avoids security and reliability problems</a:t>
            </a:r>
          </a:p>
          <a:p>
            <a:pPr lvl="1" eaLnBrk="1" hangingPunct="1"/>
            <a:r>
              <a:rPr lang="en-AU" altLang="en-US" sz="2400" dirty="0"/>
              <a:t>Aids sharing of resources</a:t>
            </a:r>
          </a:p>
          <a:p>
            <a:pPr eaLnBrk="1" hangingPunct="1"/>
            <a:r>
              <a:rPr lang="en-AU" altLang="en-US" sz="2800" dirty="0"/>
              <a:t>Virtualization has some performance impact</a:t>
            </a:r>
          </a:p>
          <a:p>
            <a:pPr lvl="1" eaLnBrk="1" hangingPunct="1"/>
            <a:r>
              <a:rPr lang="en-AU" altLang="en-US" sz="2400" dirty="0"/>
              <a:t>Feasible with modern high-performance </a:t>
            </a:r>
            <a:r>
              <a:rPr lang="en-AU" altLang="en-US" sz="2400" dirty="0" err="1"/>
              <a:t>comptuers</a:t>
            </a:r>
            <a:endParaRPr lang="en-AU" altLang="en-US" sz="2400" dirty="0"/>
          </a:p>
          <a:p>
            <a:pPr eaLnBrk="1" hangingPunct="1"/>
            <a:r>
              <a:rPr lang="en-AU" altLang="en-US" sz="2800" dirty="0"/>
              <a:t>Examples</a:t>
            </a:r>
          </a:p>
          <a:p>
            <a:pPr lvl="1" eaLnBrk="1" hangingPunct="1"/>
            <a:r>
              <a:rPr lang="en-AU" altLang="en-US" sz="2400" dirty="0"/>
              <a:t>IBM VM/370 (1970s technology!)</a:t>
            </a:r>
          </a:p>
          <a:p>
            <a:pPr lvl="1" eaLnBrk="1" hangingPunct="1"/>
            <a:r>
              <a:rPr lang="en-AU" altLang="en-US" sz="2400" dirty="0"/>
              <a:t>VMWare</a:t>
            </a:r>
          </a:p>
          <a:p>
            <a:pPr lvl="1" eaLnBrk="1" hangingPunct="1"/>
            <a:r>
              <a:rPr lang="en-AU" altLang="en-US" sz="2400" dirty="0"/>
              <a:t>Microsoft Virtual PC</a:t>
            </a:r>
          </a:p>
        </p:txBody>
      </p:sp>
    </p:spTree>
    <p:extLst>
      <p:ext uri="{BB962C8B-B14F-4D97-AF65-F5344CB8AC3E}">
        <p14:creationId xmlns:p14="http://schemas.microsoft.com/office/powerpoint/2010/main" val="3781366879"/>
      </p:ext>
    </p:extLst>
  </p:cSld>
  <p:clrMapOvr>
    <a:masterClrMapping/>
  </p:clrMapOvr>
  <p:transition spd="med">
    <p:random/>
    <p:sndAc>
      <p:stSnd>
        <p:snd r:embed="rId2" name="chimes.wav"/>
      </p:stSnd>
    </p:sndAc>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863E518-F7DA-F445-A336-45BDC3796C90}"/>
              </a:ext>
            </a:extLst>
          </p:cNvPr>
          <p:cNvSpPr>
            <a:spLocks noGrp="1"/>
          </p:cNvSpPr>
          <p:nvPr>
            <p:ph type="title"/>
          </p:nvPr>
        </p:nvSpPr>
        <p:spPr/>
        <p:txBody>
          <a:bodyPr/>
          <a:lstStyle/>
          <a:p>
            <a:r>
              <a:rPr lang="en-AU" altLang="en-US" dirty="0"/>
              <a:t>Virtual Machine Monitor</a:t>
            </a:r>
            <a:endParaRPr kumimoji="1" lang="zh-CN" altLang="en-US" dirty="0"/>
          </a:p>
        </p:txBody>
      </p:sp>
      <p:sp>
        <p:nvSpPr>
          <p:cNvPr id="3" name="内容占位符 2">
            <a:extLst>
              <a:ext uri="{FF2B5EF4-FFF2-40B4-BE49-F238E27FC236}">
                <a16:creationId xmlns:a16="http://schemas.microsoft.com/office/drawing/2014/main" xmlns="" id="{B65CB631-4B4A-4946-AF50-7CC01293EF73}"/>
              </a:ext>
            </a:extLst>
          </p:cNvPr>
          <p:cNvSpPr>
            <a:spLocks noGrp="1"/>
          </p:cNvSpPr>
          <p:nvPr>
            <p:ph idx="1"/>
          </p:nvPr>
        </p:nvSpPr>
        <p:spPr/>
        <p:txBody>
          <a:bodyPr/>
          <a:lstStyle/>
          <a:p>
            <a:pPr eaLnBrk="1" hangingPunct="1">
              <a:lnSpc>
                <a:spcPct val="90000"/>
              </a:lnSpc>
            </a:pPr>
            <a:r>
              <a:rPr lang="en-AU" altLang="en-US" dirty="0"/>
              <a:t>Maps virtual resources to physical resources</a:t>
            </a:r>
          </a:p>
          <a:p>
            <a:pPr lvl="1" eaLnBrk="1" hangingPunct="1">
              <a:lnSpc>
                <a:spcPct val="90000"/>
              </a:lnSpc>
            </a:pPr>
            <a:r>
              <a:rPr lang="en-AU" altLang="en-US" dirty="0"/>
              <a:t>Memory, I/O devices, CPUs</a:t>
            </a:r>
          </a:p>
          <a:p>
            <a:pPr eaLnBrk="1" hangingPunct="1">
              <a:lnSpc>
                <a:spcPct val="90000"/>
              </a:lnSpc>
            </a:pPr>
            <a:r>
              <a:rPr lang="en-AU" altLang="en-US" dirty="0"/>
              <a:t>Guest code runs on native machine in user mode</a:t>
            </a:r>
          </a:p>
          <a:p>
            <a:pPr lvl="1" eaLnBrk="1" hangingPunct="1">
              <a:lnSpc>
                <a:spcPct val="90000"/>
              </a:lnSpc>
            </a:pPr>
            <a:r>
              <a:rPr lang="en-AU" altLang="en-US" dirty="0"/>
              <a:t>Traps to VMM on privileged instructions and access to protected resources</a:t>
            </a:r>
          </a:p>
          <a:p>
            <a:pPr eaLnBrk="1" hangingPunct="1">
              <a:lnSpc>
                <a:spcPct val="90000"/>
              </a:lnSpc>
            </a:pPr>
            <a:r>
              <a:rPr lang="en-AU" altLang="en-US" dirty="0"/>
              <a:t>Guest OS may be different from host OS</a:t>
            </a:r>
          </a:p>
          <a:p>
            <a:pPr eaLnBrk="1" hangingPunct="1">
              <a:lnSpc>
                <a:spcPct val="90000"/>
              </a:lnSpc>
            </a:pPr>
            <a:r>
              <a:rPr lang="en-AU" altLang="en-US" dirty="0"/>
              <a:t>VMM handles real I/O devices</a:t>
            </a:r>
          </a:p>
          <a:p>
            <a:pPr lvl="1" eaLnBrk="1" hangingPunct="1">
              <a:lnSpc>
                <a:spcPct val="90000"/>
              </a:lnSpc>
            </a:pPr>
            <a:r>
              <a:rPr lang="en-AU" altLang="en-US" dirty="0"/>
              <a:t>Emulates generic virtual I/O devices for guest</a:t>
            </a:r>
          </a:p>
        </p:txBody>
      </p:sp>
    </p:spTree>
    <p:extLst>
      <p:ext uri="{BB962C8B-B14F-4D97-AF65-F5344CB8AC3E}">
        <p14:creationId xmlns:p14="http://schemas.microsoft.com/office/powerpoint/2010/main" val="2574851527"/>
      </p:ext>
    </p:extLst>
  </p:cSld>
  <p:clrMapOvr>
    <a:masterClrMapping/>
  </p:clrMapOvr>
  <p:transition spd="med">
    <p:random/>
    <p:sndAc>
      <p:stSnd>
        <p:snd r:embed="rId2" name="chimes.wav"/>
      </p:stSnd>
    </p:sndAc>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811BF64-2F1F-FE48-9890-2DAC2BE1B3B1}"/>
              </a:ext>
            </a:extLst>
          </p:cNvPr>
          <p:cNvSpPr>
            <a:spLocks noGrp="1"/>
          </p:cNvSpPr>
          <p:nvPr>
            <p:ph type="title"/>
          </p:nvPr>
        </p:nvSpPr>
        <p:spPr/>
        <p:txBody>
          <a:bodyPr/>
          <a:lstStyle/>
          <a:p>
            <a:r>
              <a:rPr lang="en-AU" altLang="en-US" dirty="0"/>
              <a:t>Example: Timer Virtualization</a:t>
            </a:r>
            <a:endParaRPr kumimoji="1" lang="zh-CN" altLang="en-US" dirty="0"/>
          </a:p>
        </p:txBody>
      </p:sp>
      <p:sp>
        <p:nvSpPr>
          <p:cNvPr id="3" name="内容占位符 2">
            <a:extLst>
              <a:ext uri="{FF2B5EF4-FFF2-40B4-BE49-F238E27FC236}">
                <a16:creationId xmlns:a16="http://schemas.microsoft.com/office/drawing/2014/main" xmlns="" id="{D5E1C555-B201-F543-8B4F-51FCBE914358}"/>
              </a:ext>
            </a:extLst>
          </p:cNvPr>
          <p:cNvSpPr>
            <a:spLocks noGrp="1"/>
          </p:cNvSpPr>
          <p:nvPr>
            <p:ph idx="1"/>
          </p:nvPr>
        </p:nvSpPr>
        <p:spPr/>
        <p:txBody>
          <a:bodyPr/>
          <a:lstStyle/>
          <a:p>
            <a:pPr eaLnBrk="1" hangingPunct="1"/>
            <a:r>
              <a:rPr lang="en-AU" altLang="en-US" dirty="0"/>
              <a:t>In native machine, on timer interrupt</a:t>
            </a:r>
          </a:p>
          <a:p>
            <a:pPr lvl="1" eaLnBrk="1" hangingPunct="1"/>
            <a:r>
              <a:rPr lang="en-AU" altLang="en-US" dirty="0"/>
              <a:t>OS suspends current process, handles interrupt, selects and resumes next process</a:t>
            </a:r>
          </a:p>
          <a:p>
            <a:pPr eaLnBrk="1" hangingPunct="1"/>
            <a:r>
              <a:rPr lang="en-AU" altLang="en-US" dirty="0"/>
              <a:t>With Virtual Machine Monitor</a:t>
            </a:r>
          </a:p>
          <a:p>
            <a:pPr lvl="1" eaLnBrk="1" hangingPunct="1"/>
            <a:r>
              <a:rPr lang="en-AU" altLang="en-US" dirty="0"/>
              <a:t>VMM suspends current VM, handles interrupt, selects and resumes next VM</a:t>
            </a:r>
          </a:p>
          <a:p>
            <a:pPr eaLnBrk="1" hangingPunct="1"/>
            <a:r>
              <a:rPr lang="en-AU" altLang="en-US" dirty="0"/>
              <a:t>If a VM requires timer interrupts</a:t>
            </a:r>
          </a:p>
          <a:p>
            <a:pPr lvl="1" eaLnBrk="1" hangingPunct="1"/>
            <a:r>
              <a:rPr lang="en-AU" altLang="en-US" dirty="0"/>
              <a:t>VMM emulates a virtual timer</a:t>
            </a:r>
          </a:p>
          <a:p>
            <a:pPr lvl="1" eaLnBrk="1" hangingPunct="1"/>
            <a:r>
              <a:rPr lang="en-AU" altLang="en-US" dirty="0"/>
              <a:t>Emulates interrupt for VM when physical timer interrupt occurs</a:t>
            </a:r>
          </a:p>
        </p:txBody>
      </p:sp>
    </p:spTree>
    <p:extLst>
      <p:ext uri="{BB962C8B-B14F-4D97-AF65-F5344CB8AC3E}">
        <p14:creationId xmlns:p14="http://schemas.microsoft.com/office/powerpoint/2010/main" val="2087278067"/>
      </p:ext>
    </p:extLst>
  </p:cSld>
  <p:clrMapOvr>
    <a:masterClrMapping/>
  </p:clrMapOvr>
  <p:transition spd="med">
    <p:random/>
    <p:sndAc>
      <p:stSnd>
        <p:snd r:embed="rId2" name="chimes.wav"/>
      </p:stSnd>
    </p:sndAc>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016B804-40FF-F046-A312-6F267C44EC3F}"/>
              </a:ext>
            </a:extLst>
          </p:cNvPr>
          <p:cNvSpPr>
            <a:spLocks noGrp="1"/>
          </p:cNvSpPr>
          <p:nvPr>
            <p:ph type="title"/>
          </p:nvPr>
        </p:nvSpPr>
        <p:spPr/>
        <p:txBody>
          <a:bodyPr/>
          <a:lstStyle/>
          <a:p>
            <a:r>
              <a:rPr lang="en-AU" altLang="en-US" dirty="0"/>
              <a:t>Instruction Set Support</a:t>
            </a:r>
            <a:endParaRPr kumimoji="1" lang="zh-CN" altLang="en-US" dirty="0"/>
          </a:p>
        </p:txBody>
      </p:sp>
      <p:sp>
        <p:nvSpPr>
          <p:cNvPr id="3" name="内容占位符 2">
            <a:extLst>
              <a:ext uri="{FF2B5EF4-FFF2-40B4-BE49-F238E27FC236}">
                <a16:creationId xmlns:a16="http://schemas.microsoft.com/office/drawing/2014/main" xmlns="" id="{8BBE23AB-3751-A94A-BE82-3F1571021D59}"/>
              </a:ext>
            </a:extLst>
          </p:cNvPr>
          <p:cNvSpPr>
            <a:spLocks noGrp="1"/>
          </p:cNvSpPr>
          <p:nvPr>
            <p:ph idx="1"/>
          </p:nvPr>
        </p:nvSpPr>
        <p:spPr/>
        <p:txBody>
          <a:bodyPr/>
          <a:lstStyle/>
          <a:p>
            <a:pPr eaLnBrk="1" hangingPunct="1">
              <a:lnSpc>
                <a:spcPct val="90000"/>
              </a:lnSpc>
            </a:pPr>
            <a:r>
              <a:rPr lang="en-AU" altLang="en-US" dirty="0"/>
              <a:t>User and System modes</a:t>
            </a:r>
          </a:p>
          <a:p>
            <a:pPr eaLnBrk="1" hangingPunct="1">
              <a:lnSpc>
                <a:spcPct val="90000"/>
              </a:lnSpc>
            </a:pPr>
            <a:r>
              <a:rPr lang="en-AU" altLang="en-US" dirty="0"/>
              <a:t>Privileged instructions only available in system mode</a:t>
            </a:r>
          </a:p>
          <a:p>
            <a:pPr lvl="1" eaLnBrk="1" hangingPunct="1">
              <a:lnSpc>
                <a:spcPct val="90000"/>
              </a:lnSpc>
            </a:pPr>
            <a:r>
              <a:rPr lang="en-AU" altLang="en-US" dirty="0"/>
              <a:t>Trap to system if executed in user mode</a:t>
            </a:r>
          </a:p>
          <a:p>
            <a:pPr eaLnBrk="1" hangingPunct="1">
              <a:lnSpc>
                <a:spcPct val="90000"/>
              </a:lnSpc>
            </a:pPr>
            <a:r>
              <a:rPr lang="en-AU" altLang="en-US" dirty="0"/>
              <a:t>All physical resources only accessible using privileged instructions</a:t>
            </a:r>
          </a:p>
          <a:p>
            <a:pPr lvl="1" eaLnBrk="1" hangingPunct="1">
              <a:lnSpc>
                <a:spcPct val="90000"/>
              </a:lnSpc>
            </a:pPr>
            <a:r>
              <a:rPr lang="en-AU" altLang="en-US" dirty="0"/>
              <a:t>Including page tables, interrupt controls, I/O registers</a:t>
            </a:r>
          </a:p>
          <a:p>
            <a:pPr eaLnBrk="1" hangingPunct="1">
              <a:lnSpc>
                <a:spcPct val="90000"/>
              </a:lnSpc>
            </a:pPr>
            <a:r>
              <a:rPr lang="en-AU" altLang="en-US" dirty="0"/>
              <a:t>Renaissance of virtualization support</a:t>
            </a:r>
          </a:p>
          <a:p>
            <a:pPr lvl="1" eaLnBrk="1" hangingPunct="1">
              <a:lnSpc>
                <a:spcPct val="90000"/>
              </a:lnSpc>
            </a:pPr>
            <a:r>
              <a:rPr lang="en-AU" altLang="en-US" dirty="0"/>
              <a:t>Current ISAs (e.g., x86) adapting</a:t>
            </a:r>
          </a:p>
        </p:txBody>
      </p:sp>
    </p:spTree>
    <p:extLst>
      <p:ext uri="{BB962C8B-B14F-4D97-AF65-F5344CB8AC3E}">
        <p14:creationId xmlns:p14="http://schemas.microsoft.com/office/powerpoint/2010/main" val="2128983303"/>
      </p:ext>
    </p:extLst>
  </p:cSld>
  <p:clrMapOvr>
    <a:masterClrMapping/>
  </p:clrMapOvr>
  <p:transition spd="med">
    <p:random/>
    <p:sndAc>
      <p:stSnd>
        <p:snd r:embed="rId2" name="chimes.wav"/>
      </p:stSnd>
    </p:sndAc>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2D0EA1B-A819-1445-8D2E-2193232466C0}"/>
              </a:ext>
            </a:extLst>
          </p:cNvPr>
          <p:cNvSpPr>
            <a:spLocks noGrp="1"/>
          </p:cNvSpPr>
          <p:nvPr>
            <p:ph type="title"/>
          </p:nvPr>
        </p:nvSpPr>
        <p:spPr/>
        <p:txBody>
          <a:bodyPr>
            <a:normAutofit fontScale="90000"/>
          </a:bodyPr>
          <a:lstStyle/>
          <a:p>
            <a:r>
              <a:rPr lang="en-US" altLang="zh-CN" dirty="0"/>
              <a:t>5.8</a:t>
            </a:r>
            <a:r>
              <a:rPr lang="zh-CN" altLang="en-US" dirty="0"/>
              <a:t>  </a:t>
            </a:r>
            <a:r>
              <a:rPr lang="en-US" altLang="zh-CN" dirty="0"/>
              <a:t>Memory</a:t>
            </a:r>
            <a:r>
              <a:rPr lang="zh-CN" altLang="en-US" dirty="0"/>
              <a:t> </a:t>
            </a:r>
            <a:r>
              <a:rPr lang="en-US" altLang="zh-CN" dirty="0"/>
              <a:t>Hierarchy</a:t>
            </a:r>
            <a:r>
              <a:rPr lang="zh-CN" altLang="en-US" dirty="0"/>
              <a:t> </a:t>
            </a:r>
            <a:r>
              <a:rPr lang="en-US" altLang="zh-CN" dirty="0"/>
              <a:t>summary</a:t>
            </a:r>
            <a:endParaRPr lang="zh-CN" altLang="en-US" dirty="0"/>
          </a:p>
        </p:txBody>
      </p:sp>
      <p:sp>
        <p:nvSpPr>
          <p:cNvPr id="3" name="内容占位符 2">
            <a:extLst>
              <a:ext uri="{FF2B5EF4-FFF2-40B4-BE49-F238E27FC236}">
                <a16:creationId xmlns:a16="http://schemas.microsoft.com/office/drawing/2014/main" xmlns="" id="{A33E5B64-82EA-DB40-B38B-24F7BBBB3526}"/>
              </a:ext>
            </a:extLst>
          </p:cNvPr>
          <p:cNvSpPr>
            <a:spLocks noGrp="1"/>
          </p:cNvSpPr>
          <p:nvPr>
            <p:ph idx="1"/>
          </p:nvPr>
        </p:nvSpPr>
        <p:spPr/>
        <p:txBody>
          <a:bodyPr/>
          <a:lstStyle/>
          <a:p>
            <a:pPr eaLnBrk="1" hangingPunct="1"/>
            <a:r>
              <a:rPr lang="en-US" altLang="en-US" dirty="0"/>
              <a:t>Common principles apply at all levels of the memory hierarchy</a:t>
            </a:r>
          </a:p>
          <a:p>
            <a:pPr lvl="1" eaLnBrk="1" hangingPunct="1"/>
            <a:r>
              <a:rPr lang="en-US" altLang="en-US" dirty="0"/>
              <a:t>Based on notions of caching</a:t>
            </a:r>
          </a:p>
          <a:p>
            <a:pPr eaLnBrk="1" hangingPunct="1"/>
            <a:r>
              <a:rPr lang="en-US" altLang="en-US" dirty="0"/>
              <a:t>At each level in the hierarchy</a:t>
            </a:r>
          </a:p>
          <a:p>
            <a:pPr lvl="1" eaLnBrk="1" hangingPunct="1"/>
            <a:r>
              <a:rPr lang="en-US" altLang="en-US" dirty="0"/>
              <a:t>Block placement</a:t>
            </a:r>
          </a:p>
          <a:p>
            <a:pPr lvl="1" eaLnBrk="1" hangingPunct="1"/>
            <a:r>
              <a:rPr lang="en-US" altLang="en-US" dirty="0"/>
              <a:t>Finding a block</a:t>
            </a:r>
          </a:p>
          <a:p>
            <a:pPr lvl="1" eaLnBrk="1" hangingPunct="1"/>
            <a:r>
              <a:rPr lang="en-US" altLang="en-US" dirty="0"/>
              <a:t>Replacement on a miss</a:t>
            </a:r>
          </a:p>
          <a:p>
            <a:pPr lvl="1" eaLnBrk="1" hangingPunct="1"/>
            <a:r>
              <a:rPr lang="en-US" altLang="en-US" dirty="0"/>
              <a:t>Write policy</a:t>
            </a:r>
            <a:endParaRPr lang="en-AU" altLang="en-US" dirty="0"/>
          </a:p>
        </p:txBody>
      </p:sp>
    </p:spTree>
    <p:extLst>
      <p:ext uri="{BB962C8B-B14F-4D97-AF65-F5344CB8AC3E}">
        <p14:creationId xmlns:p14="http://schemas.microsoft.com/office/powerpoint/2010/main" val="3505171732"/>
      </p:ext>
    </p:extLst>
  </p:cSld>
  <p:clrMapOvr>
    <a:masterClrMapping/>
  </p:clrMapOvr>
  <p:transition spd="med">
    <p:random/>
    <p:sndAc>
      <p:stSnd>
        <p:snd r:embed="rId2" name="chimes.wav"/>
      </p:stSnd>
    </p:sndAc>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860F110-1A6D-914C-8723-E214A3B8CA6B}"/>
              </a:ext>
            </a:extLst>
          </p:cNvPr>
          <p:cNvSpPr>
            <a:spLocks noGrp="1"/>
          </p:cNvSpPr>
          <p:nvPr>
            <p:ph type="title"/>
          </p:nvPr>
        </p:nvSpPr>
        <p:spPr/>
        <p:txBody>
          <a:bodyPr/>
          <a:lstStyle/>
          <a:p>
            <a:r>
              <a:rPr lang="en-US" altLang="en-US" dirty="0"/>
              <a:t>Block Placement</a:t>
            </a:r>
            <a:endParaRPr kumimoji="1" lang="zh-CN" altLang="en-US" dirty="0"/>
          </a:p>
        </p:txBody>
      </p:sp>
      <p:sp>
        <p:nvSpPr>
          <p:cNvPr id="3" name="内容占位符 2">
            <a:extLst>
              <a:ext uri="{FF2B5EF4-FFF2-40B4-BE49-F238E27FC236}">
                <a16:creationId xmlns:a16="http://schemas.microsoft.com/office/drawing/2014/main" xmlns="" id="{657C283F-EAFF-7047-803D-1F0D407BF9F1}"/>
              </a:ext>
            </a:extLst>
          </p:cNvPr>
          <p:cNvSpPr>
            <a:spLocks noGrp="1"/>
          </p:cNvSpPr>
          <p:nvPr>
            <p:ph idx="1"/>
          </p:nvPr>
        </p:nvSpPr>
        <p:spPr/>
        <p:txBody>
          <a:bodyPr/>
          <a:lstStyle/>
          <a:p>
            <a:pPr eaLnBrk="1" hangingPunct="1"/>
            <a:r>
              <a:rPr lang="en-US" altLang="en-US" dirty="0"/>
              <a:t>Determined by associativity</a:t>
            </a:r>
          </a:p>
          <a:p>
            <a:pPr lvl="1" eaLnBrk="1" hangingPunct="1"/>
            <a:r>
              <a:rPr lang="en-US" altLang="en-US" dirty="0"/>
              <a:t>Direct mapped (1-way associative)</a:t>
            </a:r>
          </a:p>
          <a:p>
            <a:pPr lvl="2" eaLnBrk="1" hangingPunct="1"/>
            <a:r>
              <a:rPr lang="en-US" altLang="en-US" dirty="0"/>
              <a:t>One choice for placement</a:t>
            </a:r>
          </a:p>
          <a:p>
            <a:pPr lvl="1" eaLnBrk="1" hangingPunct="1"/>
            <a:r>
              <a:rPr lang="en-US" altLang="en-US" dirty="0"/>
              <a:t>n-way set associative</a:t>
            </a:r>
          </a:p>
          <a:p>
            <a:pPr lvl="2" eaLnBrk="1" hangingPunct="1"/>
            <a:r>
              <a:rPr lang="en-US" altLang="en-US" dirty="0"/>
              <a:t>n choices within a set</a:t>
            </a:r>
          </a:p>
          <a:p>
            <a:pPr lvl="1" eaLnBrk="1" hangingPunct="1"/>
            <a:r>
              <a:rPr lang="en-US" altLang="en-US" dirty="0"/>
              <a:t>Fully associative</a:t>
            </a:r>
          </a:p>
          <a:p>
            <a:pPr lvl="2" eaLnBrk="1" hangingPunct="1"/>
            <a:r>
              <a:rPr lang="en-US" altLang="en-US" dirty="0"/>
              <a:t>Any location</a:t>
            </a:r>
          </a:p>
          <a:p>
            <a:pPr eaLnBrk="1" hangingPunct="1"/>
            <a:r>
              <a:rPr lang="en-US" altLang="en-US" dirty="0"/>
              <a:t>Higher associativity reduces miss rate</a:t>
            </a:r>
          </a:p>
          <a:p>
            <a:pPr lvl="1" eaLnBrk="1" hangingPunct="1"/>
            <a:r>
              <a:rPr lang="en-US" altLang="en-US" dirty="0"/>
              <a:t>Increases complexity, cost, and access time</a:t>
            </a:r>
            <a:endParaRPr lang="en-AU" altLang="en-US" dirty="0"/>
          </a:p>
          <a:p>
            <a:endParaRPr kumimoji="1" lang="zh-CN" altLang="en-US" dirty="0"/>
          </a:p>
        </p:txBody>
      </p:sp>
    </p:spTree>
    <p:extLst>
      <p:ext uri="{BB962C8B-B14F-4D97-AF65-F5344CB8AC3E}">
        <p14:creationId xmlns:p14="http://schemas.microsoft.com/office/powerpoint/2010/main" val="2859862297"/>
      </p:ext>
    </p:extLst>
  </p:cSld>
  <p:clrMapOvr>
    <a:masterClrMapping/>
  </p:clrMapOvr>
  <p:transition spd="med">
    <p:random/>
    <p:sndAc>
      <p:stSnd>
        <p:snd r:embed="rId2" name="chimes.wav"/>
      </p:stSnd>
    </p:sndAc>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EC46526-423F-BA4F-9E4C-44ED04F0FC07}"/>
              </a:ext>
            </a:extLst>
          </p:cNvPr>
          <p:cNvSpPr>
            <a:spLocks noGrp="1"/>
          </p:cNvSpPr>
          <p:nvPr>
            <p:ph type="title"/>
          </p:nvPr>
        </p:nvSpPr>
        <p:spPr/>
        <p:txBody>
          <a:bodyPr/>
          <a:lstStyle/>
          <a:p>
            <a:r>
              <a:rPr lang="en-US" altLang="en-US" dirty="0"/>
              <a:t>Finding a Block</a:t>
            </a:r>
            <a:endParaRPr kumimoji="1" lang="zh-CN" altLang="en-US" dirty="0"/>
          </a:p>
        </p:txBody>
      </p:sp>
      <p:sp>
        <p:nvSpPr>
          <p:cNvPr id="3" name="内容占位符 2">
            <a:extLst>
              <a:ext uri="{FF2B5EF4-FFF2-40B4-BE49-F238E27FC236}">
                <a16:creationId xmlns:a16="http://schemas.microsoft.com/office/drawing/2014/main" xmlns="" id="{D6479327-311F-E046-8C7E-AFB0A35766FA}"/>
              </a:ext>
            </a:extLst>
          </p:cNvPr>
          <p:cNvSpPr>
            <a:spLocks noGrp="1"/>
          </p:cNvSpPr>
          <p:nvPr>
            <p:ph idx="1"/>
          </p:nvPr>
        </p:nvSpPr>
        <p:spPr>
          <a:xfrm>
            <a:off x="1981200" y="3925569"/>
            <a:ext cx="8229600" cy="2285999"/>
          </a:xfrm>
        </p:spPr>
        <p:txBody>
          <a:bodyPr/>
          <a:lstStyle/>
          <a:p>
            <a:pPr eaLnBrk="1" hangingPunct="1">
              <a:lnSpc>
                <a:spcPct val="90000"/>
              </a:lnSpc>
            </a:pPr>
            <a:r>
              <a:rPr lang="en-US" altLang="en-US" sz="2800" dirty="0"/>
              <a:t>Hardware caches</a:t>
            </a:r>
          </a:p>
          <a:p>
            <a:pPr lvl="1" eaLnBrk="1" hangingPunct="1">
              <a:lnSpc>
                <a:spcPct val="90000"/>
              </a:lnSpc>
            </a:pPr>
            <a:r>
              <a:rPr lang="en-US" altLang="en-US" sz="2400" dirty="0"/>
              <a:t>Reduce comparisons to reduce cost</a:t>
            </a:r>
          </a:p>
          <a:p>
            <a:pPr eaLnBrk="1" hangingPunct="1">
              <a:lnSpc>
                <a:spcPct val="90000"/>
              </a:lnSpc>
            </a:pPr>
            <a:r>
              <a:rPr lang="en-US" altLang="en-US" sz="2800" dirty="0"/>
              <a:t>Virtual memory</a:t>
            </a:r>
          </a:p>
          <a:p>
            <a:pPr lvl="1" eaLnBrk="1" hangingPunct="1">
              <a:lnSpc>
                <a:spcPct val="90000"/>
              </a:lnSpc>
            </a:pPr>
            <a:r>
              <a:rPr lang="en-US" altLang="en-US" sz="2400" dirty="0"/>
              <a:t>Full table lookup makes full associativity feasible</a:t>
            </a:r>
          </a:p>
          <a:p>
            <a:pPr lvl="1" eaLnBrk="1" hangingPunct="1">
              <a:lnSpc>
                <a:spcPct val="90000"/>
              </a:lnSpc>
            </a:pPr>
            <a:r>
              <a:rPr lang="en-US" altLang="en-US" sz="2400" dirty="0"/>
              <a:t>Benefit in reduced miss rate</a:t>
            </a:r>
            <a:endParaRPr lang="en-AU" altLang="en-US" sz="2400" dirty="0"/>
          </a:p>
        </p:txBody>
      </p:sp>
      <p:graphicFrame>
        <p:nvGraphicFramePr>
          <p:cNvPr id="4" name="Group 4">
            <a:extLst>
              <a:ext uri="{FF2B5EF4-FFF2-40B4-BE49-F238E27FC236}">
                <a16:creationId xmlns:a16="http://schemas.microsoft.com/office/drawing/2014/main" xmlns="" id="{4078204A-D1F9-9444-9FF7-97917BB52ECE}"/>
              </a:ext>
            </a:extLst>
          </p:cNvPr>
          <p:cNvGraphicFramePr>
            <a:graphicFrameLocks noGrp="1"/>
          </p:cNvGraphicFramePr>
          <p:nvPr>
            <p:extLst/>
          </p:nvPr>
        </p:nvGraphicFramePr>
        <p:xfrm>
          <a:off x="2207569" y="1340768"/>
          <a:ext cx="7561263" cy="2286000"/>
        </p:xfrm>
        <a:graphic>
          <a:graphicData uri="http://schemas.openxmlformats.org/drawingml/2006/table">
            <a:tbl>
              <a:tblPr/>
              <a:tblGrid>
                <a:gridCol w="2520950">
                  <a:extLst>
                    <a:ext uri="{9D8B030D-6E8A-4147-A177-3AD203B41FA5}">
                      <a16:colId xmlns:a16="http://schemas.microsoft.com/office/drawing/2014/main" xmlns="" val="20000"/>
                    </a:ext>
                  </a:extLst>
                </a:gridCol>
                <a:gridCol w="2851150">
                  <a:extLst>
                    <a:ext uri="{9D8B030D-6E8A-4147-A177-3AD203B41FA5}">
                      <a16:colId xmlns:a16="http://schemas.microsoft.com/office/drawing/2014/main" xmlns="" val="20001"/>
                    </a:ext>
                  </a:extLst>
                </a:gridCol>
                <a:gridCol w="2189163">
                  <a:extLst>
                    <a:ext uri="{9D8B030D-6E8A-4147-A177-3AD203B41FA5}">
                      <a16:colId xmlns:a16="http://schemas.microsoft.com/office/drawing/2014/main" xmlns="" val="20002"/>
                    </a:ext>
                  </a:extLst>
                </a:gridCol>
              </a:tblGrid>
              <a:tr h="339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Associativity</a:t>
                      </a:r>
                      <a:endParaRPr kumimoji="0" lang="en-AU" sz="20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Location method</a:t>
                      </a:r>
                      <a:endParaRPr kumimoji="0" lang="en-AU" sz="20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Tag comparisons</a:t>
                      </a:r>
                      <a:endParaRPr kumimoji="0" lang="en-AU" sz="20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39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Direct mapped</a:t>
                      </a:r>
                      <a:endParaRPr kumimoji="0" lang="en-AU" sz="20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Index</a:t>
                      </a:r>
                      <a:endParaRPr kumimoji="0" lang="en-AU" sz="20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1</a:t>
                      </a:r>
                      <a:endParaRPr kumimoji="0" lang="en-AU" sz="20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365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n-way set associative</a:t>
                      </a:r>
                      <a:endParaRPr kumimoji="0" lang="en-AU" sz="20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Set index, then search entries within the set</a:t>
                      </a:r>
                      <a:endParaRPr kumimoji="0" lang="en-AU" sz="20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n</a:t>
                      </a:r>
                      <a:endParaRPr kumimoji="0" lang="en-AU" sz="20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39725">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Fully associative</a:t>
                      </a:r>
                      <a:endParaRPr kumimoji="0" lang="en-AU" sz="20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Search all entries</a:t>
                      </a:r>
                      <a:endParaRPr kumimoji="0" lang="en-AU" sz="20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#entries</a:t>
                      </a:r>
                      <a:endParaRPr kumimoji="0" lang="en-AU" sz="20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39725">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Full lookup table</a:t>
                      </a:r>
                      <a:endParaRPr kumimoji="0" lang="en-AU" sz="20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Arial" charset="0"/>
                        </a:rPr>
                        <a:t>0</a:t>
                      </a:r>
                      <a:endParaRPr kumimoji="0" lang="en-AU" sz="20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478201957"/>
      </p:ext>
    </p:extLst>
  </p:cSld>
  <p:clrMapOvr>
    <a:masterClrMapping/>
  </p:clrMapOvr>
  <p:transition spd="med">
    <p:random/>
    <p:sndAc>
      <p:stSnd>
        <p:snd r:embed="rId2" name="chimes.wav"/>
      </p:stSnd>
    </p:sndAc>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D364002-6CD2-B54E-A671-07F09E201647}"/>
              </a:ext>
            </a:extLst>
          </p:cNvPr>
          <p:cNvSpPr>
            <a:spLocks noGrp="1"/>
          </p:cNvSpPr>
          <p:nvPr>
            <p:ph type="title"/>
          </p:nvPr>
        </p:nvSpPr>
        <p:spPr/>
        <p:txBody>
          <a:bodyPr/>
          <a:lstStyle/>
          <a:p>
            <a:r>
              <a:rPr lang="en-US" altLang="en-US" dirty="0"/>
              <a:t>Replacement</a:t>
            </a:r>
            <a:endParaRPr kumimoji="1" lang="zh-CN" altLang="en-US" dirty="0"/>
          </a:p>
        </p:txBody>
      </p:sp>
      <p:sp>
        <p:nvSpPr>
          <p:cNvPr id="3" name="内容占位符 2">
            <a:extLst>
              <a:ext uri="{FF2B5EF4-FFF2-40B4-BE49-F238E27FC236}">
                <a16:creationId xmlns:a16="http://schemas.microsoft.com/office/drawing/2014/main" xmlns="" id="{931F5489-6B45-8347-86B1-AEC0BE0000F4}"/>
              </a:ext>
            </a:extLst>
          </p:cNvPr>
          <p:cNvSpPr>
            <a:spLocks noGrp="1"/>
          </p:cNvSpPr>
          <p:nvPr>
            <p:ph idx="1"/>
          </p:nvPr>
        </p:nvSpPr>
        <p:spPr/>
        <p:txBody>
          <a:bodyPr/>
          <a:lstStyle/>
          <a:p>
            <a:pPr eaLnBrk="1" hangingPunct="1"/>
            <a:r>
              <a:rPr lang="en-US" altLang="en-US" dirty="0"/>
              <a:t>Choice of entry to replace on a miss</a:t>
            </a:r>
          </a:p>
          <a:p>
            <a:pPr lvl="1" eaLnBrk="1" hangingPunct="1"/>
            <a:r>
              <a:rPr lang="en-US" altLang="en-US" dirty="0"/>
              <a:t>Least recently used (LRU)</a:t>
            </a:r>
          </a:p>
          <a:p>
            <a:pPr lvl="2" eaLnBrk="1" hangingPunct="1"/>
            <a:r>
              <a:rPr lang="en-US" altLang="en-US" dirty="0"/>
              <a:t>Complex and costly hardware for high associativity</a:t>
            </a:r>
          </a:p>
          <a:p>
            <a:pPr lvl="1" eaLnBrk="1" hangingPunct="1"/>
            <a:r>
              <a:rPr lang="en-US" altLang="en-US" dirty="0"/>
              <a:t>Random</a:t>
            </a:r>
          </a:p>
          <a:p>
            <a:pPr lvl="2" eaLnBrk="1" hangingPunct="1"/>
            <a:r>
              <a:rPr lang="en-US" altLang="en-US" dirty="0"/>
              <a:t>Close to LRU, easier to implement</a:t>
            </a:r>
          </a:p>
          <a:p>
            <a:pPr eaLnBrk="1" hangingPunct="1"/>
            <a:r>
              <a:rPr lang="en-US" altLang="en-US" dirty="0"/>
              <a:t>Virtual memory</a:t>
            </a:r>
          </a:p>
          <a:p>
            <a:pPr lvl="1" eaLnBrk="1" hangingPunct="1"/>
            <a:r>
              <a:rPr lang="en-US" altLang="en-US" dirty="0"/>
              <a:t>LRU approximation with hardware support</a:t>
            </a:r>
            <a:endParaRPr lang="en-AU" altLang="en-US" dirty="0"/>
          </a:p>
          <a:p>
            <a:pPr marL="0" indent="0">
              <a:buNone/>
            </a:pPr>
            <a:endParaRPr kumimoji="1" lang="en-US" altLang="zh-CN" dirty="0"/>
          </a:p>
          <a:p>
            <a:pPr marL="0" indent="0">
              <a:buNone/>
            </a:pPr>
            <a:endParaRPr kumimoji="1" lang="en-US" altLang="zh-CN" dirty="0"/>
          </a:p>
          <a:p>
            <a:pPr marL="0" indent="0">
              <a:buNone/>
            </a:pPr>
            <a:endParaRPr kumimoji="1" lang="zh-CN" altLang="en-US" dirty="0"/>
          </a:p>
        </p:txBody>
      </p:sp>
    </p:spTree>
    <p:extLst>
      <p:ext uri="{BB962C8B-B14F-4D97-AF65-F5344CB8AC3E}">
        <p14:creationId xmlns:p14="http://schemas.microsoft.com/office/powerpoint/2010/main" val="2386139180"/>
      </p:ext>
    </p:extLst>
  </p:cSld>
  <p:clrMapOvr>
    <a:masterClrMapping/>
  </p:clrMapOvr>
  <p:transition spd="med">
    <p:random/>
    <p:sndAc>
      <p:stSnd>
        <p:snd r:embed="rId2" name="chimes.wav"/>
      </p:stSnd>
    </p:sndAc>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0AF810A-E455-2042-9822-E105F65CC641}"/>
              </a:ext>
            </a:extLst>
          </p:cNvPr>
          <p:cNvSpPr>
            <a:spLocks noGrp="1"/>
          </p:cNvSpPr>
          <p:nvPr>
            <p:ph type="title"/>
          </p:nvPr>
        </p:nvSpPr>
        <p:spPr/>
        <p:txBody>
          <a:bodyPr/>
          <a:lstStyle/>
          <a:p>
            <a:r>
              <a:rPr lang="en-US" altLang="en-US" dirty="0"/>
              <a:t>Write Policy</a:t>
            </a:r>
            <a:endParaRPr kumimoji="1" lang="zh-CN" altLang="en-US" dirty="0"/>
          </a:p>
        </p:txBody>
      </p:sp>
      <p:sp>
        <p:nvSpPr>
          <p:cNvPr id="3" name="内容占位符 2">
            <a:extLst>
              <a:ext uri="{FF2B5EF4-FFF2-40B4-BE49-F238E27FC236}">
                <a16:creationId xmlns:a16="http://schemas.microsoft.com/office/drawing/2014/main" xmlns="" id="{3BDC5379-EB2B-A243-A36E-F1BEAC5FA076}"/>
              </a:ext>
            </a:extLst>
          </p:cNvPr>
          <p:cNvSpPr>
            <a:spLocks noGrp="1"/>
          </p:cNvSpPr>
          <p:nvPr>
            <p:ph idx="1"/>
          </p:nvPr>
        </p:nvSpPr>
        <p:spPr/>
        <p:txBody>
          <a:bodyPr/>
          <a:lstStyle/>
          <a:p>
            <a:pPr eaLnBrk="1" hangingPunct="1">
              <a:lnSpc>
                <a:spcPct val="80000"/>
              </a:lnSpc>
            </a:pPr>
            <a:r>
              <a:rPr lang="en-US" altLang="en-US" dirty="0"/>
              <a:t>Write-through</a:t>
            </a:r>
          </a:p>
          <a:p>
            <a:pPr lvl="1" eaLnBrk="1" hangingPunct="1">
              <a:lnSpc>
                <a:spcPct val="80000"/>
              </a:lnSpc>
            </a:pPr>
            <a:r>
              <a:rPr lang="en-US" altLang="en-US" dirty="0"/>
              <a:t>Update both upper and lower levels</a:t>
            </a:r>
          </a:p>
          <a:p>
            <a:pPr lvl="1" eaLnBrk="1" hangingPunct="1">
              <a:lnSpc>
                <a:spcPct val="80000"/>
              </a:lnSpc>
            </a:pPr>
            <a:r>
              <a:rPr lang="en-US" altLang="en-US" dirty="0"/>
              <a:t>Simplifies replacement, but may require write buffer</a:t>
            </a:r>
          </a:p>
          <a:p>
            <a:pPr eaLnBrk="1" hangingPunct="1">
              <a:lnSpc>
                <a:spcPct val="80000"/>
              </a:lnSpc>
            </a:pPr>
            <a:r>
              <a:rPr lang="en-US" altLang="en-US" dirty="0"/>
              <a:t>Write-back</a:t>
            </a:r>
          </a:p>
          <a:p>
            <a:pPr lvl="1" eaLnBrk="1" hangingPunct="1">
              <a:lnSpc>
                <a:spcPct val="80000"/>
              </a:lnSpc>
            </a:pPr>
            <a:r>
              <a:rPr lang="en-US" altLang="en-US" dirty="0"/>
              <a:t>Update upper level only</a:t>
            </a:r>
          </a:p>
          <a:p>
            <a:pPr lvl="1" eaLnBrk="1" hangingPunct="1">
              <a:lnSpc>
                <a:spcPct val="80000"/>
              </a:lnSpc>
            </a:pPr>
            <a:r>
              <a:rPr lang="en-US" altLang="en-US" dirty="0"/>
              <a:t>Update lower level when block is replaced</a:t>
            </a:r>
          </a:p>
          <a:p>
            <a:pPr lvl="1" eaLnBrk="1" hangingPunct="1">
              <a:lnSpc>
                <a:spcPct val="80000"/>
              </a:lnSpc>
            </a:pPr>
            <a:r>
              <a:rPr lang="en-US" altLang="en-US" dirty="0"/>
              <a:t>Need to keep more state</a:t>
            </a:r>
          </a:p>
          <a:p>
            <a:pPr eaLnBrk="1" hangingPunct="1">
              <a:lnSpc>
                <a:spcPct val="80000"/>
              </a:lnSpc>
            </a:pPr>
            <a:r>
              <a:rPr lang="en-US" altLang="en-US" dirty="0"/>
              <a:t>Virtual memory</a:t>
            </a:r>
          </a:p>
          <a:p>
            <a:pPr lvl="1" eaLnBrk="1" hangingPunct="1">
              <a:lnSpc>
                <a:spcPct val="80000"/>
              </a:lnSpc>
            </a:pPr>
            <a:r>
              <a:rPr lang="en-US" altLang="en-US" dirty="0"/>
              <a:t>Only write-back is feasible, given disk write latency </a:t>
            </a:r>
            <a:endParaRPr lang="en-AU" altLang="en-US" dirty="0"/>
          </a:p>
          <a:p>
            <a:endParaRPr kumimoji="1" lang="zh-CN" altLang="en-US" dirty="0"/>
          </a:p>
        </p:txBody>
      </p:sp>
    </p:spTree>
    <p:extLst>
      <p:ext uri="{BB962C8B-B14F-4D97-AF65-F5344CB8AC3E}">
        <p14:creationId xmlns:p14="http://schemas.microsoft.com/office/powerpoint/2010/main" val="2741825164"/>
      </p:ext>
    </p:extLst>
  </p:cSld>
  <p:clrMapOvr>
    <a:masterClrMapping/>
  </p:clrMapOvr>
  <p:transition spd="med">
    <p:random/>
    <p:sndAc>
      <p:stSnd>
        <p:snd r:embed="rId2" name="chimes.wav"/>
      </p:stSnd>
    </p:sndAc>
  </p:transition>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rnd" cmpd="sng" algn="ctr">
          <a:solidFill>
            <a:srgbClr val="007A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chemeClr val="hlink"/>
          </a:buClr>
          <a:buSzTx/>
          <a:buFontTx/>
          <a:buNone/>
          <a:tabLst/>
          <a:defRPr kumimoji="0" lang="zh-CN" altLang="en-US" sz="14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rnd" cmpd="sng" algn="ctr">
          <a:solidFill>
            <a:srgbClr val="007A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chemeClr val="hlink"/>
          </a:buClr>
          <a:buSzTx/>
          <a:buFontTx/>
          <a:buNone/>
          <a:tabLst/>
          <a:defRPr kumimoji="0" lang="zh-CN" altLang="en-US" sz="14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母版2">
  <a:themeElements>
    <a:clrScheme name="母版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母版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rnd" cmpd="sng" algn="ctr">
          <a:solidFill>
            <a:srgbClr val="007A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chemeClr val="hlink"/>
          </a:buClr>
          <a:buSzTx/>
          <a:buFontTx/>
          <a:buNone/>
          <a:tabLst/>
          <a:defRPr kumimoji="0" lang="zh-CN" altLang="en-US" sz="14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rnd" cmpd="sng" algn="ctr">
          <a:solidFill>
            <a:srgbClr val="007A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chemeClr val="hlink"/>
          </a:buClr>
          <a:buSzTx/>
          <a:buFontTx/>
          <a:buNone/>
          <a:tabLst/>
          <a:defRPr kumimoji="0" lang="zh-CN" altLang="en-US" sz="14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母版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母版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母版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母版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母版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母版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母版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母版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母版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母版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母版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母版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Arch_Lab</Template>
  <TotalTime>8577</TotalTime>
  <Pages>48</Pages>
  <Words>6639</Words>
  <Application>Microsoft Office PowerPoint</Application>
  <PresentationFormat>宽屏</PresentationFormat>
  <Paragraphs>1657</Paragraphs>
  <Slides>121</Slides>
  <Notes>26</Notes>
  <HiddenSlides>0</HiddenSlides>
  <MMClips>0</MMClips>
  <ScaleCrop>false</ScaleCrop>
  <HeadingPairs>
    <vt:vector size="8" baseType="variant">
      <vt:variant>
        <vt:lpstr>已用的字体</vt:lpstr>
      </vt:variant>
      <vt:variant>
        <vt:i4>9</vt:i4>
      </vt:variant>
      <vt:variant>
        <vt:lpstr>主题</vt:lpstr>
      </vt:variant>
      <vt:variant>
        <vt:i4>6</vt:i4>
      </vt:variant>
      <vt:variant>
        <vt:lpstr>嵌入 OLE 服务器</vt:lpstr>
      </vt:variant>
      <vt:variant>
        <vt:i4>2</vt:i4>
      </vt:variant>
      <vt:variant>
        <vt:lpstr>幻灯片标题</vt:lpstr>
      </vt:variant>
      <vt:variant>
        <vt:i4>121</vt:i4>
      </vt:variant>
    </vt:vector>
  </HeadingPairs>
  <TitlesOfParts>
    <vt:vector size="138" baseType="lpstr">
      <vt:lpstr>Arial Unicode MS</vt:lpstr>
      <vt:lpstr>CG Omega</vt:lpstr>
      <vt:lpstr>宋体</vt:lpstr>
      <vt:lpstr>Arial</vt:lpstr>
      <vt:lpstr>Arial Narrow</vt:lpstr>
      <vt:lpstr>Comic Sans MS</vt:lpstr>
      <vt:lpstr>Courier New</vt:lpstr>
      <vt:lpstr>Times New Roman</vt:lpstr>
      <vt:lpstr>Wingdings</vt:lpstr>
      <vt:lpstr>1_Default Design</vt:lpstr>
      <vt:lpstr>自定义设计方案</vt:lpstr>
      <vt:lpstr>母版2</vt:lpstr>
      <vt:lpstr>Default Design</vt:lpstr>
      <vt:lpstr>诗情画意</vt:lpstr>
      <vt:lpstr>1_诗情画意</vt:lpstr>
      <vt:lpstr>位图图像</vt:lpstr>
      <vt:lpstr>公式</vt:lpstr>
      <vt:lpstr>Computer  Organization &amp; Design —The Hardware/Software Interface</vt:lpstr>
      <vt:lpstr>Chapter Five: Large and Fast:  Exploiting Memory Hierarchy </vt:lpstr>
      <vt:lpstr>Memory technologies</vt:lpstr>
      <vt:lpstr>     SRAM  vs.  DRAM </vt:lpstr>
      <vt:lpstr>What’s DDR</vt:lpstr>
      <vt:lpstr>DDR3</vt:lpstr>
      <vt:lpstr>Problem ?</vt:lpstr>
      <vt:lpstr>PowerPoint 演示文稿</vt:lpstr>
      <vt:lpstr>example</vt:lpstr>
      <vt:lpstr>principle of locality of reference !</vt:lpstr>
      <vt:lpstr>Solution: Memory hierarchy </vt:lpstr>
      <vt:lpstr>Some important items</vt:lpstr>
      <vt:lpstr>Exploiting Memory Hierarchy</vt:lpstr>
      <vt:lpstr>There has been exploited Memory Hierarchy</vt:lpstr>
      <vt:lpstr>5.2 The basics of Cache</vt:lpstr>
      <vt:lpstr>Direct Mapped Cache</vt:lpstr>
      <vt:lpstr>Accessing a cache--- how do we find it? </vt:lpstr>
      <vt:lpstr>Access sequence</vt:lpstr>
      <vt:lpstr>Access sequence-2</vt:lpstr>
      <vt:lpstr>Direct Mapped Cache construction</vt:lpstr>
      <vt:lpstr>Bits in Cache</vt:lpstr>
      <vt:lpstr>Mapping an Address to Multiword Cache Block</vt:lpstr>
      <vt:lpstr>Real address mapping </vt:lpstr>
      <vt:lpstr>Miss rate versus block size. </vt:lpstr>
      <vt:lpstr>Handling Cache reads hit and Misses</vt:lpstr>
      <vt:lpstr>Direct Mapped Cache construction</vt:lpstr>
      <vt:lpstr>Handling Cache Writes hit and Misses</vt:lpstr>
      <vt:lpstr>Example </vt:lpstr>
      <vt:lpstr>An example cache: the intrinsity FastMATH Processor</vt:lpstr>
      <vt:lpstr>read request </vt:lpstr>
      <vt:lpstr>writes</vt:lpstr>
      <vt:lpstr>PowerPoint 演示文稿</vt:lpstr>
      <vt:lpstr>Designing the Memory system to Support Cache </vt:lpstr>
      <vt:lpstr>Performance basic memory organization</vt:lpstr>
      <vt:lpstr>Performance in Wider Main Memory </vt:lpstr>
      <vt:lpstr>Performance in Four-way                      interleaved memory</vt:lpstr>
      <vt:lpstr>DRAM developed</vt:lpstr>
      <vt:lpstr>5.4 Measuring and improving cache performance</vt:lpstr>
      <vt:lpstr>Measuring cache performance</vt:lpstr>
      <vt:lpstr>Combine the reads and writes  </vt:lpstr>
      <vt:lpstr>Calculating cache performance</vt:lpstr>
      <vt:lpstr>What happens if the processor is made faster?</vt:lpstr>
      <vt:lpstr>Calculating cache performance with Increased Clock Rate</vt:lpstr>
      <vt:lpstr>Calculating Average Memory Access Time </vt:lpstr>
      <vt:lpstr>Reducing cache misses by more flexible placement of blocks</vt:lpstr>
      <vt:lpstr>The disadvantage of a direct-mapped cache</vt:lpstr>
      <vt:lpstr>Fully associative</vt:lpstr>
      <vt:lpstr>Fully associative structure</vt:lpstr>
      <vt:lpstr>The basics of a set-associative cache，Decreasing miss ratio with associativity</vt:lpstr>
      <vt:lpstr>Memory block whose address is 12 in a cache with 8 blocks for different mapping</vt:lpstr>
      <vt:lpstr>An eight-block cache configured as variety-way</vt:lpstr>
      <vt:lpstr>Miss rate versus set-associativity—8Blocks</vt:lpstr>
      <vt:lpstr>PowerPoint 演示文稿</vt:lpstr>
      <vt:lpstr>How much of a reduction in the miss rate is achieved by associativity?</vt:lpstr>
      <vt:lpstr>Locating a block in the set-associative cache</vt:lpstr>
      <vt:lpstr>Size of tags versus set associativity</vt:lpstr>
      <vt:lpstr>PowerPoint 演示文稿</vt:lpstr>
      <vt:lpstr>Choosing which block to replace</vt:lpstr>
      <vt:lpstr>Decreasing miss penalty with multilevel caches</vt:lpstr>
      <vt:lpstr>Example (Cont.)</vt:lpstr>
      <vt:lpstr>Reducing the Miss Penalty Using Multilevel Caches</vt:lpstr>
      <vt:lpstr>Cache ABC</vt:lpstr>
      <vt:lpstr>5.5 Dependable Memory  Hierarchy</vt:lpstr>
      <vt:lpstr>5.7 Virtual Memory</vt:lpstr>
      <vt:lpstr>Pages:  virtual memory blocks</vt:lpstr>
      <vt:lpstr>Page Tables</vt:lpstr>
      <vt:lpstr>Placing a page and finding it again ----Page Tables</vt:lpstr>
      <vt:lpstr>Page faults</vt:lpstr>
      <vt:lpstr>What about writes?</vt:lpstr>
      <vt:lpstr>Making Address Translation Fast----TLB</vt:lpstr>
      <vt:lpstr>The TLB and cache implement the process of going from a virtual address to a data item in the Intrinsity FastMATH.</vt:lpstr>
      <vt:lpstr>TLBs and caches</vt:lpstr>
      <vt:lpstr>all combinations and whether each is possible in practice. </vt:lpstr>
      <vt:lpstr>Memory Protection</vt:lpstr>
      <vt:lpstr>Implementing Protection with Virtual Memory </vt:lpstr>
      <vt:lpstr>RISC-V System Instructions</vt:lpstr>
      <vt:lpstr>context switch or process switch</vt:lpstr>
      <vt:lpstr>Handling TLB Misses and Page Faults </vt:lpstr>
      <vt:lpstr>Control registers for TLB miss</vt:lpstr>
      <vt:lpstr>What to do when page fault ?</vt:lpstr>
      <vt:lpstr>PowerPoint 演示文稿</vt:lpstr>
      <vt:lpstr>虚拟内存配置</vt:lpstr>
      <vt:lpstr>任务管理器（处理器相关）</vt:lpstr>
      <vt:lpstr>任务管理器（内存、虚拟内存）</vt:lpstr>
      <vt:lpstr>任务管理器（性能，包括CPU、内存）</vt:lpstr>
      <vt:lpstr>资源监视器（CPU）</vt:lpstr>
      <vt:lpstr>资源监视器（内存）</vt:lpstr>
      <vt:lpstr>系统信息（软件环境）</vt:lpstr>
      <vt:lpstr>系统信息（正在运行任务占内存）</vt:lpstr>
      <vt:lpstr>系统信息（加载的模块占内存）</vt:lpstr>
      <vt:lpstr>5.6 Virtual  Machines</vt:lpstr>
      <vt:lpstr>Virtual Machine Monitor</vt:lpstr>
      <vt:lpstr>Example: Timer Virtualization</vt:lpstr>
      <vt:lpstr>Instruction Set Support</vt:lpstr>
      <vt:lpstr>5.8  Memory Hierarchy summary</vt:lpstr>
      <vt:lpstr>Block Placement</vt:lpstr>
      <vt:lpstr>Finding a Block</vt:lpstr>
      <vt:lpstr>Replacement</vt:lpstr>
      <vt:lpstr>Write Policy</vt:lpstr>
      <vt:lpstr>Sources of Misses</vt:lpstr>
      <vt:lpstr>Cache Design Trade-offs</vt:lpstr>
      <vt:lpstr>5.9  Using FSM to Control a simple Cache  </vt:lpstr>
      <vt:lpstr>Interface Signals</vt:lpstr>
      <vt:lpstr>Finite State Machines</vt:lpstr>
      <vt:lpstr>Cache Controller FSM</vt:lpstr>
      <vt:lpstr>Modern Systems-Cache</vt:lpstr>
      <vt:lpstr>Modern Systems-TLB</vt:lpstr>
      <vt:lpstr>Interactions with Software</vt:lpstr>
      <vt:lpstr>编译优化：提高空间局部性</vt:lpstr>
      <vt:lpstr>编译优化：提高时间局部性</vt:lpstr>
      <vt:lpstr>Software Optimization via Blocking</vt:lpstr>
      <vt:lpstr>DGEMM Access Pattern</vt:lpstr>
      <vt:lpstr>Cache Blocked DGEMM</vt:lpstr>
      <vt:lpstr>Blocked DGEMM Access Pattern</vt:lpstr>
      <vt:lpstr>C语言keyword</vt:lpstr>
      <vt:lpstr>restrict</vt:lpstr>
      <vt:lpstr>程序调优与课程对应</vt:lpstr>
      <vt:lpstr>PowerPoint 演示文稿</vt:lpstr>
      <vt:lpstr>PowerPoint 演示文稿</vt:lpstr>
      <vt:lpstr>PowerPoint 演示文稿</vt:lpstr>
      <vt:lpstr>END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Seven</dc:title>
  <dc:creator>sqs</dc:creator>
  <cp:lastModifiedBy>jiangxh</cp:lastModifiedBy>
  <cp:revision>244</cp:revision>
  <cp:lastPrinted>1997-09-04T16:36:12Z</cp:lastPrinted>
  <dcterms:created xsi:type="dcterms:W3CDTF">1997-08-29T18:22:54Z</dcterms:created>
  <dcterms:modified xsi:type="dcterms:W3CDTF">2022-05-08T17:30:58Z</dcterms:modified>
</cp:coreProperties>
</file>